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3" r:id="rId4"/>
    <p:sldMasterId id="2147483942" r:id="rId5"/>
    <p:sldMasterId id="2147483991" r:id="rId6"/>
    <p:sldMasterId id="2147484003" r:id="rId7"/>
    <p:sldMasterId id="2147484021" r:id="rId8"/>
    <p:sldMasterId id="2147484066" r:id="rId9"/>
    <p:sldMasterId id="2147484098" r:id="rId10"/>
    <p:sldMasterId id="2147484141" r:id="rId11"/>
    <p:sldMasterId id="2147484150" r:id="rId12"/>
    <p:sldMasterId id="2147484176" r:id="rId13"/>
    <p:sldMasterId id="2147484187" r:id="rId14"/>
  </p:sldMasterIdLst>
  <p:notesMasterIdLst>
    <p:notesMasterId r:id="rId69"/>
  </p:notesMasterIdLst>
  <p:sldIdLst>
    <p:sldId id="2147468051" r:id="rId15"/>
    <p:sldId id="2076137283" r:id="rId16"/>
    <p:sldId id="2142532946" r:id="rId17"/>
    <p:sldId id="2147468061" r:id="rId18"/>
    <p:sldId id="2147468050" r:id="rId19"/>
    <p:sldId id="2147469796" r:id="rId20"/>
    <p:sldId id="2147469795" r:id="rId21"/>
    <p:sldId id="2147469786" r:id="rId22"/>
    <p:sldId id="2142532924" r:id="rId23"/>
    <p:sldId id="2142532839" r:id="rId24"/>
    <p:sldId id="2147469790" r:id="rId25"/>
    <p:sldId id="2147469787" r:id="rId26"/>
    <p:sldId id="2147469788" r:id="rId27"/>
    <p:sldId id="2147469789" r:id="rId28"/>
    <p:sldId id="2147469791" r:id="rId29"/>
    <p:sldId id="2147469797" r:id="rId30"/>
    <p:sldId id="2147469798" r:id="rId31"/>
    <p:sldId id="2147469672" r:id="rId32"/>
    <p:sldId id="2076138426" r:id="rId33"/>
    <p:sldId id="2147469799" r:id="rId34"/>
    <p:sldId id="2147469800" r:id="rId35"/>
    <p:sldId id="2145705857" r:id="rId36"/>
    <p:sldId id="2147469801" r:id="rId37"/>
    <p:sldId id="2147469802" r:id="rId38"/>
    <p:sldId id="2147469814" r:id="rId39"/>
    <p:sldId id="2147469815" r:id="rId40"/>
    <p:sldId id="2147469816" r:id="rId41"/>
    <p:sldId id="2147469750" r:id="rId42"/>
    <p:sldId id="2142532861" r:id="rId43"/>
    <p:sldId id="2142532862" r:id="rId44"/>
    <p:sldId id="2147469821" r:id="rId45"/>
    <p:sldId id="2145705957" r:id="rId46"/>
    <p:sldId id="2076137777" r:id="rId47"/>
    <p:sldId id="2076137778" r:id="rId48"/>
    <p:sldId id="2142532828" r:id="rId49"/>
    <p:sldId id="2147468065" r:id="rId50"/>
    <p:sldId id="2142532932" r:id="rId51"/>
    <p:sldId id="2142532944" r:id="rId52"/>
    <p:sldId id="2147469818" r:id="rId53"/>
    <p:sldId id="2147469819" r:id="rId54"/>
    <p:sldId id="2147468071" r:id="rId55"/>
    <p:sldId id="2147468080" r:id="rId56"/>
    <p:sldId id="2147468081" r:id="rId57"/>
    <p:sldId id="2076137851" r:id="rId58"/>
    <p:sldId id="2076137852" r:id="rId59"/>
    <p:sldId id="2076137850" r:id="rId60"/>
    <p:sldId id="2076137735" r:id="rId61"/>
    <p:sldId id="2076137729" r:id="rId62"/>
    <p:sldId id="2076137730" r:id="rId63"/>
    <p:sldId id="2147469817" r:id="rId64"/>
    <p:sldId id="2076137718" r:id="rId65"/>
    <p:sldId id="2147468141" r:id="rId66"/>
    <p:sldId id="2147469803" r:id="rId67"/>
    <p:sldId id="214253290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B3D410-EEA6-4720-80A0-0DB19ED017C0}">
          <p14:sldIdLst>
            <p14:sldId id="2147468051"/>
            <p14:sldId id="2076137283"/>
          </p14:sldIdLst>
        </p14:section>
        <p14:section name="Partner Opertunity" id="{EF07ACA4-A94E-E543-B25E-A4B0B90222EA}">
          <p14:sldIdLst>
            <p14:sldId id="2142532946"/>
            <p14:sldId id="2147468061"/>
            <p14:sldId id="2147468050"/>
          </p14:sldIdLst>
        </p14:section>
        <p14:section name="Azure Arc Overview" id="{281949A6-708D-2148-8B9D-81BAF40B0EF9}">
          <p14:sldIdLst>
            <p14:sldId id="2147469796"/>
            <p14:sldId id="2147469795"/>
            <p14:sldId id="2147469786"/>
            <p14:sldId id="2142532924"/>
            <p14:sldId id="2142532839"/>
            <p14:sldId id="2147469790"/>
            <p14:sldId id="2147469787"/>
            <p14:sldId id="2147469788"/>
            <p14:sldId id="2147469789"/>
            <p14:sldId id="2147469791"/>
            <p14:sldId id="2147469797"/>
            <p14:sldId id="2147469798"/>
            <p14:sldId id="2147469672"/>
            <p14:sldId id="2076138426"/>
            <p14:sldId id="2147469799"/>
            <p14:sldId id="2147469800"/>
            <p14:sldId id="2145705857"/>
            <p14:sldId id="2147469801"/>
            <p14:sldId id="2147469802"/>
          </p14:sldIdLst>
        </p14:section>
        <p14:section name="Pricing" id="{02D49709-6602-3045-A459-4F0E9170664A}">
          <p14:sldIdLst>
            <p14:sldId id="2147469814"/>
            <p14:sldId id="2147469815"/>
            <p14:sldId id="2147469816"/>
            <p14:sldId id="2147469750"/>
            <p14:sldId id="2142532861"/>
            <p14:sldId id="2142532862"/>
            <p14:sldId id="2147469821"/>
            <p14:sldId id="2145705957"/>
          </p14:sldIdLst>
        </p14:section>
        <p14:section name="Azure Lighthouse" id="{71860458-212D-4212-BD2D-FD220A1C019E}">
          <p14:sldIdLst>
            <p14:sldId id="2076137777"/>
            <p14:sldId id="2076137778"/>
            <p14:sldId id="2142532828"/>
          </p14:sldIdLst>
        </p14:section>
        <p14:section name="Example Use-Case" id="{D1178EAB-568D-4397-A914-84238F3528B4}">
          <p14:sldIdLst>
            <p14:sldId id="2147468065"/>
            <p14:sldId id="2142532932"/>
            <p14:sldId id="2142532944"/>
            <p14:sldId id="2147469818"/>
            <p14:sldId id="2147469819"/>
            <p14:sldId id="2147468071"/>
            <p14:sldId id="2147468080"/>
            <p14:sldId id="2147468081"/>
            <p14:sldId id="2076137851"/>
            <p14:sldId id="2076137852"/>
          </p14:sldIdLst>
        </p14:section>
        <p14:section name="Azure Arc Solution Journey" id="{B7DC83F2-1339-4BD8-9390-D99FDB5806E9}">
          <p14:sldIdLst>
            <p14:sldId id="2076137850"/>
            <p14:sldId id="2076137735"/>
            <p14:sldId id="2076137729"/>
            <p14:sldId id="2076137730"/>
          </p14:sldIdLst>
        </p14:section>
        <p14:section name="Roadmap &amp; Summary" id="{065B93B1-BF12-4CCF-9597-ACAB0D1A66A9}">
          <p14:sldIdLst>
            <p14:sldId id="2147469817"/>
            <p14:sldId id="2076137718"/>
          </p14:sldIdLst>
        </p14:section>
        <p14:section name="Resources" id="{02416325-32BE-4C72-B706-6C9FE3B3A716}">
          <p14:sldIdLst>
            <p14:sldId id="2147468141"/>
            <p14:sldId id="2147469803"/>
            <p14:sldId id="21425329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D7A31A-4F53-C91B-A095-08D20733F235}" name="Ganesh Gopal" initials="GG" userId="S::ggopal@microsoft.com::ea461fab-374d-4a6a-80f2-5d0134bd34b0" providerId="AD"/>
  <p188:author id="{F0F22C1F-164F-93E1-BAAF-AA8CED6709E1}" name="Jane Gao" initials="JG" userId="S::janegao@microsoft.com::68f086f3-803f-4576-b9c0-e0d97bd88443" providerId="AD"/>
  <p188:author id="{389E5723-177A-F25F-E11E-CE86F3B6123C}" name="Dale Kirby" initials="DK" userId="S::dakir@microsoft.com::d524fb3f-77bc-4439-b21e-2d794f8a733d" providerId="AD"/>
  <p188:author id="{92A0B725-1A8F-75CD-9755-79C49CAB17F6}" name="Jason Hansen" initials="JH" userId="S::jahanse@microsoft.com::027dc85c-3978-42e2-ac40-20b820aa0f97" providerId="AD"/>
  <p188:author id="{66C27474-A70E-C443-B539-36BA78A55BBF}" name="Bhavya Nag" initials="BN" userId="S::bhnag@microsoft.com::0168d62e-fad1-4e05-9bac-cba96e7b4049" providerId="AD"/>
  <p188:author id="{7C68A98F-BDFD-8AFE-8D4A-B3FD353DA491}" name="Vijay Kumar" initials="VK" userId="S::vijkumar@microsoft.com::b31c8e42-dd95-4f60-9f80-f0c155cb71f2" providerId="AD"/>
  <p188:author id="{ECDA2EA9-6879-0373-7163-19369AB38C47}" name="Andrew Zeller" initials="AZ" userId="S::azeller@microsoft.com::e8aa0d0e-239a-4339-88a5-d8449525af2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rittany Hart" initials="BH" lastIdx="11" clrIdx="0">
    <p:extLst>
      <p:ext uri="{19B8F6BF-5375-455C-9EA6-DF929625EA0E}">
        <p15:presenceInfo xmlns:p15="http://schemas.microsoft.com/office/powerpoint/2012/main" userId="S::BrittanyH@silverfoxprod.com::0b940bb1-f19f-4ede-b667-81bd2230cb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FFFFFF"/>
    <a:srgbClr val="6CCBFB"/>
    <a:srgbClr val="1A1A1A"/>
    <a:srgbClr val="38A9BD"/>
    <a:srgbClr val="236773"/>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869"/>
    <p:restoredTop sz="97474" autoAdjust="0"/>
  </p:normalViewPr>
  <p:slideViewPr>
    <p:cSldViewPr snapToGrid="0">
      <p:cViewPr varScale="1">
        <p:scale>
          <a:sx n="130" d="100"/>
          <a:sy n="130" d="100"/>
        </p:scale>
        <p:origin x="216" y="8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Quiroga" userId="009ac387-d9df-4c87-8d6e-4cb5cb505e23" providerId="ADAL" clId="{686A6965-150D-1B4D-89F3-37762EFA28F7}"/>
    <pc:docChg chg="sldOrd modSection">
      <pc:chgData name="Arturo Quiroga" userId="009ac387-d9df-4c87-8d6e-4cb5cb505e23" providerId="ADAL" clId="{686A6965-150D-1B4D-89F3-37762EFA28F7}" dt="2022-01-20T15:14:17.390" v="2" actId="20578"/>
      <pc:docMkLst>
        <pc:docMk/>
      </pc:docMkLst>
      <pc:sldChg chg="ord">
        <pc:chgData name="Arturo Quiroga" userId="009ac387-d9df-4c87-8d6e-4cb5cb505e23" providerId="ADAL" clId="{686A6965-150D-1B4D-89F3-37762EFA28F7}" dt="2022-01-20T15:13:59.187" v="0" actId="20578"/>
        <pc:sldMkLst>
          <pc:docMk/>
          <pc:sldMk cId="1255701583" sldId="2147468050"/>
        </pc:sldMkLst>
      </pc:sldChg>
      <pc:sldChg chg="ord">
        <pc:chgData name="Arturo Quiroga" userId="009ac387-d9df-4c87-8d6e-4cb5cb505e23" providerId="ADAL" clId="{686A6965-150D-1B4D-89F3-37762EFA28F7}" dt="2022-01-20T15:14:12.864" v="1" actId="20578"/>
        <pc:sldMkLst>
          <pc:docMk/>
          <pc:sldMk cId="2715058036" sldId="2147469795"/>
        </pc:sldMkLst>
      </pc:sldChg>
      <pc:sldChg chg="ord">
        <pc:chgData name="Arturo Quiroga" userId="009ac387-d9df-4c87-8d6e-4cb5cb505e23" providerId="ADAL" clId="{686A6965-150D-1B4D-89F3-37762EFA28F7}" dt="2022-01-20T15:14:17.390" v="2" actId="20578"/>
        <pc:sldMkLst>
          <pc:docMk/>
          <pc:sldMk cId="263930188" sldId="21474697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0F52BC-662A-4176-8A43-8A5381B863E8}" type="doc">
      <dgm:prSet loTypeId="urn:microsoft.com/office/officeart/2005/8/layout/pyramid1" loCatId="pyramid" qsTypeId="urn:microsoft.com/office/officeart/2005/8/quickstyle/simple1" qsCatId="simple" csTypeId="urn:microsoft.com/office/officeart/2005/8/colors/accent1_2" csCatId="accent1" phldr="1"/>
      <dgm:spPr/>
    </dgm:pt>
    <dgm:pt modelId="{B470C2D3-9924-4FA4-BA3B-259212E60424}">
      <dgm:prSet phldrT="[Text]" custT="1"/>
      <dgm:spPr>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gm:spPr>
      <dgm:t>
        <a:bodyPr rot="0" spcFirstLastPara="0" vertOverflow="overflow" horzOverflow="overflow" vert="horz" wrap="square" lIns="0" tIns="146304" rIns="0" bIns="146304" numCol="1" spcCol="0" rtlCol="0" fromWordArt="0" anchor="ctr" anchorCtr="0" forceAA="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lang="en-US" sz="1200" kern="1200">
            <a:solidFill>
              <a:schemeClr val="tx1"/>
            </a:solidFill>
            <a:latin typeface="+mn-lt"/>
            <a:ea typeface="+mn-ea"/>
            <a:cs typeface="Segoe UI"/>
          </a:endParaRPr>
        </a:p>
      </dgm:t>
    </dgm:pt>
    <dgm:pt modelId="{5297132A-B55B-4F3F-8AF0-37A32483794E}" type="parTrans" cxnId="{8EB8220E-89CA-498B-8A3E-19F94422341E}">
      <dgm:prSet/>
      <dgm:spPr/>
      <dgm:t>
        <a:bodyPr/>
        <a:lstStyle/>
        <a:p>
          <a:endParaRPr lang="en-US"/>
        </a:p>
      </dgm:t>
    </dgm:pt>
    <dgm:pt modelId="{BAE977E5-C759-45D2-9180-FE75437DE1D6}" type="sibTrans" cxnId="{8EB8220E-89CA-498B-8A3E-19F94422341E}">
      <dgm:prSet/>
      <dgm:spPr/>
      <dgm:t>
        <a:bodyPr/>
        <a:lstStyle/>
        <a:p>
          <a:endParaRPr lang="en-US"/>
        </a:p>
      </dgm:t>
    </dgm:pt>
    <dgm:pt modelId="{0B5B3418-930C-4042-88CB-601E45B09EA1}">
      <dgm:prSet phldrT="[Text]" custT="1"/>
      <dgm:spPr>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gm:spPr>
      <dgm:t>
        <a:bodyPr rot="0" spcFirstLastPara="0" vertOverflow="overflow" horzOverflow="overflow" vert="horz" wrap="square" lIns="0" tIns="146304" rIns="0" bIns="146304" numCol="1" spcCol="0" rtlCol="0" fromWordArt="0" anchor="ctr" anchorCtr="0" forceAA="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lang="en-US" sz="1800" kern="1200">
            <a:solidFill>
              <a:schemeClr val="tx1"/>
            </a:solidFill>
            <a:latin typeface="+mn-lt"/>
            <a:ea typeface="+mn-ea"/>
            <a:cs typeface="Segoe UI"/>
          </a:endParaRPr>
        </a:p>
      </dgm:t>
    </dgm:pt>
    <dgm:pt modelId="{828D1675-2FCB-4BB2-AA85-E1809ADF99CC}" type="parTrans" cxnId="{E88E66D0-0DAD-476F-8537-3DCED8D2AF85}">
      <dgm:prSet/>
      <dgm:spPr/>
      <dgm:t>
        <a:bodyPr/>
        <a:lstStyle/>
        <a:p>
          <a:endParaRPr lang="en-US"/>
        </a:p>
      </dgm:t>
    </dgm:pt>
    <dgm:pt modelId="{1527445D-C7B2-4156-B04B-A6BDF68E737B}" type="sibTrans" cxnId="{E88E66D0-0DAD-476F-8537-3DCED8D2AF85}">
      <dgm:prSet/>
      <dgm:spPr/>
      <dgm:t>
        <a:bodyPr/>
        <a:lstStyle/>
        <a:p>
          <a:endParaRPr lang="en-US"/>
        </a:p>
      </dgm:t>
    </dgm:pt>
    <dgm:pt modelId="{F68212D9-EBD2-4395-94E1-8C85E03B21FF}">
      <dgm:prSet phldrT="[Text]" custT="1"/>
      <dgm:spPr>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gm:spPr>
      <dgm:t>
        <a:bodyPr rot="0" spcFirstLastPara="0" vertOverflow="overflow" horzOverflow="overflow" vert="horz" wrap="square" lIns="0" tIns="146304" rIns="0" bIns="146304" numCol="1" spcCol="0" rtlCol="0" fromWordArt="0" anchor="ctr" anchorCtr="0" forceAA="0" compatLnSpc="1">
          <a:prstTxWarp prst="textNoShape">
            <a:avLst/>
          </a:prstTxWarp>
        </a:bodyPr>
        <a:lstStyle/>
        <a:p>
          <a:endParaRPr lang="en-US" sz="3600">
            <a:latin typeface="+mj-lt"/>
          </a:endParaRPr>
        </a:p>
      </dgm:t>
    </dgm:pt>
    <dgm:pt modelId="{916C0E57-F784-4258-836E-011C0CAAAF2D}" type="parTrans" cxnId="{C1DFAA72-64B6-4543-A73E-632709B92088}">
      <dgm:prSet/>
      <dgm:spPr/>
      <dgm:t>
        <a:bodyPr/>
        <a:lstStyle/>
        <a:p>
          <a:endParaRPr lang="en-US"/>
        </a:p>
      </dgm:t>
    </dgm:pt>
    <dgm:pt modelId="{C27D9ECB-DC74-48D7-A405-130F8E4E9B10}" type="sibTrans" cxnId="{C1DFAA72-64B6-4543-A73E-632709B92088}">
      <dgm:prSet/>
      <dgm:spPr/>
      <dgm:t>
        <a:bodyPr/>
        <a:lstStyle/>
        <a:p>
          <a:endParaRPr lang="en-US"/>
        </a:p>
      </dgm:t>
    </dgm:pt>
    <dgm:pt modelId="{6C5F6535-88AB-405D-8E42-1794EE904BEE}" type="pres">
      <dgm:prSet presAssocID="{7B0F52BC-662A-4176-8A43-8A5381B863E8}" presName="Name0" presStyleCnt="0">
        <dgm:presLayoutVars>
          <dgm:dir/>
          <dgm:animLvl val="lvl"/>
          <dgm:resizeHandles val="exact"/>
        </dgm:presLayoutVars>
      </dgm:prSet>
      <dgm:spPr/>
    </dgm:pt>
    <dgm:pt modelId="{CF9C2125-41F2-4F4E-910B-9D660B9D1FB6}" type="pres">
      <dgm:prSet presAssocID="{B470C2D3-9924-4FA4-BA3B-259212E60424}" presName="Name8" presStyleCnt="0"/>
      <dgm:spPr/>
    </dgm:pt>
    <dgm:pt modelId="{3069B7B4-7D5A-46AE-8F59-45E58FBF82DE}" type="pres">
      <dgm:prSet presAssocID="{B470C2D3-9924-4FA4-BA3B-259212E60424}" presName="level" presStyleLbl="node1" presStyleIdx="0" presStyleCnt="3">
        <dgm:presLayoutVars>
          <dgm:chMax val="1"/>
          <dgm:bulletEnabled val="1"/>
        </dgm:presLayoutVars>
      </dgm:prSet>
      <dgm:spPr>
        <a:xfrm>
          <a:off x="3563854" y="0"/>
          <a:ext cx="3563854" cy="1916931"/>
        </a:xfrm>
        <a:prstGeom prst="trapezoid">
          <a:avLst>
            <a:gd name="adj" fmla="val 92957"/>
          </a:avLst>
        </a:prstGeom>
      </dgm:spPr>
    </dgm:pt>
    <dgm:pt modelId="{6845303C-6C28-441E-A155-DE29675D52CE}" type="pres">
      <dgm:prSet presAssocID="{B470C2D3-9924-4FA4-BA3B-259212E60424}" presName="levelTx" presStyleLbl="revTx" presStyleIdx="0" presStyleCnt="0">
        <dgm:presLayoutVars>
          <dgm:chMax val="1"/>
          <dgm:bulletEnabled val="1"/>
        </dgm:presLayoutVars>
      </dgm:prSet>
      <dgm:spPr/>
    </dgm:pt>
    <dgm:pt modelId="{CA04CD71-164F-4703-97C8-356B52E5BE7E}" type="pres">
      <dgm:prSet presAssocID="{0B5B3418-930C-4042-88CB-601E45B09EA1}" presName="Name8" presStyleCnt="0"/>
      <dgm:spPr/>
    </dgm:pt>
    <dgm:pt modelId="{B66B7BF2-0802-4A83-837F-6AE16203D3E1}" type="pres">
      <dgm:prSet presAssocID="{0B5B3418-930C-4042-88CB-601E45B09EA1}" presName="level" presStyleLbl="node1" presStyleIdx="1" presStyleCnt="3">
        <dgm:presLayoutVars>
          <dgm:chMax val="1"/>
          <dgm:bulletEnabled val="1"/>
        </dgm:presLayoutVars>
      </dgm:prSet>
      <dgm:spPr>
        <a:xfrm>
          <a:off x="1781927" y="1916931"/>
          <a:ext cx="7127709" cy="1916931"/>
        </a:xfrm>
        <a:prstGeom prst="trapezoid">
          <a:avLst>
            <a:gd name="adj" fmla="val 92957"/>
          </a:avLst>
        </a:prstGeom>
      </dgm:spPr>
    </dgm:pt>
    <dgm:pt modelId="{AA10DEBB-BF02-4764-8354-0BB4E95BFB09}" type="pres">
      <dgm:prSet presAssocID="{0B5B3418-930C-4042-88CB-601E45B09EA1}" presName="levelTx" presStyleLbl="revTx" presStyleIdx="0" presStyleCnt="0">
        <dgm:presLayoutVars>
          <dgm:chMax val="1"/>
          <dgm:bulletEnabled val="1"/>
        </dgm:presLayoutVars>
      </dgm:prSet>
      <dgm:spPr/>
    </dgm:pt>
    <dgm:pt modelId="{30E57525-2D5C-433E-BC25-C4628520435F}" type="pres">
      <dgm:prSet presAssocID="{F68212D9-EBD2-4395-94E1-8C85E03B21FF}" presName="Name8" presStyleCnt="0"/>
      <dgm:spPr/>
    </dgm:pt>
    <dgm:pt modelId="{605BAA62-4B93-4837-ADBF-86FA0FAA4820}" type="pres">
      <dgm:prSet presAssocID="{F68212D9-EBD2-4395-94E1-8C85E03B21FF}" presName="level" presStyleLbl="node1" presStyleIdx="2" presStyleCnt="3">
        <dgm:presLayoutVars>
          <dgm:chMax val="1"/>
          <dgm:bulletEnabled val="1"/>
        </dgm:presLayoutVars>
      </dgm:prSet>
      <dgm:spPr>
        <a:xfrm>
          <a:off x="0" y="3833863"/>
          <a:ext cx="10691563" cy="1916931"/>
        </a:xfrm>
        <a:prstGeom prst="trapezoid">
          <a:avLst>
            <a:gd name="adj" fmla="val 92957"/>
          </a:avLst>
        </a:prstGeom>
      </dgm:spPr>
    </dgm:pt>
    <dgm:pt modelId="{B9E37239-8C1D-40DC-9C09-4FF30B84021E}" type="pres">
      <dgm:prSet presAssocID="{F68212D9-EBD2-4395-94E1-8C85E03B21FF}" presName="levelTx" presStyleLbl="revTx" presStyleIdx="0" presStyleCnt="0">
        <dgm:presLayoutVars>
          <dgm:chMax val="1"/>
          <dgm:bulletEnabled val="1"/>
        </dgm:presLayoutVars>
      </dgm:prSet>
      <dgm:spPr/>
    </dgm:pt>
  </dgm:ptLst>
  <dgm:cxnLst>
    <dgm:cxn modelId="{8EB8220E-89CA-498B-8A3E-19F94422341E}" srcId="{7B0F52BC-662A-4176-8A43-8A5381B863E8}" destId="{B470C2D3-9924-4FA4-BA3B-259212E60424}" srcOrd="0" destOrd="0" parTransId="{5297132A-B55B-4F3F-8AF0-37A32483794E}" sibTransId="{BAE977E5-C759-45D2-9180-FE75437DE1D6}"/>
    <dgm:cxn modelId="{97482E3F-012F-4CA6-95BA-0B7C6325DAEB}" type="presOf" srcId="{7B0F52BC-662A-4176-8A43-8A5381B863E8}" destId="{6C5F6535-88AB-405D-8E42-1794EE904BEE}" srcOrd="0" destOrd="0" presId="urn:microsoft.com/office/officeart/2005/8/layout/pyramid1"/>
    <dgm:cxn modelId="{84831940-EBE2-494C-A9E8-25DBF528AC48}" type="presOf" srcId="{B470C2D3-9924-4FA4-BA3B-259212E60424}" destId="{6845303C-6C28-441E-A155-DE29675D52CE}" srcOrd="1" destOrd="0" presId="urn:microsoft.com/office/officeart/2005/8/layout/pyramid1"/>
    <dgm:cxn modelId="{56720E47-C7A4-4200-970C-A7866AC87543}" type="presOf" srcId="{B470C2D3-9924-4FA4-BA3B-259212E60424}" destId="{3069B7B4-7D5A-46AE-8F59-45E58FBF82DE}" srcOrd="0" destOrd="0" presId="urn:microsoft.com/office/officeart/2005/8/layout/pyramid1"/>
    <dgm:cxn modelId="{27A8FC4B-1AE5-42BD-B5B8-376839C41C08}" type="presOf" srcId="{0B5B3418-930C-4042-88CB-601E45B09EA1}" destId="{B66B7BF2-0802-4A83-837F-6AE16203D3E1}" srcOrd="0" destOrd="0" presId="urn:microsoft.com/office/officeart/2005/8/layout/pyramid1"/>
    <dgm:cxn modelId="{A8E3646A-7084-4AA4-BA29-20DBE05CD5F5}" type="presOf" srcId="{F68212D9-EBD2-4395-94E1-8C85E03B21FF}" destId="{B9E37239-8C1D-40DC-9C09-4FF30B84021E}" srcOrd="1" destOrd="0" presId="urn:microsoft.com/office/officeart/2005/8/layout/pyramid1"/>
    <dgm:cxn modelId="{C1DFAA72-64B6-4543-A73E-632709B92088}" srcId="{7B0F52BC-662A-4176-8A43-8A5381B863E8}" destId="{F68212D9-EBD2-4395-94E1-8C85E03B21FF}" srcOrd="2" destOrd="0" parTransId="{916C0E57-F784-4258-836E-011C0CAAAF2D}" sibTransId="{C27D9ECB-DC74-48D7-A405-130F8E4E9B10}"/>
    <dgm:cxn modelId="{914256A2-DADC-4458-9424-259B52E4BD8C}" type="presOf" srcId="{F68212D9-EBD2-4395-94E1-8C85E03B21FF}" destId="{605BAA62-4B93-4837-ADBF-86FA0FAA4820}" srcOrd="0" destOrd="0" presId="urn:microsoft.com/office/officeart/2005/8/layout/pyramid1"/>
    <dgm:cxn modelId="{26216CBD-7599-4095-9B48-44246CD8845F}" type="presOf" srcId="{0B5B3418-930C-4042-88CB-601E45B09EA1}" destId="{AA10DEBB-BF02-4764-8354-0BB4E95BFB09}" srcOrd="1" destOrd="0" presId="urn:microsoft.com/office/officeart/2005/8/layout/pyramid1"/>
    <dgm:cxn modelId="{E88E66D0-0DAD-476F-8537-3DCED8D2AF85}" srcId="{7B0F52BC-662A-4176-8A43-8A5381B863E8}" destId="{0B5B3418-930C-4042-88CB-601E45B09EA1}" srcOrd="1" destOrd="0" parTransId="{828D1675-2FCB-4BB2-AA85-E1809ADF99CC}" sibTransId="{1527445D-C7B2-4156-B04B-A6BDF68E737B}"/>
    <dgm:cxn modelId="{849941F7-06AC-4126-B693-60F3D9C79D62}" type="presParOf" srcId="{6C5F6535-88AB-405D-8E42-1794EE904BEE}" destId="{CF9C2125-41F2-4F4E-910B-9D660B9D1FB6}" srcOrd="0" destOrd="0" presId="urn:microsoft.com/office/officeart/2005/8/layout/pyramid1"/>
    <dgm:cxn modelId="{30258553-7C4F-49F3-921B-E3488C52EC09}" type="presParOf" srcId="{CF9C2125-41F2-4F4E-910B-9D660B9D1FB6}" destId="{3069B7B4-7D5A-46AE-8F59-45E58FBF82DE}" srcOrd="0" destOrd="0" presId="urn:microsoft.com/office/officeart/2005/8/layout/pyramid1"/>
    <dgm:cxn modelId="{CCA176A1-74C8-448A-AB16-F8AE987141C2}" type="presParOf" srcId="{CF9C2125-41F2-4F4E-910B-9D660B9D1FB6}" destId="{6845303C-6C28-441E-A155-DE29675D52CE}" srcOrd="1" destOrd="0" presId="urn:microsoft.com/office/officeart/2005/8/layout/pyramid1"/>
    <dgm:cxn modelId="{74171379-13BC-49BD-9ABB-065BB79370EF}" type="presParOf" srcId="{6C5F6535-88AB-405D-8E42-1794EE904BEE}" destId="{CA04CD71-164F-4703-97C8-356B52E5BE7E}" srcOrd="1" destOrd="0" presId="urn:microsoft.com/office/officeart/2005/8/layout/pyramid1"/>
    <dgm:cxn modelId="{6B2815B3-A3B8-4548-8D0E-CCB3910D4F27}" type="presParOf" srcId="{CA04CD71-164F-4703-97C8-356B52E5BE7E}" destId="{B66B7BF2-0802-4A83-837F-6AE16203D3E1}" srcOrd="0" destOrd="0" presId="urn:microsoft.com/office/officeart/2005/8/layout/pyramid1"/>
    <dgm:cxn modelId="{07DA475D-BB0E-4530-8286-9BD1D6989A07}" type="presParOf" srcId="{CA04CD71-164F-4703-97C8-356B52E5BE7E}" destId="{AA10DEBB-BF02-4764-8354-0BB4E95BFB09}" srcOrd="1" destOrd="0" presId="urn:microsoft.com/office/officeart/2005/8/layout/pyramid1"/>
    <dgm:cxn modelId="{BD148A41-2839-4839-84DC-00F202693148}" type="presParOf" srcId="{6C5F6535-88AB-405D-8E42-1794EE904BEE}" destId="{30E57525-2D5C-433E-BC25-C4628520435F}" srcOrd="2" destOrd="0" presId="urn:microsoft.com/office/officeart/2005/8/layout/pyramid1"/>
    <dgm:cxn modelId="{05F2ED2B-0D62-49D8-BA6C-01DE0A68531C}" type="presParOf" srcId="{30E57525-2D5C-433E-BC25-C4628520435F}" destId="{605BAA62-4B93-4837-ADBF-86FA0FAA4820}" srcOrd="0" destOrd="0" presId="urn:microsoft.com/office/officeart/2005/8/layout/pyramid1"/>
    <dgm:cxn modelId="{4D74DEF6-F89A-40B2-9FC2-808340BAB8D1}" type="presParOf" srcId="{30E57525-2D5C-433E-BC25-C4628520435F}" destId="{B9E37239-8C1D-40DC-9C09-4FF30B84021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9B7B4-7D5A-46AE-8F59-45E58FBF82DE}">
      <dsp:nvSpPr>
        <dsp:cNvPr id="0" name=""/>
        <dsp:cNvSpPr/>
      </dsp:nvSpPr>
      <dsp:spPr>
        <a:xfrm>
          <a:off x="3563854" y="0"/>
          <a:ext cx="3563854" cy="1916931"/>
        </a:xfrm>
        <a:prstGeom prst="trapezoid">
          <a:avLst>
            <a:gd name="adj" fmla="val 92957"/>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0" tIns="146304" rIns="0" bIns="146304" numCol="1" spcCol="127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lang="en-US" sz="1200" kern="1200">
            <a:solidFill>
              <a:schemeClr val="tx1"/>
            </a:solidFill>
            <a:latin typeface="+mn-lt"/>
            <a:ea typeface="+mn-ea"/>
            <a:cs typeface="Segoe UI"/>
          </a:endParaRPr>
        </a:p>
      </dsp:txBody>
      <dsp:txXfrm>
        <a:off x="3563854" y="0"/>
        <a:ext cx="3563854" cy="1916931"/>
      </dsp:txXfrm>
    </dsp:sp>
    <dsp:sp modelId="{B66B7BF2-0802-4A83-837F-6AE16203D3E1}">
      <dsp:nvSpPr>
        <dsp:cNvPr id="0" name=""/>
        <dsp:cNvSpPr/>
      </dsp:nvSpPr>
      <dsp:spPr>
        <a:xfrm>
          <a:off x="1781927" y="1916931"/>
          <a:ext cx="7127709" cy="1916931"/>
        </a:xfrm>
        <a:prstGeom prst="trapezoid">
          <a:avLst>
            <a:gd name="adj" fmla="val 92957"/>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0" tIns="146304" rIns="0" bIns="146304" numCol="1" spcCol="127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lang="en-US" sz="1800" kern="1200">
            <a:solidFill>
              <a:schemeClr val="tx1"/>
            </a:solidFill>
            <a:latin typeface="+mn-lt"/>
            <a:ea typeface="+mn-ea"/>
            <a:cs typeface="Segoe UI"/>
          </a:endParaRPr>
        </a:p>
      </dsp:txBody>
      <dsp:txXfrm>
        <a:off x="3029276" y="1916931"/>
        <a:ext cx="4633011" cy="1916931"/>
      </dsp:txXfrm>
    </dsp:sp>
    <dsp:sp modelId="{605BAA62-4B93-4837-ADBF-86FA0FAA4820}">
      <dsp:nvSpPr>
        <dsp:cNvPr id="0" name=""/>
        <dsp:cNvSpPr/>
      </dsp:nvSpPr>
      <dsp:spPr>
        <a:xfrm>
          <a:off x="0" y="3833863"/>
          <a:ext cx="10691563" cy="1916931"/>
        </a:xfrm>
        <a:prstGeom prst="trapezoid">
          <a:avLst>
            <a:gd name="adj" fmla="val 92957"/>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0" tIns="146304" rIns="0" bIns="146304" numCol="1" spcCol="1270" rtlCol="0" fromWordArt="0" anchor="ctr" anchorCtr="0" forceAA="0" compatLnSpc="1">
          <a:prstTxWarp prst="textNoShape">
            <a:avLst/>
          </a:prstTxWarp>
          <a:noAutofit/>
        </a:bodyPr>
        <a:lstStyle/>
        <a:p>
          <a:pPr marL="0" lvl="0" indent="0" algn="ctr" defTabSz="1600200">
            <a:lnSpc>
              <a:spcPct val="90000"/>
            </a:lnSpc>
            <a:spcBef>
              <a:spcPct val="0"/>
            </a:spcBef>
            <a:spcAft>
              <a:spcPct val="35000"/>
            </a:spcAft>
            <a:buNone/>
          </a:pPr>
          <a:endParaRPr lang="en-US" sz="3600" kern="1200">
            <a:latin typeface="+mj-lt"/>
          </a:endParaRPr>
        </a:p>
      </dsp:txBody>
      <dsp:txXfrm>
        <a:off x="1871023" y="3833863"/>
        <a:ext cx="6949516" cy="19169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B998A5-1985-41F0-A34D-6220D3A0083D}" type="datetimeFigureOut">
              <a:rPr lang="en-US" smtClean="0"/>
              <a:t>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1B100-ABB0-4ABC-90E9-C09931EA619C}" type="slidenum">
              <a:rPr lang="en-US" smtClean="0"/>
              <a:t>‹#›</a:t>
            </a:fld>
            <a:endParaRPr lang="en-US"/>
          </a:p>
        </p:txBody>
      </p:sp>
    </p:spTree>
    <p:extLst>
      <p:ext uri="{BB962C8B-B14F-4D97-AF65-F5344CB8AC3E}">
        <p14:creationId xmlns:p14="http://schemas.microsoft.com/office/powerpoint/2010/main" val="74881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services/security-center/"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azure.microsoft.com/en-us/services/azure-sentine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echcommunity.microsoft.com/t5/azure-arc/introducing-azure-arc-validation-program/ba-p/2167543"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services/azure-arc/"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1149858" marR="0" lvl="0" indent="0" algn="l" defTabSz="183916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18766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876677" rtl="0" eaLnBrk="1" fontAlgn="auto" latinLnBrk="0" hangingPunct="1">
                <a:lnSpc>
                  <a:spcPct val="100000"/>
                </a:lnSpc>
                <a:spcBef>
                  <a:spcPts val="0"/>
                </a:spcBef>
                <a:spcAft>
                  <a:spcPts val="0"/>
                </a:spcAft>
                <a:buClrTx/>
                <a:buSzTx/>
                <a:buFontTx/>
                <a:buNone/>
                <a:tabLst/>
                <a:defRPr/>
              </a:pPr>
              <a:t>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73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I talked earlier about how Azure Arc extends Azure management services to your non-Azure VMs? Well, a common question we get is : Which management services can I use with my </a:t>
            </a:r>
            <a:r>
              <a:rPr lang="en-US" dirty="0"/>
              <a:t>Arc-enabled </a:t>
            </a:r>
            <a:r>
              <a:rPr lang="en-US"/>
              <a:t>VMs. As you can see here, we have a variety of Azure management services, all of which can be applied to your </a:t>
            </a:r>
            <a:r>
              <a:rPr lang="en-US" dirty="0"/>
              <a:t>Arc-enabled</a:t>
            </a:r>
            <a:r>
              <a:rPr lang="en-US"/>
              <a:t> machines today.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4C4C51"/>
                </a:solidFill>
                <a:effectLst/>
                <a:latin typeface="Segoe UI" panose="020B0502040204020203" pitchFamily="34" charset="0"/>
              </a:rPr>
              <a:t>Use the Azure Portal to register and track the inventory of your SQL Server instances across on-premises, edge sites, and multi-cloud in a single view.</a:t>
            </a:r>
          </a:p>
          <a:p>
            <a:pPr algn="l">
              <a:buFont typeface="Arial" panose="020B0604020202020204" pitchFamily="34" charset="0"/>
              <a:buChar char="•"/>
            </a:pPr>
            <a:r>
              <a:rPr lang="en-US" b="0" i="0" dirty="0">
                <a:solidFill>
                  <a:srgbClr val="4C4C51"/>
                </a:solidFill>
                <a:effectLst/>
                <a:latin typeface="Segoe UI" panose="020B0502040204020203" pitchFamily="34" charset="0"/>
              </a:rPr>
              <a:t>Use </a:t>
            </a:r>
            <a:r>
              <a:rPr lang="en-US" b="0" i="0" u="sng" dirty="0">
                <a:solidFill>
                  <a:srgbClr val="0062AD"/>
                </a:solidFill>
                <a:effectLst/>
                <a:latin typeface="Segoe UI" panose="020B0502040204020203" pitchFamily="34" charset="0"/>
                <a:hlinkClick r:id="rId3"/>
              </a:rPr>
              <a:t>Azure Security Center </a:t>
            </a:r>
            <a:r>
              <a:rPr lang="en-US" b="0" i="0" dirty="0">
                <a:solidFill>
                  <a:srgbClr val="4C4C51"/>
                </a:solidFill>
                <a:effectLst/>
                <a:latin typeface="Segoe UI" panose="020B0502040204020203" pitchFamily="34" charset="0"/>
              </a:rPr>
              <a:t>to produce a comprehensive report of vulnerabilities in SQL Servers and get advanced, real time security alerts for threats to SQL Servers and the OS.</a:t>
            </a:r>
          </a:p>
          <a:p>
            <a:pPr algn="l">
              <a:buFont typeface="Arial" panose="020B0604020202020204" pitchFamily="34" charset="0"/>
              <a:buChar char="•"/>
            </a:pPr>
            <a:r>
              <a:rPr lang="en-US" b="0" i="0" dirty="0">
                <a:solidFill>
                  <a:srgbClr val="4C4C51"/>
                </a:solidFill>
                <a:effectLst/>
                <a:latin typeface="Segoe UI" panose="020B0502040204020203" pitchFamily="34" charset="0"/>
              </a:rPr>
              <a:t>Investigate threats in SQL Servers using </a:t>
            </a:r>
            <a:r>
              <a:rPr lang="en-US" b="0" i="0" u="sng" dirty="0">
                <a:solidFill>
                  <a:srgbClr val="0062AD"/>
                </a:solidFill>
                <a:effectLst/>
                <a:latin typeface="Segoe UI" panose="020B0502040204020203" pitchFamily="34" charset="0"/>
                <a:hlinkClick r:id="rId4"/>
              </a:rPr>
              <a:t>Azure Sentinel</a:t>
            </a:r>
            <a:r>
              <a:rPr lang="en-US" b="0" i="0" dirty="0">
                <a:solidFill>
                  <a:srgbClr val="4C4C51"/>
                </a:solidFill>
                <a:effectLst/>
                <a:latin typeface="Segoe UI" panose="020B0502040204020203" pitchFamily="34" charset="0"/>
              </a:rPr>
              <a:t>.</a:t>
            </a:r>
          </a:p>
          <a:p>
            <a:pPr algn="l">
              <a:buFont typeface="Arial" panose="020B0604020202020204" pitchFamily="34" charset="0"/>
              <a:buChar char="•"/>
            </a:pPr>
            <a:r>
              <a:rPr lang="en-US" b="0" i="0" dirty="0">
                <a:solidFill>
                  <a:srgbClr val="4C4C51"/>
                </a:solidFill>
                <a:effectLst/>
                <a:latin typeface="Segoe UI" panose="020B0502040204020203" pitchFamily="34" charset="0"/>
              </a:rPr>
              <a:t>Periodically assess SQL Server environment to receive actionable health guidance.</a:t>
            </a:r>
          </a:p>
          <a:p>
            <a:pPr algn="l">
              <a:buFont typeface="Arial" panose="020B0604020202020204" pitchFamily="34" charset="0"/>
              <a:buChar char="•"/>
            </a:pPr>
            <a:r>
              <a:rPr lang="en-US" b="0" i="0" dirty="0">
                <a:solidFill>
                  <a:srgbClr val="4C4C51"/>
                </a:solidFill>
                <a:effectLst/>
                <a:latin typeface="Segoe UI" panose="020B0502040204020203" pitchFamily="34" charset="0"/>
              </a:rPr>
              <a:t>You can also govern across all your SQL Servers with built-in Azure policies to audit and secure your SQL Server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popular question that gets asked in the context of Arc is  if it is meant to replace  SCCM (System Center Configuration Manager, now called Microsoft Endpoint Configuration Manager, MECM). SCCM is a popular systems management product developed by Microsoft that is predominantly used on-premises to manage Windows Servers.</a:t>
            </a:r>
          </a:p>
          <a:p>
            <a:endParaRPr lang="en-US"/>
          </a:p>
          <a:p>
            <a:r>
              <a:rPr lang="en-US"/>
              <a:t>The short answer to this question is ‘No’. Some of the capabilities of MECM can be achieved by different Azure management services, but not all. We recommend a gradual transition between the two based on the specific case as we’ll now see..&lt;Click&gt;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case Part 1.</a:t>
            </a:r>
          </a:p>
          <a:p>
            <a:endParaRPr lang="en-US"/>
          </a:p>
          <a:p>
            <a:r>
              <a:rPr lang="en-US"/>
              <a:t>Here is a quick map between the different use cases of MECM and the corresponding management service in Azure that offers the same capability. As you can see, sometimes there is a 1:1 map. For example, Azure Update Management can be used to manage software updates on Windows Server machines running anywhere, so you could potentially transition out of SCCM for this. But not everything has this 1:1 map. As mentioned, before MECM is used mainly for managing Windows Server and cannot be used to manage updates on Linux servers, Azure Update Management  can be used for the same. Similarly, for managing Windows 10 clients, only MECM can help realize this use case, there is no equivalent service in Azure.</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use case which only MECM is applicable for is Operating System Upgrades on your servers. This cannot be done today using any service in Azure. As you can see, the decision to move out of SCCM and adoption of an equivalent Azure service will depend on the use case you are looking to solve for.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77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just want to summarize Azure </a:t>
            </a:r>
            <a:r>
              <a:rPr lang="en-US" dirty="0"/>
              <a:t>Arc-enabled </a:t>
            </a:r>
            <a:r>
              <a:rPr lang="en-US"/>
              <a:t>Kubernetes for you.</a:t>
            </a:r>
          </a:p>
          <a:p>
            <a:br>
              <a:rPr lang="en-US"/>
            </a:br>
            <a:r>
              <a:rPr lang="en-US"/>
              <a:t>Again, similar to </a:t>
            </a:r>
            <a:r>
              <a:rPr lang="en-US" dirty="0"/>
              <a:t>Arc-enabled</a:t>
            </a:r>
            <a:r>
              <a:rPr lang="en-US"/>
              <a:t> servers, we offer a lot of flexibility to you based on your specific needs. We support a wide range of Kubernetes distributions with flavors from different vendors – as you can see on the slide. You can connect all these clusters to Azure and start deploying applications to these clusters using a GitOps-based model.</a:t>
            </a:r>
          </a:p>
          <a:p>
            <a:r>
              <a:rPr lang="en-US"/>
              <a:t>Additionally, you can enable cluster health monitoring with Azure Monitor for Containers. Another powerful capability is  the integration with Azure Policy that can ensure compliance with the organization’s security baselines.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887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effectLst/>
                <a:latin typeface="Segoe UI"/>
                <a:cs typeface="Segoe UI"/>
              </a:rPr>
              <a:t>With the new Cluster Extensions feature, you get a modern management experience on your Arc-enabled Kubernetes clusters. Users can now deploy and configure services like Azure Monitor</a:t>
            </a:r>
            <a:r>
              <a:rPr lang="en-US" sz="1200">
                <a:latin typeface="Segoe UI"/>
                <a:cs typeface="Segoe UI"/>
              </a:rPr>
              <a:t> and Azure Defender</a:t>
            </a:r>
            <a:r>
              <a:rPr lang="en-US" sz="1200" b="0" i="0">
                <a:effectLst/>
                <a:latin typeface="Segoe UI"/>
                <a:cs typeface="Segoe UI"/>
              </a:rPr>
              <a:t> via the Azure Portal, CLI and APIs. Previously, these add-ons could be only be deployed manually via Helm Charts.</a:t>
            </a:r>
          </a:p>
          <a:p>
            <a:endParaRPr lang="en-US" sz="1200" b="0" i="0">
              <a:effectLst/>
              <a:latin typeface="Segoe UI"/>
              <a:cs typeface="Segoe UI"/>
            </a:endParaRPr>
          </a:p>
          <a:p>
            <a:r>
              <a:rPr lang="en-US" sz="1200" b="1" i="0">
                <a:effectLst/>
                <a:latin typeface="Segoe UI"/>
                <a:cs typeface="Segoe UI"/>
              </a:rPr>
              <a:t>Azure Monitor Container Insights</a:t>
            </a:r>
          </a:p>
          <a:p>
            <a:br>
              <a:rPr lang="en-US" sz="1200" b="1" i="0">
                <a:effectLst/>
                <a:latin typeface="Segoe UI"/>
                <a:cs typeface="Segoe UI"/>
              </a:rPr>
            </a:br>
            <a:r>
              <a:rPr lang="en-US" sz="1200" b="0" i="0">
                <a:effectLst/>
                <a:latin typeface="Segoe UI"/>
                <a:cs typeface="Segoe UI"/>
              </a:rPr>
              <a:t>The first experience we are enabling is Azure Monitor Container Insights.</a:t>
            </a:r>
            <a:r>
              <a:rPr lang="en-US" b="0" i="0">
                <a:solidFill>
                  <a:srgbClr val="171717"/>
                </a:solidFill>
                <a:effectLst/>
                <a:latin typeface="Segoe UI" panose="020B0502040204020203" pitchFamily="34" charset="0"/>
              </a:rPr>
              <a:t> Monitoring your containers is critical, especially when you're running a production cluster, at scale, with multiple applications. Azure Monitor for Containers has been available for AKS, ARO as well as self managed clusters hosted using AKS-Engine but we can now extend this easily to any Kubernetes cluster, even one running on AWS or GKE!</a:t>
            </a:r>
          </a:p>
          <a:p>
            <a:r>
              <a:rPr lang="en-US" b="0" i="0">
                <a:solidFill>
                  <a:srgbClr val="171717"/>
                </a:solidFill>
                <a:effectLst/>
                <a:latin typeface="Segoe UI" panose="020B0502040204020203" pitchFamily="34" charset="0"/>
              </a:rPr>
              <a:t>Container insights delivers a comprehensive monitoring experience across the full stack with workload monitoring encompassing collection of metrics and logs that are sent to Log Analytics resource in the customer’s tenant and subscription. You can get rich live telemetry on cluster health, node/pod status and container performance and correlate these metrics/logs across the App &amp; Infra layers for full stack diagnostics. Container Insights also offers rich integration with the Open Source Ecosystem with support for metrics from Prometheus, Grafana and </a:t>
            </a:r>
            <a:r>
              <a:rPr lang="en-US" b="0" i="0" err="1">
                <a:solidFill>
                  <a:srgbClr val="171717"/>
                </a:solidFill>
                <a:effectLst/>
                <a:latin typeface="Segoe UI" panose="020B0502040204020203" pitchFamily="34" charset="0"/>
              </a:rPr>
              <a:t>OpenTelemetry</a:t>
            </a:r>
            <a:r>
              <a:rPr lang="en-US" b="0" i="0">
                <a:solidFill>
                  <a:srgbClr val="171717"/>
                </a:solidFill>
                <a:effectLst/>
                <a:latin typeface="Segoe UI" panose="020B0502040204020203" pitchFamily="34" charset="0"/>
              </a:rPr>
              <a:t>.	</a:t>
            </a:r>
          </a:p>
          <a:p>
            <a:endParaRPr lang="en-US" b="0" i="0">
              <a:solidFill>
                <a:srgbClr val="171717"/>
              </a:solidFill>
              <a:effectLst/>
              <a:latin typeface="Segoe UI" panose="020B0502040204020203" pitchFamily="34" charset="0"/>
            </a:endParaRPr>
          </a:p>
          <a:p>
            <a:r>
              <a:rPr lang="en-US" b="1" i="0">
                <a:solidFill>
                  <a:srgbClr val="171717"/>
                </a:solidFill>
                <a:effectLst/>
                <a:latin typeface="Segoe UI" panose="020B0502040204020203" pitchFamily="34" charset="0"/>
              </a:rPr>
              <a:t>Azure Defender</a:t>
            </a:r>
          </a:p>
          <a:p>
            <a:endParaRPr lang="en-US" b="0" i="0">
              <a:solidFill>
                <a:srgbClr val="171717"/>
              </a:solidFill>
              <a:effectLst/>
              <a:latin typeface="Segoe UI" panose="020B0502040204020203" pitchFamily="34" charset="0"/>
            </a:endParaRPr>
          </a:p>
          <a:p>
            <a:r>
              <a:rPr lang="en-US" sz="1200" b="0" i="0">
                <a:solidFill>
                  <a:srgbClr val="171717"/>
                </a:solidFill>
                <a:effectLst/>
                <a:latin typeface="Segoe UI" panose="020B0502040204020203" pitchFamily="34" charset="0"/>
                <a:cs typeface="+mn-cs"/>
              </a:rPr>
              <a:t>Azure Defender can now be easily extended to clusters that live outside of Azure through the Azure Defender extension for Arc-enabled Kubernetes clusters. This can be easily enabled through the Azure Portal or CLI and supports multiple Kubernetes distributions across on-premises and multi-cloud.  You can get a single pane of glass view in Azure to easily monitor the security posture of all your Kubernetes clusters, no matter where they are deployed and detect threats across these clusters using advanced analytics. </a:t>
            </a:r>
          </a:p>
          <a:p>
            <a:r>
              <a:rPr lang="en-US" sz="1200" b="0" i="0">
                <a:solidFill>
                  <a:srgbClr val="171717"/>
                </a:solidFill>
                <a:effectLst/>
                <a:latin typeface="Segoe UI" panose="020B0502040204020203" pitchFamily="34" charset="0"/>
                <a:cs typeface="+mn-cs"/>
              </a:rPr>
              <a:t>Once deployed, the extension collected Kubernetes data and sends it to the Azure Defender backend in the cloud for further analysis. Azure Defender continuously analyzes the Kubernetes cluster for potential threats based on collected data and reports threats and malicious activity detected as </a:t>
            </a:r>
            <a:r>
              <a:rPr lang="en-US" sz="1200" b="1" i="0">
                <a:solidFill>
                  <a:srgbClr val="171717"/>
                </a:solidFill>
                <a:effectLst/>
                <a:latin typeface="Segoe UI" panose="020B0502040204020203" pitchFamily="34" charset="0"/>
                <a:cs typeface="+mn-cs"/>
              </a:rPr>
              <a:t>Alerts</a:t>
            </a:r>
            <a:r>
              <a:rPr lang="en-US" sz="1200" b="0" i="0">
                <a:solidFill>
                  <a:srgbClr val="171717"/>
                </a:solidFill>
                <a:effectLst/>
                <a:latin typeface="Segoe UI" panose="020B0502040204020203" pitchFamily="34" charset="0"/>
                <a:cs typeface="+mn-cs"/>
              </a:rPr>
              <a:t> in Azure Security Center.</a:t>
            </a:r>
          </a:p>
          <a:p>
            <a:endParaRPr lang="en-US" sz="1200">
              <a:latin typeface="Segoe UI"/>
              <a:cs typeface="Segoe UI"/>
            </a:endParaRPr>
          </a:p>
          <a:p>
            <a:r>
              <a:rPr lang="en-US" sz="1200" b="1" i="0">
                <a:effectLst/>
                <a:latin typeface="Segoe UI"/>
                <a:cs typeface="Segoe UI"/>
              </a:rPr>
              <a:t>More new extensions for Azure Policy (Gatekeeper) and</a:t>
            </a:r>
            <a:r>
              <a:rPr lang="en-US" sz="1200" b="1">
                <a:latin typeface="Segoe UI"/>
                <a:cs typeface="Segoe UI"/>
              </a:rPr>
              <a:t> </a:t>
            </a:r>
            <a:r>
              <a:rPr lang="en-US" sz="1200" b="1" i="0">
                <a:effectLst/>
                <a:latin typeface="Segoe UI"/>
                <a:cs typeface="Segoe UI"/>
              </a:rPr>
              <a:t> Open Service Mesh are coming soon.</a:t>
            </a:r>
            <a:endParaRPr lang="en-US" b="1">
              <a:cs typeface="Segoe UI" panose="020B0502040204020203" pitchFamily="34" charset="0"/>
            </a:endParaRPr>
          </a:p>
          <a:p>
            <a:r>
              <a:rPr lang="en-US" sz="1200" b="1">
                <a:latin typeface="Segoe UI"/>
                <a:cs typeface="Segoe UI"/>
              </a:rPr>
              <a:t>Azure Arc-enabled data services will also be deployable as an extension.</a:t>
            </a:r>
            <a:endParaRPr lang="en-US" sz="1200" b="1">
              <a:cs typeface="Segoe UI"/>
            </a:endParaRPr>
          </a:p>
          <a:p>
            <a:pPr algn="l"/>
            <a:endParaRPr lang="en-US" sz="1200" b="0" i="0">
              <a:effectLst/>
              <a:latin typeface="Segoe UI" panose="020B0502040204020203" pitchFamily="34" charset="0"/>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887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AAD RBAC: </a:t>
            </a:r>
            <a:r>
              <a:rPr lang="en-US"/>
              <a:t>The Kubernetes native way of defining authorization checks involves creation of </a:t>
            </a:r>
            <a:r>
              <a:rPr lang="en-US" err="1"/>
              <a:t>ClusterRoleBindings</a:t>
            </a:r>
            <a:r>
              <a:rPr lang="en-US"/>
              <a:t> and </a:t>
            </a:r>
            <a:r>
              <a:rPr lang="en-US" err="1"/>
              <a:t>RoleBinding</a:t>
            </a:r>
            <a:r>
              <a:rPr lang="en-US"/>
              <a:t> objects in the cluster. The AAD RBAC feature instead allows for usage of Azure role assignments as the single source of truth for all authorization checks happening on the cluster. Any requests sent to the API server of the cluster are checked with the Azure authorization service to see if the entity making the request (user or service principal) is allowed (or not allowed) to access the resource of concern. This feature allows for a single place of audit on all the role assignments made on any resource within any of the Arc-enabled Kubernetes clusters.</a:t>
            </a:r>
          </a:p>
          <a:p>
            <a:endParaRPr lang="en-US"/>
          </a:p>
          <a:p>
            <a:r>
              <a:rPr lang="en-US"/>
              <a:t>Note: This feature is only applicable for those self-managed Kubernetes clusters where the </a:t>
            </a:r>
            <a:r>
              <a:rPr lang="en-US" err="1"/>
              <a:t>apiserver</a:t>
            </a:r>
            <a:r>
              <a:rPr lang="en-US"/>
              <a:t> of the cluster is accessible by the customer. As a result, this feature is not applicable for cloud provider managed K8s clusters like GKE and EKS. On AKS, this feature is available natively and Arc onboarding of the cluster is not required for the same.</a:t>
            </a:r>
          </a:p>
          <a:p>
            <a:endParaRPr lang="en-US"/>
          </a:p>
          <a:p>
            <a:pPr lvl="1"/>
            <a:r>
              <a:rPr lang="en-US" b="1"/>
              <a:t>Cluster Connect:</a:t>
            </a:r>
            <a:r>
              <a:rPr lang="en-US"/>
              <a:t> </a:t>
            </a:r>
            <a:r>
              <a:rPr lang="en-IN" b="0" i="0">
                <a:solidFill>
                  <a:srgbClr val="24292E"/>
                </a:solidFill>
                <a:effectLst/>
                <a:latin typeface="-apple-system"/>
              </a:rPr>
              <a:t>Cluster Connect feature of Azure Arc-enabled Kubernetes provides connectivity to the </a:t>
            </a:r>
            <a:r>
              <a:rPr lang="en-IN" b="0" i="0" err="1">
                <a:solidFill>
                  <a:srgbClr val="24292E"/>
                </a:solidFill>
                <a:effectLst/>
                <a:latin typeface="-apple-system"/>
              </a:rPr>
              <a:t>apiserver</a:t>
            </a:r>
            <a:r>
              <a:rPr lang="en-IN" b="0" i="0">
                <a:solidFill>
                  <a:srgbClr val="24292E"/>
                </a:solidFill>
                <a:effectLst/>
                <a:latin typeface="-apple-system"/>
              </a:rPr>
              <a:t> of the cluster without requiring any additional inbound communication to be enabled. This is achieved by mapping a Hybrid Connections resource on the Azure service side to every Arc-enabled Kubernetes cluster where a reverse proxy agent is able to securely initiate a session with hybrid connection in an outbound manner. This feature allows your developers to access the clusters from anywhere for interactive development and debugging. If you already have a lot of investments in terms of paid pipeline concurrency for Azure Pipelines or GitHub Actions or any other hosted CI/CD provider, you can now reuse the same to deploy against even on-prem clusters without requiring self hosted agents (VMs) on-prem.</a:t>
            </a:r>
          </a:p>
          <a:p>
            <a:endParaRPr lang="en-IN" b="0" i="0">
              <a:solidFill>
                <a:srgbClr val="24292E"/>
              </a:solidFill>
              <a:effectLst/>
              <a:latin typeface="-apple-system"/>
            </a:endParaRPr>
          </a:p>
          <a:p>
            <a:r>
              <a:rPr lang="en-US" b="1"/>
              <a:t>Custom Locations: </a:t>
            </a:r>
            <a:r>
              <a:rPr lang="en-US" b="0"/>
              <a:t>In Azure, every resource is created in a specific location such as </a:t>
            </a:r>
            <a:r>
              <a:rPr lang="en-US" b="0" err="1"/>
              <a:t>eastus</a:t>
            </a:r>
            <a:r>
              <a:rPr lang="en-US" b="0"/>
              <a:t> or </a:t>
            </a:r>
            <a:r>
              <a:rPr lang="en-US" b="0" err="1"/>
              <a:t>westeurope</a:t>
            </a:r>
            <a:r>
              <a:rPr lang="en-US" b="0"/>
              <a:t>. This location maps to an Azure region. Custom location allows for extension of this concept beyond the boundaries of Azure to allow customers to define their own Kubernetes clusters (on-prem or hybrid) as targets for running Azure PaaS services. This allows for consistent developer experience across Azure and off-Azure environments.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926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392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6A5CD-E69B-4400-A3CF-2F090F109E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94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698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2586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Arc-enabled Kubernetes Validation Program (microsoft.com)</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202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Azure Arc, you can now run </a:t>
            </a:r>
            <a:r>
              <a:rPr lang="en-US" sz="900" kern="1200">
                <a:solidFill>
                  <a:srgbClr val="000000"/>
                </a:solidFill>
                <a:effectLst/>
                <a:latin typeface="Segoe UI" panose="020B0502040204020203" pitchFamily="34" charset="0"/>
                <a:ea typeface="Times New Roman" panose="02020603050405020304" pitchFamily="18" charset="0"/>
              </a:rPr>
              <a:t>your favorite Azure application services anywhere, including on Kubernetes on Azure, on-premises, on the edge, and on other clouds such as AWS or Google. Any Kubernetes cluster connected through Azure Arc is now a supported deployment target for Azure’s application services.</a:t>
            </a:r>
            <a:endParaRPr lang="en-US" sz="900" kern="1200">
              <a:solidFill>
                <a:srgbClr val="000000"/>
              </a:solidFill>
              <a:effectLst/>
              <a:latin typeface="Segoe UI" panose="020B0502040204020203" pitchFamily="34" charset="0"/>
            </a:endParaRPr>
          </a:p>
          <a:p>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r>
              <a:rPr lang="en-US" sz="900" kern="1200" err="1">
                <a:solidFill>
                  <a:srgbClr val="000000"/>
                </a:solidFill>
                <a:effectLst/>
                <a:latin typeface="Segoe UI" panose="020B0502040204020203" pitchFamily="34" charset="0"/>
              </a:rPr>
              <a:t>Bdcs</a:t>
            </a:r>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r>
              <a:rPr lang="en-US" sz="900" kern="1200" err="1">
                <a:solidFill>
                  <a:srgbClr val="000000"/>
                </a:solidFill>
                <a:effectLst/>
                <a:latin typeface="Segoe UI" panose="020B0502040204020203" pitchFamily="34" charset="0"/>
              </a:rPr>
              <a:t>Sdfs</a:t>
            </a:r>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r>
              <a:rPr lang="en-US" sz="900" kern="1200" err="1">
                <a:solidFill>
                  <a:srgbClr val="000000"/>
                </a:solidFill>
                <a:effectLst/>
                <a:latin typeface="Segoe UI" panose="020B0502040204020203" pitchFamily="34" charset="0"/>
              </a:rPr>
              <a:t>sfds</a:t>
            </a:r>
            <a:endParaRPr lang="en-US"/>
          </a:p>
          <a:p>
            <a:endParaRPr lang="en-US"/>
          </a:p>
          <a:p>
            <a:endParaRPr lang="en-US"/>
          </a:p>
          <a:p>
            <a:r>
              <a:rPr lang="en-US"/>
              <a:t>With Azure Arc-enabled application services, </a:t>
            </a:r>
            <a:r>
              <a:rPr lang="en-US" sz="900" kern="1200">
                <a:solidFill>
                  <a:srgbClr val="000000"/>
                </a:solidFill>
                <a:effectLst/>
                <a:latin typeface="Segoe UI" panose="020B0502040204020203" pitchFamily="34" charset="0"/>
                <a:ea typeface="Times New Roman" panose="02020603050405020304" pitchFamily="18" charset="0"/>
              </a:rPr>
              <a:t>developers don’t have to build and maintain custom solutions for their non-Azure environments.  They can now build hybrid and multicloud applications using the portable application services powered by </a:t>
            </a:r>
            <a:r>
              <a:rPr lang="en-US" sz="900" u="sng" kern="1200">
                <a:solidFill>
                  <a:srgbClr val="000000"/>
                </a:solidFill>
                <a:effectLst/>
                <a:latin typeface="Segoe UI" panose="020B0502040204020203" pitchFamily="34" charset="0"/>
                <a:ea typeface="Times New Roman" panose="02020603050405020304" pitchFamily="18" charset="0"/>
                <a:hlinkClick r:id="rId3"/>
              </a:rPr>
              <a:t>Azure Arc</a:t>
            </a:r>
            <a:r>
              <a:rPr lang="en-US" sz="900" kern="1200">
                <a:solidFill>
                  <a:srgbClr val="000000"/>
                </a:solidFill>
                <a:effectLst/>
                <a:latin typeface="Segoe UI" panose="020B0502040204020203" pitchFamily="34" charset="0"/>
                <a:ea typeface="Times New Roman" panose="02020603050405020304" pitchFamily="18" charset="0"/>
              </a:rPr>
              <a:t>. </a:t>
            </a:r>
          </a:p>
          <a:p>
            <a:endParaRPr lang="en-US" sz="900" kern="1200">
              <a:solidFill>
                <a:srgbClr val="000000"/>
              </a:solidFill>
              <a:effectLst/>
              <a:latin typeface="Segoe UI" panose="020B0502040204020203" pitchFamily="34" charset="0"/>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70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Azure Arc, now enables you to bring Machine Learning to any infrastructure </a:t>
            </a:r>
            <a:r>
              <a:rPr lang="en-US" sz="1200" b="1" i="0" kern="1200">
                <a:solidFill>
                  <a:schemeClr val="tx1"/>
                </a:solidFill>
                <a:effectLst/>
                <a:latin typeface="+mn-lt"/>
                <a:ea typeface="+mn-ea"/>
                <a:cs typeface="+mn-cs"/>
              </a:rPr>
              <a:t>across on-premises data centers, multi-cloud environments and at the edge, using Kubernetes</a:t>
            </a:r>
            <a:r>
              <a:rPr lang="en-US" sz="1200" b="0" i="0" kern="1200">
                <a:solidFill>
                  <a:schemeClr val="tx1"/>
                </a:solidFill>
                <a:effectLst/>
                <a:latin typeface="+mn-lt"/>
                <a:ea typeface="+mn-ea"/>
                <a:cs typeface="+mn-cs"/>
              </a:rPr>
              <a:t>.  </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70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the pricing model for Arc-enabled servers. So first, you have your own servers and clusters, you install the Arc agent on them. This basic connectivity to Azure is free of charge. In addition, we offer other control plane functionality at no additional cost – tagging, the ability to organize resources into management groups and subscriptions, RBAC and querying with Azure Resource Graph.</a:t>
            </a:r>
          </a:p>
          <a:p>
            <a:endParaRPr lang="en-US"/>
          </a:p>
          <a:p>
            <a:endParaRPr lang="en-US"/>
          </a:p>
          <a:p>
            <a:r>
              <a:rPr lang="en-US" b="1"/>
              <a:t>&lt;One 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273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gets charged then?</a:t>
            </a:r>
          </a:p>
          <a:p>
            <a:endParaRPr lang="en-US"/>
          </a:p>
          <a:p>
            <a:r>
              <a:rPr lang="en-US"/>
              <a:t>Firstly, any management service that you use with Azure</a:t>
            </a:r>
          </a:p>
          <a:p>
            <a:endParaRPr lang="en-US"/>
          </a:p>
          <a:p>
            <a:r>
              <a:rPr lang="en-US"/>
              <a:t>Any Azure management service, that you can see listed here, when attached to the server will be charged. The pricing model for these services will be the same as they are today for Azure VMs. For example, Azure Monitor for Arc-enabled VMs will be priced the same way as it would be for Azure VMs.</a:t>
            </a:r>
          </a:p>
          <a:p>
            <a:endParaRPr lang="en-US"/>
          </a:p>
          <a:p>
            <a:r>
              <a:rPr lang="en-US"/>
              <a:t>The only exceptions are Azure Policy Guest Configuration and Azure Automation services such as Update Management, DSC, Change tracking and inventory, which are free for Azure VMs but charged at $6/server/month for Azure Arc-enabled VMs.  You could just use one of these or all of them together, the price remains at $6/server/month.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01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gets charged then?</a:t>
            </a:r>
          </a:p>
          <a:p>
            <a:endParaRPr lang="en-US"/>
          </a:p>
          <a:p>
            <a:r>
              <a:rPr lang="en-US" b="1" u="sng"/>
              <a:t>For Arc-enabled servers: </a:t>
            </a:r>
            <a:r>
              <a:rPr lang="en-US"/>
              <a:t>Any Azure management service, that you can see listed here, when attached to the server will be charged. The pricing model for these services will be the same as they are today for Azure VMs. For example, Azure Monitor for Arc-enabled VMs will be priced the same way as it would be for Azure VMs.</a:t>
            </a:r>
          </a:p>
          <a:p>
            <a:endParaRPr lang="en-US"/>
          </a:p>
          <a:p>
            <a:r>
              <a:rPr lang="en-US"/>
              <a:t>The only exceptions are Azure Policy Guest Configuration and Azure Automation services such as Update Management, DSC, Change tracking and inventory, which are free for Azure VMs but charged at $6/server/month for Azure Arc-enabled VMs.  You could just use one of these or all of them together, the price remains at $6/server/month.</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For Arc-enabled Kubernetes: </a:t>
            </a:r>
            <a:r>
              <a:rPr lang="en-US" sz="1800">
                <a:effectLst/>
                <a:latin typeface="Times New Roman" panose="02020603050405020304" pitchFamily="18" charset="0"/>
                <a:ea typeface="Calibri" panose="020F0502020204030204" pitchFamily="34" charset="0"/>
                <a:cs typeface="Times New Roman" panose="02020603050405020304" pitchFamily="18" charset="0"/>
              </a:rPr>
              <a:t>Any number of Kubernetes clusters can be connected and organized in the Azure Portal at no additional cost. Like Arc-enabled servers, add-on Azure management services, like Kubernetes Configuration, are charged when enabled.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Times New Roman" panose="02020603050405020304" pitchFamily="18" charset="0"/>
                <a:ea typeface="Calibri" panose="020F0502020204030204" pitchFamily="34" charset="0"/>
              </a:rPr>
              <a:t>Kubernetes Configuration is an add-on Azure management services that deliver configuration management and application deployment using GitOps. </a:t>
            </a:r>
            <a:r>
              <a:rPr lang="en-US" sz="1800">
                <a:effectLst/>
                <a:latin typeface="Times New Roman" panose="02020603050405020304" pitchFamily="18" charset="0"/>
                <a:ea typeface="Calibri" panose="020F0502020204030204" pitchFamily="34" charset="0"/>
                <a:cs typeface="Times New Roman" panose="02020603050405020304" pitchFamily="18" charset="0"/>
              </a:rPr>
              <a:t>The first 6 vCPUs are included at no cost. After that, $2/vCPU/month.</a:t>
            </a:r>
          </a:p>
          <a:p>
            <a:endParaRPr lang="en-US" b="1" u="sng"/>
          </a:p>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For Arc-enabled data services: </a:t>
            </a:r>
            <a:r>
              <a:rPr lang="en-US" sz="1800">
                <a:effectLst/>
                <a:latin typeface="Times New Roman" panose="02020603050405020304" pitchFamily="18" charset="0"/>
                <a:ea typeface="Times New Roman" panose="02020603050405020304" pitchFamily="18" charset="0"/>
              </a:rPr>
              <a:t>In the current preview phase, Azure Arc-enabled data services is offered at no additional cost.</a:t>
            </a:r>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881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4968F6-E5C3-4BFE-AB3C-FC4263AEE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125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00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758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If you look at many of our customer’s environments today, it’s clear that they continue to grow in complexity with the influx of new technologies and platform investments.  I’m sure this rings true for you as well.</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Applications are running across a diverse infrastructure with data centers, hosting environments, branch offices as well as multi-cloud, where we see two or more clouds being used.</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To add to this complexity, your teams are using different development tools, languages, and frameworks as well as approaches like Opensource, Kubernetes and DevOps.</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22860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Key questions I often hear as we meet with customers like yourself are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govern and secure resources seamlessly regardless of where they are running?</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bring cloud innovation to existing infrastructure?</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modernize local datacenters with new cloud infrastructure?</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to extend compute and AI to the edge to unlock new business scenarios?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At Microsoft, we have long understood this reality you’d be facing.  Microsoft Azure has been designed with hybrid in mind from the beginning to help you meet these challenges.</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&lt;CLICK&gt;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7762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758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to designer : Slides 10-12 are one click transitions, like slides 22-23 in the “Azure Arc Overview Customer Deck”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553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we learnt about Azure Lighthouse and Azure Arc. Let’s see how this can work for a service providers/partners. </a:t>
            </a:r>
          </a:p>
          <a:p>
            <a:endParaRPr lang="en-US"/>
          </a:p>
          <a:p>
            <a:r>
              <a:rPr lang="en-US"/>
              <a:t>As a service provider, with Lighthouse you have a precise, granular access to customers Azure environment. A customer can delegate a specific subscription or resource group to Service provider, who can manage multiples customers from their own environment. </a:t>
            </a:r>
          </a:p>
          <a:p>
            <a:endParaRPr lang="en-US"/>
          </a:p>
          <a:p>
            <a:r>
              <a:rPr lang="en-US"/>
              <a:t>We hired 3</a:t>
            </a:r>
            <a:r>
              <a:rPr lang="en-US" baseline="30000"/>
              <a:t>rd</a:t>
            </a:r>
            <a:r>
              <a:rPr lang="en-US"/>
              <a:t> party company - Forrester to quantify the impact of Lighthouse on partners. Per Forrester, Azure Lighthouse can help a medium size partner save ~$2-3M/year in </a:t>
            </a:r>
            <a:r>
              <a:rPr lang="en-US" err="1"/>
              <a:t>opex</a:t>
            </a:r>
            <a:r>
              <a:rPr lang="en-US"/>
              <a:t>. </a:t>
            </a:r>
          </a:p>
          <a:p>
            <a:r>
              <a:rPr lang="en-US"/>
              <a:t>In addition, our own analysis tells us that the Azure environment that is managed by a partner through Lighthouse, grows in revenue incrementally by ~10-20% faster than normal growth. </a:t>
            </a:r>
          </a:p>
          <a:p>
            <a:endParaRPr lang="en-US"/>
          </a:p>
          <a:p>
            <a:r>
              <a:rPr lang="en-US"/>
              <a:t>Click.</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168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through Arc, similar capabilities and benefits can also be applied to customers' environments that are everywhere. These hybrid management capabilities can provide partners generate even additional operational savings and growth opportunities.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393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Single agent install for over XXX number of Azure management and security services</a:t>
            </a:r>
          </a:p>
          <a:p>
            <a:r>
              <a:rPr lang="en-US"/>
              <a:t>Apply Azure governance and security, at scale, with no custom development</a:t>
            </a:r>
          </a:p>
          <a:p>
            <a:r>
              <a:rPr lang="en-US"/>
              <a:t>Automate ARM calls into your existing automations and dashboards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536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000"/>
              <a:t>We are starting with 100 on-premises virtual machines, generating 0$ ACR</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By migrating 50 of these VMs to Azure, we are generating ACR only for these 50 VMs but “leaving money on the table” for the other 50 on-premises VMs who “stayed behind”</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We are now enabling Azure Sentinel for the 50 Azure VMs which generates more Azure ACR but we are still not generating ANY ACR for the “stayed behind” on-premises VMs</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Now, by onboarding the 50 on-premises VMs into Azure Arc, </a:t>
            </a:r>
            <a:r>
              <a:rPr lang="en-US" sz="1000" b="1"/>
              <a:t>which does not have a cost</a:t>
            </a:r>
            <a:r>
              <a:rPr lang="en-US" sz="1000"/>
              <a:t>, we are making progress towards generating ACR for the on-premises VMs</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By applying Azure Policy, which will enforce Azure Sentinel on all 50 on-premises Azure Arc enabled servers, we are now generating 6$ per Azure Arc enabled server via Azure policy as well as ACR $ coming from Azure Sentinel</a:t>
            </a:r>
            <a:br>
              <a:rPr lang="en-US" sz="1000"/>
            </a:br>
            <a:r>
              <a:rPr lang="en-US" sz="1000"/>
              <a:t>This means we are maximizing the ACR opportunity and no longer leaving money on the table!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This example shows the potential of “unlocking” an Azure service such as Sentinel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Like Azure Sentinel, other Azure services can be unlocked using Azure Arc. Services such as (but not limited to) Azure Security Center, Azure Monitor, Azure Log Analytics, etc. can now all be applied and utilized by Azure Arc enabled servers.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9384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This example shows the potential of “unlocking” an Azure service such as Sentinel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Like Azure Sentinel, other Azure services can be unlocked using Azure Arc. Services such as (but not limited to) Azure Security Center, Azure Monitor, Azure Log Analytics, etc. can now all be applied and utilized by Azure Arc enabled servers.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8453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000" dirty="0"/>
              <a:t>We are starting with 100 on-premises SQL DB instances, generating 0$ ACR</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By migrating 50 of these SQL instances to Azure, we are generating ACR only for these 50 instances but “leaving money on the table” for the other 50 on-premises SQL instances who “stayed behind”</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solidFill>
                  <a:srgbClr val="FF0000"/>
                </a:solidFill>
                <a:highlight>
                  <a:srgbClr val="FFFF00"/>
                </a:highlight>
              </a:rPr>
              <a:t>Migrating to Azure using SQL DB Managed Instance</a:t>
            </a:r>
            <a:r>
              <a:rPr lang="en-US" sz="1000" dirty="0"/>
              <a:t> generates new Azure ACR but we’re still not generating ANY ACR for the SQL instances that “stayed behind” on-prem</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Now, by onboarding the 50 on-premises SQL instances into Azure Arc, </a:t>
            </a:r>
            <a:r>
              <a:rPr lang="en-US" sz="1000" b="1" dirty="0"/>
              <a:t>which does not have a cost</a:t>
            </a:r>
            <a:r>
              <a:rPr lang="en-US" sz="1000" dirty="0"/>
              <a:t>, we are making progress towards generating ACR for the on-premises instances</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By applying SQL DB MI functionality to all 50 on-premises Azure Arc-enabled SQL server instances, we are now generating  X$ per Azure Arc-enabled SQL server instance</a:t>
            </a:r>
            <a:br>
              <a:rPr lang="en-US" sz="1000" dirty="0"/>
            </a:br>
            <a:r>
              <a:rPr lang="en-US" sz="1000" dirty="0"/>
              <a:t>This means we are maximizing the ACR opportunity and no longer leaving money on the table!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This example shows the potential of “unlocking” an Azure service such as SQL DB Managed Instance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Like Azure Sentinel, other Azure services can be unlocked using Azure Arc. Services such as (but not limited to) Azure Security Center, Azure Monitor, Azure Log Analytics, etc. can now all be applied and utilized by Azure Arc-enabled servers.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Azure SQL MI based on 8 cores and AHB 9s $1277.13/</a:t>
            </a:r>
            <a:r>
              <a:rPr lang="en-US" sz="1000" dirty="0" err="1"/>
              <a:t>mon</a:t>
            </a:r>
            <a:r>
              <a:rPr lang="en-US" sz="1000" dirty="0"/>
              <a:t> x 50 = $63,856.50</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Azure Arc-enabled SQL MI based on 8 cores is $320/</a:t>
            </a:r>
            <a:r>
              <a:rPr lang="en-US" sz="1000" dirty="0" err="1"/>
              <a:t>mon</a:t>
            </a:r>
            <a:r>
              <a:rPr lang="en-US" sz="1000" dirty="0"/>
              <a:t> x 50 = $16,000</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3622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000" dirty="0"/>
              <a:t>We are starting with 100 on-premises SQL DB instances, generating 0$ ACR</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By migrating 50 of these SQL instances to Azure, we are generating ACR only for these 50 instances but “leaving money on the table” for the other 50 on-premises SQL instances who “stayed behind”</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solidFill>
                  <a:srgbClr val="FF0000"/>
                </a:solidFill>
                <a:highlight>
                  <a:srgbClr val="FFFF00"/>
                </a:highlight>
              </a:rPr>
              <a:t>Migrating to Azure using SQL DB Managed Instance</a:t>
            </a:r>
            <a:r>
              <a:rPr lang="en-US" sz="1000" dirty="0"/>
              <a:t> generates new Azure ACR but we’re still not generating ANY ACR for the SQL instances that “stayed behind” on-prem</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Now, by onboarding the 50 on-premises SQL instances into Azure Arc, </a:t>
            </a:r>
            <a:r>
              <a:rPr lang="en-US" sz="1000" b="1" dirty="0"/>
              <a:t>which does not have a cost</a:t>
            </a:r>
            <a:r>
              <a:rPr lang="en-US" sz="1000" dirty="0"/>
              <a:t>, we are making progress towards generating ACR for the on-premises instances</a:t>
            </a:r>
            <a:br>
              <a:rPr lang="en-US" sz="1000" dirty="0"/>
            </a:b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dirty="0"/>
              <a:t>By applying SQL DB MI functionality to all 50 on-premises Azure Arc-enabled SQL server instances, we are now generating  X$ per Azure Arc-enabled SQL server instance</a:t>
            </a:r>
            <a:br>
              <a:rPr lang="en-US" sz="1000" dirty="0"/>
            </a:br>
            <a:r>
              <a:rPr lang="en-US" sz="1000" dirty="0"/>
              <a:t>This means we are maximizing the ACR opportunity and no longer leaving money on the table!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This example shows the potential of “unlocking” an Azure service such as SQL DB Managed Instance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Like Azure Sentinel, other Azure services can be unlocked using Azure Arc. Services such as (but not limited to) Azure Security Center, Azure Monitor, Azure Log Analytics, etc. can now all be applied and utilized by Azure Arc-enabled servers.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Azure SQL MI based on 8 cores and AHB 9s $1277.13/</a:t>
            </a:r>
            <a:r>
              <a:rPr lang="en-US" sz="1000" dirty="0" err="1"/>
              <a:t>mon</a:t>
            </a:r>
            <a:r>
              <a:rPr lang="en-US" sz="1000" dirty="0"/>
              <a:t> x 50 = $63,856.50</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dirty="0"/>
              <a:t>Azure Arc-enabled SQL MI based on 8 cores is $320/</a:t>
            </a:r>
            <a:r>
              <a:rPr lang="en-US" sz="1000" dirty="0" err="1"/>
              <a:t>mon</a:t>
            </a:r>
            <a:r>
              <a:rPr lang="en-US" sz="1000" dirty="0"/>
              <a:t> x 50 = $16,000</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8717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progressive solutions. A partner can start by developing the first and expanding to the next, driving more consumption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9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1357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Assessments / ‘In-a-Day’ Workshop / What the Hack (skilling and pre-sales)</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Servers (Unified Operations)</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rPr>
              <a:t>Inventory, Change Tracking, Update Management</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rPr>
              <a:t>Security and Azure Sentinel (SIEM)</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MSP/Multi-customer</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Kubernetes (Cloud Native Apps anywhere)</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Application Consistency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 Management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Cluster/Container Monitoring</a:t>
            </a:r>
          </a:p>
          <a:p>
            <a:endParaRPr lang="en-US"/>
          </a:p>
          <a:p>
            <a:pPr lvl="0" defTabSz="932472" fontAlgn="base">
              <a:spcBef>
                <a:spcPct val="0"/>
              </a:spcBef>
              <a:spcAft>
                <a:spcPts val="600"/>
              </a:spcAft>
              <a:defRPr/>
            </a:pPr>
            <a:endParaRPr lang="en-US" sz="400">
              <a:latin typeface="Segoe UI Semibold" panose="020B0702040204020203" pitchFamily="34" charset="0"/>
              <a:cs typeface="Segoe UI Semibold" panose="020B0702040204020203" pitchFamily="34" charset="0"/>
            </a:endParaRPr>
          </a:p>
          <a:p>
            <a:pPr lvl="0"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1: Identify Solution to build</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Assessment / Workshop</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Kubernetes (Cloud Native Apps anywhere)</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Application Consistency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 Management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Cluster/Container Monitoring</a:t>
            </a:r>
            <a:endParaRPr lang="en-US">
              <a:latin typeface="Segoe UI Semibold" panose="020B0702040204020203" pitchFamily="34" charset="0"/>
              <a:cs typeface="Segoe UI Semibold" panose="020B0702040204020203" pitchFamily="34" charset="0"/>
            </a:endParaRPr>
          </a:p>
          <a:p>
            <a:pPr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2: Technical Skilling</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Get hands on with Jumpstart/WTH</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Get certified (if needed)</a:t>
            </a:r>
          </a:p>
          <a:p>
            <a:pPr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3: POC/Pilot</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Design reference architecture</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Bill of Materials</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Cost model</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POC around solution with first customer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206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Assessments / ‘In-a-Day’ Workshop / What the Hack (skilling and pre-sales)</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Servers (Unified Operations)</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rPr>
              <a:t>Inventory, Change Tracking, Update Management</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rPr>
              <a:t>Security and Azure Sentinel (SIEM)</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MSP/Multi-customer</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Kubernetes (Cloud Native Apps anywhere)</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Application Consistency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 Management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Cluster/Container Monitoring</a:t>
            </a:r>
          </a:p>
          <a:p>
            <a:endParaRPr lang="en-US"/>
          </a:p>
          <a:p>
            <a:pPr lvl="0" defTabSz="932472" fontAlgn="base">
              <a:spcBef>
                <a:spcPct val="0"/>
              </a:spcBef>
              <a:spcAft>
                <a:spcPts val="600"/>
              </a:spcAft>
              <a:defRPr/>
            </a:pPr>
            <a:endParaRPr lang="en-US" sz="400">
              <a:latin typeface="Segoe UI Semibold" panose="020B0702040204020203" pitchFamily="34" charset="0"/>
              <a:cs typeface="Segoe UI Semibold" panose="020B0702040204020203" pitchFamily="34" charset="0"/>
            </a:endParaRPr>
          </a:p>
          <a:p>
            <a:pPr lvl="0"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1: Identify Solution to build</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Assessment / Workshop</a:t>
            </a:r>
          </a:p>
          <a:p>
            <a:pPr marL="742950" lvl="1"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Azure Arc enabled Kubernetes (Cloud Native Apps anywhere)</a:t>
            </a: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Application Consistency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 Management with </a:t>
            </a:r>
            <a:r>
              <a:rPr lang="en-US" sz="1600" err="1">
                <a:gradFill>
                  <a:gsLst>
                    <a:gs pos="2917">
                      <a:srgbClr val="FFFFFF"/>
                    </a:gs>
                    <a:gs pos="30000">
                      <a:srgbClr val="FFFFFF"/>
                    </a:gs>
                  </a:gsLst>
                  <a:lin ang="5400000" scaled="0"/>
                </a:gradFill>
                <a:latin typeface="Segoe UI"/>
              </a:rPr>
              <a:t>GitOps</a:t>
            </a:r>
            <a:endParaRPr lang="en-US" sz="1600">
              <a:gradFill>
                <a:gsLst>
                  <a:gs pos="2917">
                    <a:srgbClr val="FFFFFF"/>
                  </a:gs>
                  <a:gs pos="30000">
                    <a:srgbClr val="FFFFFF"/>
                  </a:gs>
                </a:gsLst>
                <a:lin ang="5400000" scaled="0"/>
              </a:gradFill>
              <a:latin typeface="Segoe UI"/>
            </a:endParaRPr>
          </a:p>
          <a:p>
            <a:pPr marL="1200150" lvl="2" indent="-285750" defTabSz="914367">
              <a:buFont typeface="Arial" panose="020B0604020202020204" pitchFamily="34" charset="0"/>
              <a:buChar char="•"/>
              <a:defRPr/>
            </a:pPr>
            <a:r>
              <a:rPr lang="en-US" sz="1600">
                <a:gradFill>
                  <a:gsLst>
                    <a:gs pos="2917">
                      <a:srgbClr val="FFFFFF"/>
                    </a:gs>
                    <a:gs pos="30000">
                      <a:srgbClr val="FFFFFF"/>
                    </a:gs>
                  </a:gsLst>
                  <a:lin ang="5400000" scaled="0"/>
                </a:gradFill>
                <a:latin typeface="Segoe UI"/>
              </a:rPr>
              <a:t>Cluster/Container Monitoring</a:t>
            </a:r>
            <a:endParaRPr lang="en-US">
              <a:latin typeface="Segoe UI Semibold" panose="020B0702040204020203" pitchFamily="34" charset="0"/>
              <a:cs typeface="Segoe UI Semibold" panose="020B0702040204020203" pitchFamily="34" charset="0"/>
            </a:endParaRPr>
          </a:p>
          <a:p>
            <a:pPr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2: Technical Skilling</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Get hands on with Jumpstart/WTH</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Get certified (if needed)</a:t>
            </a:r>
          </a:p>
          <a:p>
            <a:pPr defTabSz="932472" fontAlgn="base">
              <a:spcBef>
                <a:spcPct val="0"/>
              </a:spcBef>
              <a:spcAft>
                <a:spcPts val="600"/>
              </a:spcAft>
              <a:defRPr/>
            </a:pPr>
            <a:r>
              <a:rPr lang="en-US" b="1">
                <a:latin typeface="Segoe UI Semibold" panose="020B0702040204020203" pitchFamily="34" charset="0"/>
                <a:cs typeface="Segoe UI Semibold" panose="020B0702040204020203" pitchFamily="34" charset="0"/>
              </a:rPr>
              <a:t>Milestone 3: POC/Pilot</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Design reference architecture</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Bill of Materials</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Cost model</a:t>
            </a:r>
          </a:p>
          <a:p>
            <a:pPr marL="742950" lvl="1" indent="-285750" defTabSz="932472" fontAlgn="base">
              <a:spcBef>
                <a:spcPct val="0"/>
              </a:spcBef>
              <a:spcAft>
                <a:spcPts val="600"/>
              </a:spcAft>
              <a:buFont typeface="Arial" panose="020B0604020202020204" pitchFamily="34" charset="0"/>
              <a:buChar char="•"/>
              <a:defRPr/>
            </a:pPr>
            <a:r>
              <a:rPr lang="en-US">
                <a:latin typeface="Segoe UI Semibold" panose="020B0702040204020203" pitchFamily="34" charset="0"/>
                <a:cs typeface="Segoe UI Semibold" panose="020B0702040204020203" pitchFamily="34" charset="0"/>
              </a:rPr>
              <a:t>Build POC around solution with first customer</a:t>
            </a:r>
          </a:p>
          <a:p>
            <a:endParaRPr lang="en-US"/>
          </a:p>
        </p:txBody>
      </p:sp>
      <p:sp>
        <p:nvSpPr>
          <p:cNvPr id="4" name="Slide Number Placeholder 3"/>
          <p:cNvSpPr>
            <a:spLocks noGrp="1"/>
          </p:cNvSpPr>
          <p:nvPr>
            <p:ph type="sldNum" sz="quarter" idx="5"/>
          </p:nvPr>
        </p:nvSpPr>
        <p:spPr/>
        <p:txBody>
          <a:bodyPr/>
          <a:lstStyle/>
          <a:p>
            <a:fld id="{1E81B100-ABB0-4ABC-90E9-C09931EA619C}" type="slidenum">
              <a:rPr lang="en-US" smtClean="0"/>
              <a:t>47</a:t>
            </a:fld>
            <a:endParaRPr lang="en-US"/>
          </a:p>
        </p:txBody>
      </p:sp>
    </p:spTree>
    <p:extLst>
      <p:ext uri="{BB962C8B-B14F-4D97-AF65-F5344CB8AC3E}">
        <p14:creationId xmlns:p14="http://schemas.microsoft.com/office/powerpoint/2010/main" val="4176186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071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Global Accounts Summit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0330F6-A015-49E9-9189-66E438C4422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270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59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800" b="1">
                <a:effectLst/>
                <a:latin typeface="Segoe UI" panose="020B0502040204020203" pitchFamily="34" charset="0"/>
                <a:ea typeface="Times New Roman" panose="02020603050405020304" pitchFamily="18" charset="0"/>
                <a:cs typeface="Times New Roman" panose="02020603050405020304" pitchFamily="18" charset="0"/>
              </a:rPr>
              <a:t>With Azure Arc, you can benefit in 3 different scenarios. </a:t>
            </a:r>
            <a:r>
              <a:rPr lang="en-US" sz="800">
                <a:effectLst/>
                <a:latin typeface="Segoe UI" panose="020B0502040204020203" pitchFamily="34" charset="0"/>
                <a:ea typeface="Times New Roman" panose="02020603050405020304" pitchFamily="18" charset="0"/>
                <a:cs typeface="Times New Roman" panose="02020603050405020304" pitchFamily="18" charset="0"/>
              </a:rPr>
              <a:t>Arc helps you a</a:t>
            </a:r>
            <a:r>
              <a:rPr lang="en-US" sz="800">
                <a:latin typeface="Segoe UI Semibold"/>
              </a:rPr>
              <a:t>ccelerate innovation across hybrid and multi-cloud environments with simplified management, faster app development, and consistent Azure services.</a:t>
            </a:r>
          </a:p>
          <a:p>
            <a:pPr marL="0" marR="0" lvl="0" indent="0" algn="l" defTabSz="914400" rtl="0" eaLnBrk="1" fontAlgn="base" latinLnBrk="0" hangingPunct="1">
              <a:lnSpc>
                <a:spcPct val="107000"/>
              </a:lnSpc>
              <a:spcBef>
                <a:spcPts val="0"/>
              </a:spcBef>
              <a:spcAft>
                <a:spcPts val="800"/>
              </a:spcAft>
              <a:buClrTx/>
              <a:buSzTx/>
              <a:buFontTx/>
              <a:buNone/>
              <a:tabLst/>
              <a:defRPr/>
            </a:pPr>
            <a:br>
              <a:rPr lang="en-US" sz="800">
                <a:effectLst/>
                <a:latin typeface="Segoe UI" panose="020B0502040204020203" pitchFamily="34" charset="0"/>
                <a:ea typeface="Times New Roman" panose="02020603050405020304" pitchFamily="18" charset="0"/>
                <a:cs typeface="Times New Roman" panose="02020603050405020304" pitchFamily="18" charset="0"/>
              </a:rPr>
            </a:br>
            <a:r>
              <a:rPr lang="en-US" sz="800">
                <a:effectLst/>
                <a:latin typeface="Segoe UI" panose="020B0502040204020203" pitchFamily="34" charset="0"/>
                <a:ea typeface="Times New Roman" panose="02020603050405020304" pitchFamily="18" charset="0"/>
                <a:cs typeface="Times New Roman" panose="02020603050405020304" pitchFamily="18" charset="0"/>
              </a:rPr>
              <a:t>1) First, if you have workloads running outside Azure, you can </a:t>
            </a:r>
            <a:r>
              <a:rPr lang="en-US" sz="800" b="1">
                <a:effectLst/>
                <a:latin typeface="Segoe UI" panose="020B0502040204020203" pitchFamily="34" charset="0"/>
                <a:ea typeface="Times New Roman" panose="02020603050405020304" pitchFamily="18" charset="0"/>
                <a:cs typeface="Times New Roman" panose="02020603050405020304" pitchFamily="18" charset="0"/>
              </a:rPr>
              <a:t>centrally manage all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these resources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consistently in Azure, whether they are Windows, Linux, SQL Server or Kubernetes clusters. You can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govern, organize, and inventory assets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in a homogenous way 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get central visibility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to them from a single pane of glass, all from within Azure. This helps you meet governance, compliance, and organizational standards through policies for all your apps, infrastructure, and data.</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2) Next, </a:t>
            </a:r>
            <a:r>
              <a:rPr lang="en-US" sz="800">
                <a:effectLst/>
                <a:latin typeface="Calibri" panose="020F0502020204030204" pitchFamily="34" charset="0"/>
                <a:ea typeface="Times New Roman" panose="02020603050405020304" pitchFamily="18" charset="0"/>
                <a:cs typeface="Calibri" panose="020F0502020204030204" pitchFamily="34" charset="0"/>
              </a:rPr>
              <a:t>Azure Arc helps you </a:t>
            </a:r>
            <a:r>
              <a:rPr lang="en-US" sz="800" b="1">
                <a:effectLst/>
                <a:latin typeface="Calibri" panose="020F0502020204030204" pitchFamily="34" charset="0"/>
                <a:ea typeface="Times New Roman" panose="02020603050405020304" pitchFamily="18" charset="0"/>
                <a:cs typeface="Calibri" panose="020F0502020204030204" pitchFamily="34" charset="0"/>
              </a:rPr>
              <a:t>build cloud native apps anywhere, at scale</a:t>
            </a:r>
            <a:r>
              <a:rPr lang="en-US" sz="800">
                <a:effectLst/>
                <a:latin typeface="Calibri" panose="020F0502020204030204" pitchFamily="34" charset="0"/>
                <a:ea typeface="Times New Roman" panose="02020603050405020304" pitchFamily="18" charset="0"/>
                <a:cs typeface="Calibri" panose="020F0502020204030204" pitchFamily="34" charset="0"/>
              </a:rPr>
              <a:t>. Y</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ou can leverage the modern cloud native app development practices, meaning you can use DevOps techniques to deploy and manage Kubernetes apps at scale on your choice of any certified Kubernetes distribution. You can also reduce errors with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 configuration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policy-driven deployment and operations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applications and Kubernetes clusters. Use Arc to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centrally manage and delegate access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DevOps roles and responsibilities. </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3) And lastly, you can run Azure services such as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Azure SQL Managed Instance and Azure PostgreSQL Hyperscale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anywhere. With Azure Arc, you can i</a:t>
            </a:r>
            <a:r>
              <a:rPr lang="en-US" sz="800">
                <a:effectLst/>
                <a:latin typeface="Calibri" panose="020F0502020204030204" pitchFamily="34" charset="0"/>
                <a:ea typeface="Times New Roman" panose="02020603050405020304" pitchFamily="18" charset="0"/>
                <a:cs typeface="Calibri" panose="020F0502020204030204" pitchFamily="34" charset="0"/>
              </a:rPr>
              <a:t>mplement cloud practices and automation to deploy faster, consistently, and at scale with always-up-to-date Azure Arc-enabled data services.</a:t>
            </a: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SimSun" panose="02010600030101010101" pitchFamily="2" charset="-122"/>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105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b="1">
                <a:effectLst/>
                <a:latin typeface="Segoe UI" panose="020B0502040204020203" pitchFamily="34" charset="0"/>
                <a:ea typeface="Times New Roman" panose="02020603050405020304" pitchFamily="18" charset="0"/>
                <a:cs typeface="Times New Roman" panose="02020603050405020304" pitchFamily="18" charset="0"/>
              </a:rPr>
              <a:t>So what exactly is Azure Arc and how does it work? </a:t>
            </a:r>
          </a:p>
          <a:p>
            <a:pPr>
              <a:defRPr/>
            </a:pPr>
            <a:endParaRPr lang="en-US" sz="1000" b="1">
              <a:effectLst/>
              <a:latin typeface="Segoe UI" panose="020B0502040204020203" pitchFamily="34" charset="0"/>
              <a:cs typeface="Times New Roman" panose="02020603050405020304" pitchFamily="18" charset="0"/>
            </a:endParaRPr>
          </a:p>
          <a:p>
            <a:pPr>
              <a:defRPr/>
            </a:pPr>
            <a:r>
              <a:rPr lang="en-US" sz="1000">
                <a:latin typeface="Segoe UI "/>
              </a:rPr>
              <a:t>Azure Arc is a set of technologies that unlocks new hybrid scenarios for customers by </a:t>
            </a:r>
            <a:r>
              <a:rPr lang="en-US" sz="1000" b="1" i="0">
                <a:latin typeface="Segoe UI "/>
              </a:rPr>
              <a:t>extending Azure services and management</a:t>
            </a:r>
            <a:r>
              <a:rPr lang="en-US" sz="1000" i="0">
                <a:latin typeface="Segoe UI "/>
              </a:rPr>
              <a:t> </a:t>
            </a:r>
            <a:r>
              <a:rPr lang="en-US" sz="1000" b="1" i="0">
                <a:latin typeface="Segoe UI "/>
              </a:rPr>
              <a:t>to any infrastructure </a:t>
            </a:r>
            <a:r>
              <a:rPr lang="en-US" sz="1000" i="0">
                <a:latin typeface="Segoe UI "/>
              </a:rPr>
              <a:t>so that customers can build, operate, and manage all of their resources for traditional, cloud-native and distributed edge applications in a </a:t>
            </a:r>
            <a:r>
              <a:rPr lang="en-US" sz="1000" b="1" i="0">
                <a:latin typeface="Segoe UI "/>
              </a:rPr>
              <a:t>consistent way across the entire IT estate</a:t>
            </a:r>
            <a:r>
              <a:rPr lang="en-US" sz="1000">
                <a:latin typeface="Segoe UI "/>
              </a:rPr>
              <a:t>. </a:t>
            </a:r>
            <a:endParaRPr lang="en-US" sz="10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10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1000">
                <a:effectLst/>
                <a:latin typeface="Segoe UI" panose="020B0502040204020203" pitchFamily="34" charset="0"/>
                <a:ea typeface="Times New Roman" panose="02020603050405020304" pitchFamily="18" charset="0"/>
                <a:cs typeface="Times New Roman" panose="02020603050405020304" pitchFamily="18" charset="0"/>
              </a:rPr>
              <a:t>This means that you can now </a:t>
            </a:r>
            <a:r>
              <a:rPr lang="en-US" sz="1000" b="1">
                <a:effectLst/>
                <a:latin typeface="Segoe UI" panose="020B0502040204020203" pitchFamily="34" charset="0"/>
                <a:ea typeface="Times New Roman" panose="02020603050405020304" pitchFamily="18" charset="0"/>
                <a:cs typeface="Times New Roman" panose="02020603050405020304" pitchFamily="18" charset="0"/>
              </a:rPr>
              <a:t>manage and operate </a:t>
            </a:r>
            <a:r>
              <a:rPr lang="en-US" sz="1000">
                <a:effectLst/>
                <a:latin typeface="Segoe UI" panose="020B0502040204020203" pitchFamily="34" charset="0"/>
                <a:ea typeface="Times New Roman" panose="02020603050405020304" pitchFamily="18" charset="0"/>
                <a:cs typeface="Times New Roman" panose="02020603050405020304" pitchFamily="18" charset="0"/>
              </a:rPr>
              <a:t>all of your existing and new IT resources consistently and at-scale, wherever they reside, from Azure. </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To unpack this a bit more, </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Azure Arc-enabled infrastructure </a:t>
            </a:r>
            <a:r>
              <a:rPr lang="en-US" sz="900">
                <a:effectLst/>
                <a:latin typeface="Segoe UI" panose="020B0502040204020203" pitchFamily="34" charset="0"/>
                <a:ea typeface="Times New Roman" panose="02020603050405020304" pitchFamily="18" charset="0"/>
                <a:cs typeface="Times New Roman" panose="02020603050405020304" pitchFamily="18" charset="0"/>
              </a:rPr>
              <a:t>enables you to connect your resources, which live outside of Azure today, and operate them as if they where native Azure resources, using the same management tools and services that Azure provides.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And with Azure Arc-enabled services, you have the</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 flexibility to deploy fully managed Azure services anywhere </a:t>
            </a:r>
            <a:r>
              <a:rPr lang="en-US" sz="900">
                <a:effectLst/>
                <a:latin typeface="Segoe UI" panose="020B0502040204020203" pitchFamily="34" charset="0"/>
                <a:ea typeface="Times New Roman" panose="02020603050405020304" pitchFamily="18" charset="0"/>
                <a:cs typeface="Times New Roman" panose="02020603050405020304" pitchFamily="18" charset="0"/>
              </a:rPr>
              <a:t>– on-premises or in other public clouds </a:t>
            </a:r>
            <a:r>
              <a:rPr lang="en-US" sz="900" kern="1200">
                <a:solidFill>
                  <a:schemeClr val="tx1"/>
                </a:solidFill>
                <a:effectLst/>
                <a:latin typeface="+mn-lt"/>
                <a:ea typeface="+mn-ea"/>
                <a:cs typeface="+mn-cs"/>
              </a:rPr>
              <a:t>so you can take advantage of cloud benefits everywhere, such as scalability, fast deployment, and always up-to-date cloud innovation. What’s awesome is that you can initiate and manage these deployments, right from the Azure Portal.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endParaRPr lang="en-US" sz="900"/>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596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talked about Azure Arc extending the Azure control plane to your existing infrastructure and we saw a real example where this scenario comes to life. </a:t>
            </a:r>
          </a:p>
          <a:p>
            <a:endParaRPr lang="en-US"/>
          </a:p>
          <a:p>
            <a:r>
              <a:rPr lang="en-US"/>
              <a:t>Let’s talk about what kind of Infrastructure services you can enable with Azure Arc – with GA of Azure </a:t>
            </a:r>
            <a:r>
              <a:rPr lang="en-US" dirty="0"/>
              <a:t>Arc-enabled </a:t>
            </a:r>
            <a:r>
              <a:rPr lang="en-US"/>
              <a:t>servers, we support Windows Server and a wide range of Linux operating systems such as SUSE and RedHat. On </a:t>
            </a:r>
            <a:r>
              <a:rPr lang="en-US" dirty="0"/>
              <a:t>Arc-enabled </a:t>
            </a:r>
            <a:r>
              <a:rPr lang="en-US"/>
              <a:t>SQL Server, which is in public preview, in addition to the governance and inventory benefits, you are able to take advantage of additional value such as Azure Security services or proactive SQL assessments ensuring your databases are optimally tuned.</a:t>
            </a:r>
          </a:p>
          <a:p>
            <a:endParaRPr lang="en-US"/>
          </a:p>
          <a:p>
            <a:r>
              <a:rPr lang="en-US"/>
              <a:t>On </a:t>
            </a:r>
            <a:r>
              <a:rPr lang="en-US" dirty="0"/>
              <a:t>Arc-enabled</a:t>
            </a:r>
            <a:r>
              <a:rPr lang="en-US"/>
              <a:t> Kubernetes, we support a wide range of distributions, again offering you that flexibility of choice without forcing you to stick to a single solution. You can use cloud native tools practices and GitOps configuration and app deployment to one or more clusters at scale. We also announced the preview of AKS on Azure Stack HCI at Ignite which lets customers deploy and manage containerized applications on Azure Stack HCI, which can be managed by Azure Arc.</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1/20/22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64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just want to summarize Azure </a:t>
            </a:r>
            <a:r>
              <a:rPr lang="en-US" dirty="0"/>
              <a:t>Arc-enabled</a:t>
            </a:r>
            <a:r>
              <a:rPr lang="en-US"/>
              <a:t> servers for you.</a:t>
            </a:r>
          </a:p>
          <a:p>
            <a:endParaRPr lang="en-US"/>
          </a:p>
          <a:p>
            <a:r>
              <a:rPr lang="en-US"/>
              <a:t>You can onboard a wide variety of servers to Azure with Azure Arc – Windows, Linux, VM, Bare-Metal that are running anywhere. You can organize all these servers and apply governance across all these servers and apply role-based access control. In addition, you can also deploy Azure VM extensions to non-azure Windows and Linux VMs, simplifying the management of your hybrid machines on-premises, edge and other cloud environments. All of these capabilities are unparalleled in the market today.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8024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5209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67339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30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1143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53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7470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4999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4798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760148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ACCA-914B-4B8F-863F-2C090B971B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38D627-D3C8-4B81-BDEA-32C03F572A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A7904D-55B7-4DC8-BEA5-3B8483B49AC8}"/>
              </a:ext>
            </a:extLst>
          </p:cNvPr>
          <p:cNvSpPr>
            <a:spLocks noGrp="1"/>
          </p:cNvSpPr>
          <p:nvPr>
            <p:ph type="dt" sz="half" idx="10"/>
          </p:nvPr>
        </p:nvSpPr>
        <p:spPr/>
        <p:txBody>
          <a:bodyPr/>
          <a:lstStyle/>
          <a:p>
            <a:fld id="{DDAE85BB-7011-42B6-ADB5-472E6B51854E}" type="datetimeFigureOut">
              <a:rPr lang="en-US" smtClean="0"/>
              <a:t>1/20/22</a:t>
            </a:fld>
            <a:endParaRPr lang="en-US"/>
          </a:p>
        </p:txBody>
      </p:sp>
      <p:sp>
        <p:nvSpPr>
          <p:cNvPr id="5" name="Footer Placeholder 4">
            <a:extLst>
              <a:ext uri="{FF2B5EF4-FFF2-40B4-BE49-F238E27FC236}">
                <a16:creationId xmlns:a16="http://schemas.microsoft.com/office/drawing/2014/main" id="{D8A0A01B-DCD0-4FF9-8E35-BD3734C5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F6CBC-E0AC-4288-8B06-B9D4374BB073}"/>
              </a:ext>
            </a:extLst>
          </p:cNvPr>
          <p:cNvSpPr>
            <a:spLocks noGrp="1"/>
          </p:cNvSpPr>
          <p:nvPr>
            <p:ph type="sldNum" sz="quarter" idx="12"/>
          </p:nvPr>
        </p:nvSpPr>
        <p:spPr/>
        <p:txBody>
          <a:bodyPr/>
          <a:lstStyle/>
          <a:p>
            <a:fld id="{6F8663C4-E3C3-405E-A35A-3B86F2CEF045}" type="slidenum">
              <a:rPr lang="en-US" smtClean="0"/>
              <a:t>‹#›</a:t>
            </a:fld>
            <a:endParaRPr lang="en-US"/>
          </a:p>
        </p:txBody>
      </p:sp>
    </p:spTree>
    <p:extLst>
      <p:ext uri="{BB962C8B-B14F-4D97-AF65-F5344CB8AC3E}">
        <p14:creationId xmlns:p14="http://schemas.microsoft.com/office/powerpoint/2010/main" val="398728276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3310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7223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9795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8454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1616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41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956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005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713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266209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6269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7132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88762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23702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41676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9545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352128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834132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9446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6003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42934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183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0878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1235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297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1622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919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04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842823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2852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0070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61315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4223213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99715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67299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7272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5706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821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70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457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04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603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9802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9496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49236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32702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3472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6545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783551"/>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8119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741992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16113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938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23511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93784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17856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3784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926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7921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24600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06684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8387097"/>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86956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6242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2531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864949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786833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5678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3819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42936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808577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6931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8439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932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57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123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5767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9181667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2150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933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3383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6285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0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5956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1/20/22</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19334137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39862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663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3667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559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0828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9525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5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384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29182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725769"/>
            <a:ext cx="4936774" cy="927279"/>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8858283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648536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83197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951801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6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4723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6063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0151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19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9966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4373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8624874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2321004"/>
            <a:ext cx="4246384" cy="1107996"/>
          </a:xfrm>
        </p:spPr>
        <p:txBody>
          <a:bodyPr anchor="b"/>
          <a:lstStyle/>
          <a:p>
            <a:r>
              <a:rPr lang="en-US"/>
              <a:t>Click to edit Master title style</a:t>
            </a:r>
          </a:p>
        </p:txBody>
      </p:sp>
    </p:spTree>
    <p:extLst>
      <p:ext uri="{BB962C8B-B14F-4D97-AF65-F5344CB8AC3E}">
        <p14:creationId xmlns:p14="http://schemas.microsoft.com/office/powerpoint/2010/main" val="13351608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30112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926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431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98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24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89134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453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338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86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9294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8923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766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1163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1/20/22</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49224240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9081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46845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58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542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only–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4200" y="591553"/>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19114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64" presetClass="path" presetSubtype="0" decel="100000" fill="hold" grpId="1" nodeType="withEffect">
                                  <p:stCondLst>
                                    <p:cond delay="0"/>
                                  </p:stCondLst>
                                  <p:childTnLst>
                                    <p:animMotion origin="layout" path="M 4.16667E-7 0.04051 L 4.16667E-7 -3.7037E-7 " pathEditMode="relative" rAng="0" ptsTypes="AA">
                                      <p:cBhvr>
                                        <p:cTn id="9" dur="600" fill="hold"/>
                                        <p:tgtEl>
                                          <p:spTgt spid="2"/>
                                        </p:tgtEl>
                                        <p:attrNameLst>
                                          <p:attrName>ppt_x</p:attrName>
                                          <p:attrName>ppt_y</p:attrName>
                                        </p:attrNameLst>
                                      </p:cBhvr>
                                      <p:rCtr x="0" y="-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Tit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6" name="TextBox 5">
            <a:extLst>
              <a:ext uri="{FF2B5EF4-FFF2-40B4-BE49-F238E27FC236}">
                <a16:creationId xmlns:a16="http://schemas.microsoft.com/office/drawing/2014/main" id="{3CC0F839-5ADC-504A-B8E0-39D23E54D7CA}"/>
              </a:ext>
            </a:extLst>
          </p:cNvPr>
          <p:cNvSpPr txBox="1"/>
          <p:nvPr userDrawn="1"/>
        </p:nvSpPr>
        <p:spPr>
          <a:xfrm>
            <a:off x="499838" y="2989189"/>
            <a:ext cx="6000061" cy="2000548"/>
          </a:xfrm>
          <a:prstGeom prst="rect">
            <a:avLst/>
          </a:prstGeom>
          <a:noFill/>
        </p:spPr>
        <p:txBody>
          <a:bodyPr wrap="square" lIns="0" tIns="0" rIns="0" bIns="0" rtlCol="0">
            <a:spAutoFit/>
          </a:bodyPr>
          <a:lstStyle/>
          <a:p>
            <a:pPr defTabSz="914217">
              <a:lnSpc>
                <a:spcPts val="5199"/>
              </a:lnSpc>
            </a:pPr>
            <a:r>
              <a:rPr lang="en-US" sz="4799" b="1">
                <a:solidFill>
                  <a:prstClr val="white"/>
                </a:solidFill>
                <a:latin typeface="Segoe Pro Semibold" panose="020B0502040504020203" pitchFamily="34" charset="0"/>
              </a:rPr>
              <a:t>Azure Hybrid </a:t>
            </a:r>
            <a:br>
              <a:rPr lang="en-US" sz="4799" b="1">
                <a:solidFill>
                  <a:prstClr val="white"/>
                </a:solidFill>
                <a:latin typeface="Segoe Pro Semibold" panose="020B0502040504020203" pitchFamily="34" charset="0"/>
              </a:rPr>
            </a:br>
            <a:r>
              <a:rPr lang="en-US" sz="4799" b="1">
                <a:solidFill>
                  <a:prstClr val="white"/>
                </a:solidFill>
                <a:latin typeface="Segoe Pro Semibold" panose="020B0502040504020203" pitchFamily="34" charset="0"/>
              </a:rPr>
              <a:t>and </a:t>
            </a:r>
            <a:r>
              <a:rPr lang="en-US" sz="4799" b="1" err="1">
                <a:solidFill>
                  <a:prstClr val="white"/>
                </a:solidFill>
                <a:latin typeface="Segoe Pro Semibold" panose="020B0502040504020203" pitchFamily="34" charset="0"/>
              </a:rPr>
              <a:t>Multicloud</a:t>
            </a:r>
            <a:r>
              <a:rPr lang="en-US" sz="4799" b="1">
                <a:solidFill>
                  <a:prstClr val="white"/>
                </a:solidFill>
                <a:latin typeface="Segoe Pro Semibold" panose="020B0502040504020203" pitchFamily="34" charset="0"/>
              </a:rPr>
              <a:t> Digital Event</a:t>
            </a:r>
          </a:p>
        </p:txBody>
      </p:sp>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Tree>
    <p:extLst>
      <p:ext uri="{BB962C8B-B14F-4D97-AF65-F5344CB8AC3E}">
        <p14:creationId xmlns:p14="http://schemas.microsoft.com/office/powerpoint/2010/main" val="139478111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Title - L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F2EC55-F459-1047-8963-55A0FCCFC2AB}"/>
              </a:ext>
            </a:extLst>
          </p:cNvPr>
          <p:cNvPicPr>
            <a:picLocks noChangeAspect="1"/>
          </p:cNvPicPr>
          <p:nvPr userDrawn="1"/>
        </p:nvPicPr>
        <p:blipFill>
          <a:blip r:embed="rId2"/>
          <a:srcRect/>
          <a:stretch/>
        </p:blipFill>
        <p:spPr>
          <a:xfrm>
            <a:off x="793" y="0"/>
            <a:ext cx="12190413" cy="6858000"/>
          </a:xfrm>
          <a:prstGeom prst="rect">
            <a:avLst/>
          </a:prstGeom>
        </p:spPr>
      </p:pic>
      <p:sp>
        <p:nvSpPr>
          <p:cNvPr id="14" name="TextBox 13">
            <a:extLst>
              <a:ext uri="{FF2B5EF4-FFF2-40B4-BE49-F238E27FC236}">
                <a16:creationId xmlns:a16="http://schemas.microsoft.com/office/drawing/2014/main" id="{E37AF059-2E2D-E84F-A7BE-89A2C67E3F1F}"/>
              </a:ext>
            </a:extLst>
          </p:cNvPr>
          <p:cNvSpPr txBox="1"/>
          <p:nvPr userDrawn="1"/>
        </p:nvSpPr>
        <p:spPr>
          <a:xfrm>
            <a:off x="499839" y="2989189"/>
            <a:ext cx="5049694" cy="2000548"/>
          </a:xfrm>
          <a:prstGeom prst="rect">
            <a:avLst/>
          </a:prstGeom>
          <a:noFill/>
        </p:spPr>
        <p:txBody>
          <a:bodyPr wrap="square" lIns="0" tIns="0" rIns="0" bIns="0" rtlCol="0">
            <a:spAutoFit/>
          </a:bodyPr>
          <a:lstStyle/>
          <a:p>
            <a:pPr defTabSz="914217">
              <a:lnSpc>
                <a:spcPts val="5199"/>
              </a:lnSpc>
            </a:pPr>
            <a:r>
              <a:rPr lang="en-US" sz="4799" b="1">
                <a:solidFill>
                  <a:srgbClr val="191919"/>
                </a:solidFill>
                <a:latin typeface="Segoe Pro Semibold" panose="020B0502040504020203" pitchFamily="34" charset="0"/>
              </a:rPr>
              <a:t>Azure Hybrid </a:t>
            </a:r>
            <a:br>
              <a:rPr lang="en-US" sz="4799" b="1">
                <a:solidFill>
                  <a:srgbClr val="191919"/>
                </a:solidFill>
                <a:latin typeface="Segoe Pro Semibold" panose="020B0502040504020203" pitchFamily="34" charset="0"/>
              </a:rPr>
            </a:br>
            <a:r>
              <a:rPr lang="en-US" sz="4799" b="1">
                <a:solidFill>
                  <a:srgbClr val="191919"/>
                </a:solidFill>
                <a:latin typeface="Segoe Pro Semibold" panose="020B0502040504020203" pitchFamily="34" charset="0"/>
              </a:rPr>
              <a:t>and </a:t>
            </a:r>
            <a:r>
              <a:rPr lang="en-US" sz="4799" b="1" err="1">
                <a:solidFill>
                  <a:srgbClr val="191919"/>
                </a:solidFill>
                <a:latin typeface="Segoe Pro Semibold" panose="020B0502040504020203" pitchFamily="34" charset="0"/>
              </a:rPr>
              <a:t>Multicloud</a:t>
            </a:r>
            <a:r>
              <a:rPr lang="en-US" sz="4799" b="1">
                <a:solidFill>
                  <a:srgbClr val="191919"/>
                </a:solidFill>
                <a:latin typeface="Segoe Pro Semibold" panose="020B0502040504020203" pitchFamily="34" charset="0"/>
              </a:rPr>
              <a:t> Digital Event</a:t>
            </a:r>
          </a:p>
        </p:txBody>
      </p:sp>
      <p:sp>
        <p:nvSpPr>
          <p:cNvPr id="15" name="TextBox 14">
            <a:extLst>
              <a:ext uri="{FF2B5EF4-FFF2-40B4-BE49-F238E27FC236}">
                <a16:creationId xmlns:a16="http://schemas.microsoft.com/office/drawing/2014/main" id="{8766C7AD-1A1A-C34B-8022-86B200627F4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125999"/>
                </a:solidFill>
                <a:latin typeface="Segoe Pro" panose="020B0502040504020203" pitchFamily="34" charset="0"/>
              </a:rPr>
              <a:t>June 29, 2021</a:t>
            </a:r>
          </a:p>
        </p:txBody>
      </p:sp>
      <p:pic>
        <p:nvPicPr>
          <p:cNvPr id="16" name="Picture 15">
            <a:extLst>
              <a:ext uri="{FF2B5EF4-FFF2-40B4-BE49-F238E27FC236}">
                <a16:creationId xmlns:a16="http://schemas.microsoft.com/office/drawing/2014/main" id="{26C1C245-73E6-0842-99D5-A31BA121C73E}"/>
              </a:ext>
            </a:extLst>
          </p:cNvPr>
          <p:cNvPicPr>
            <a:picLocks noChangeAspect="1"/>
          </p:cNvPicPr>
          <p:nvPr userDrawn="1"/>
        </p:nvPicPr>
        <p:blipFill>
          <a:blip r:embed="rId3"/>
          <a:stretch>
            <a:fillRect/>
          </a:stretch>
        </p:blipFill>
        <p:spPr>
          <a:xfrm>
            <a:off x="527775" y="502921"/>
            <a:ext cx="1308565" cy="280035"/>
          </a:xfrm>
          <a:prstGeom prst="rect">
            <a:avLst/>
          </a:prstGeom>
        </p:spPr>
      </p:pic>
    </p:spTree>
    <p:extLst>
      <p:ext uri="{BB962C8B-B14F-4D97-AF65-F5344CB8AC3E}">
        <p14:creationId xmlns:p14="http://schemas.microsoft.com/office/powerpoint/2010/main" val="11506840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Editab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
        <p:nvSpPr>
          <p:cNvPr id="10" name="Title 1">
            <a:extLst>
              <a:ext uri="{FF2B5EF4-FFF2-40B4-BE49-F238E27FC236}">
                <a16:creationId xmlns:a16="http://schemas.microsoft.com/office/drawing/2014/main" id="{4CCBAA12-81B2-C04E-92DF-31649BD5BA4D}"/>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prstClr val="white"/>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256980095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Editable - L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F2EC55-F459-1047-8963-55A0FCCFC2AB}"/>
              </a:ext>
            </a:extLst>
          </p:cNvPr>
          <p:cNvPicPr>
            <a:picLocks noChangeAspect="1"/>
          </p:cNvPicPr>
          <p:nvPr userDrawn="1"/>
        </p:nvPicPr>
        <p:blipFill>
          <a:blip r:embed="rId2"/>
          <a:srcRect/>
          <a:stretch/>
        </p:blipFill>
        <p:spPr>
          <a:xfrm>
            <a:off x="793" y="0"/>
            <a:ext cx="12190413" cy="6858000"/>
          </a:xfrm>
          <a:prstGeom prst="rect">
            <a:avLst/>
          </a:prstGeom>
        </p:spPr>
      </p:pic>
      <p:sp>
        <p:nvSpPr>
          <p:cNvPr id="15" name="TextBox 14">
            <a:extLst>
              <a:ext uri="{FF2B5EF4-FFF2-40B4-BE49-F238E27FC236}">
                <a16:creationId xmlns:a16="http://schemas.microsoft.com/office/drawing/2014/main" id="{8766C7AD-1A1A-C34B-8022-86B200627F4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125999"/>
                </a:solidFill>
                <a:latin typeface="Segoe Pro" panose="020B0502040504020203" pitchFamily="34" charset="0"/>
              </a:rPr>
              <a:t>June 29, 2021</a:t>
            </a:r>
          </a:p>
        </p:txBody>
      </p:sp>
      <p:pic>
        <p:nvPicPr>
          <p:cNvPr id="16" name="Picture 15">
            <a:extLst>
              <a:ext uri="{FF2B5EF4-FFF2-40B4-BE49-F238E27FC236}">
                <a16:creationId xmlns:a16="http://schemas.microsoft.com/office/drawing/2014/main" id="{26C1C245-73E6-0842-99D5-A31BA121C73E}"/>
              </a:ext>
            </a:extLst>
          </p:cNvPr>
          <p:cNvPicPr>
            <a:picLocks noChangeAspect="1"/>
          </p:cNvPicPr>
          <p:nvPr userDrawn="1"/>
        </p:nvPicPr>
        <p:blipFill>
          <a:blip r:embed="rId3"/>
          <a:stretch>
            <a:fillRect/>
          </a:stretch>
        </p:blipFill>
        <p:spPr>
          <a:xfrm>
            <a:off x="527775" y="502921"/>
            <a:ext cx="1308565" cy="280035"/>
          </a:xfrm>
          <a:prstGeom prst="rect">
            <a:avLst/>
          </a:prstGeom>
        </p:spPr>
      </p:pic>
      <p:sp>
        <p:nvSpPr>
          <p:cNvPr id="6" name="Title 1">
            <a:extLst>
              <a:ext uri="{FF2B5EF4-FFF2-40B4-BE49-F238E27FC236}">
                <a16:creationId xmlns:a16="http://schemas.microsoft.com/office/drawing/2014/main" id="{D127FDCB-F8C3-DD49-9366-C7773D3B639A}"/>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schemeClr val="tx1"/>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21806627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505910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80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4576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9AD7-43C2-4800-8E08-8171CD582A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F1879-333C-4584-8AAC-230B245738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98638-1DFD-46E3-B190-65F112784941}"/>
              </a:ext>
            </a:extLst>
          </p:cNvPr>
          <p:cNvSpPr>
            <a:spLocks noGrp="1"/>
          </p:cNvSpPr>
          <p:nvPr>
            <p:ph type="dt" sz="half" idx="10"/>
          </p:nvPr>
        </p:nvSpPr>
        <p:spPr/>
        <p:txBody>
          <a:bodyPr/>
          <a:lstStyle/>
          <a:p>
            <a:fld id="{EED7B140-9E7A-4F75-A98D-CA592B54C8D1}" type="datetimeFigureOut">
              <a:rPr lang="en-US" smtClean="0"/>
              <a:t>1/20/22</a:t>
            </a:fld>
            <a:endParaRPr lang="en-US"/>
          </a:p>
        </p:txBody>
      </p:sp>
      <p:sp>
        <p:nvSpPr>
          <p:cNvPr id="5" name="Footer Placeholder 4">
            <a:extLst>
              <a:ext uri="{FF2B5EF4-FFF2-40B4-BE49-F238E27FC236}">
                <a16:creationId xmlns:a16="http://schemas.microsoft.com/office/drawing/2014/main" id="{3295AD87-07FB-4DF0-8978-BCF1B2EEE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B03B7-C582-45FA-AB22-B99FBE85A21D}"/>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228572478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7940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8939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1072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747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597090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545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9640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525107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600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1927532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950724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4303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19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260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86437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8637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72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87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9553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867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501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5438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7092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73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981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2003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404505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269241" y="964972"/>
            <a:ext cx="11653518" cy="506972"/>
          </a:xfrm>
        </p:spPr>
        <p:txBody>
          <a:bodyPr wrap="square">
            <a:spAutoFit/>
          </a:bodyPr>
          <a:lstStyle>
            <a:lvl1pPr marL="0" indent="0">
              <a:spcBef>
                <a:spcPts val="1200"/>
              </a:spcBef>
              <a:buClr>
                <a:schemeClr val="tx1"/>
              </a:buClr>
              <a:buFont typeface="Wingdings" panose="05000000000000000000" pitchFamily="2" charset="2"/>
              <a:buNone/>
              <a:defRPr sz="2353" b="0">
                <a:solidFill>
                  <a:schemeClr val="tx2"/>
                </a:solidFill>
                <a:latin typeface="+mn-lt"/>
              </a:defRPr>
            </a:lvl1pPr>
            <a:lvl2pPr marL="250531" indent="0">
              <a:buFont typeface="Wingdings" panose="05000000000000000000" pitchFamily="2" charset="2"/>
              <a:buNone/>
              <a:defRPr sz="2353" b="0"/>
            </a:lvl2pPr>
            <a:lvl3pPr marL="441929" indent="0">
              <a:buFont typeface="Wingdings" panose="05000000000000000000" pitchFamily="2" charset="2"/>
              <a:buNone/>
              <a:tabLst/>
              <a:defRPr sz="2157" b="0"/>
            </a:lvl3pPr>
            <a:lvl4pPr marL="639553" indent="0">
              <a:buFont typeface="Wingdings" panose="05000000000000000000" pitchFamily="2" charset="2"/>
              <a:buNone/>
              <a:defRPr sz="2157" b="0"/>
            </a:lvl4pPr>
            <a:lvl5pPr marL="837176" indent="0">
              <a:buFont typeface="Wingdings" panose="05000000000000000000" pitchFamily="2" charset="2"/>
              <a:buNone/>
              <a:tabLst/>
              <a:defRPr sz="2157" b="0"/>
            </a:lvl5pPr>
          </a:lstStyle>
          <a:p>
            <a:pPr lvl="0"/>
            <a:r>
              <a:rPr lang="en-US"/>
              <a:t>Edit Master text styles</a:t>
            </a:r>
          </a:p>
        </p:txBody>
      </p:sp>
    </p:spTree>
    <p:extLst>
      <p:ext uri="{BB962C8B-B14F-4D97-AF65-F5344CB8AC3E}">
        <p14:creationId xmlns:p14="http://schemas.microsoft.com/office/powerpoint/2010/main" val="4371936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30993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35527681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247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374948"/>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2"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2"/>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02720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96974"/>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78630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474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252872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0"/>
            <a:ext cx="11655840" cy="899665"/>
          </a:xfrm>
        </p:spPr>
        <p:txBody>
          <a:bodyPr/>
          <a:lstStyle>
            <a:lvl1pPr marL="0" algn="l" defTabSz="895519" rtl="0" eaLnBrk="1" latinLnBrk="0" hangingPunct="1">
              <a:spcBef>
                <a:spcPct val="0"/>
              </a:spcBef>
              <a:buNone/>
              <a:defRPr lang="en-US" sz="4309"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1313807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319784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44625177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35531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980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7D1797-B081-A747-ACCE-9EA980E76830}"/>
              </a:ext>
            </a:extLst>
          </p:cNvPr>
          <p:cNvPicPr>
            <a:picLocks noChangeAspect="1"/>
          </p:cNvPicPr>
          <p:nvPr userDrawn="1"/>
        </p:nvPicPr>
        <p:blipFill>
          <a:blip r:embed="rId2"/>
          <a:srcRect/>
          <a:stretch/>
        </p:blipFill>
        <p:spPr>
          <a:xfrm>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425780"/>
            <a:ext cx="4665133"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466513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0262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1724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405261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28439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366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42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0547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74404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9244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9500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141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029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318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399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13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02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7978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02273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644656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269241" y="964972"/>
            <a:ext cx="11653518" cy="362123"/>
          </a:xfrm>
        </p:spPr>
        <p:txBody>
          <a:bodyPr wrap="square">
            <a:spAutoFit/>
          </a:bodyPr>
          <a:lstStyle>
            <a:lvl1pPr marL="0" indent="0">
              <a:spcBef>
                <a:spcPts val="1200"/>
              </a:spcBef>
              <a:buClr>
                <a:schemeClr val="tx1"/>
              </a:buClr>
              <a:buFont typeface="Wingdings" panose="05000000000000000000" pitchFamily="2" charset="2"/>
              <a:buNone/>
              <a:defRPr sz="2353" b="0">
                <a:solidFill>
                  <a:schemeClr val="tx2"/>
                </a:solidFill>
                <a:latin typeface="+mn-lt"/>
              </a:defRPr>
            </a:lvl1pPr>
            <a:lvl2pPr marL="250483" indent="0">
              <a:buFont typeface="Wingdings" panose="05000000000000000000" pitchFamily="2" charset="2"/>
              <a:buNone/>
              <a:defRPr sz="2353" b="0"/>
            </a:lvl2pPr>
            <a:lvl3pPr marL="441844" indent="0">
              <a:buFont typeface="Wingdings" panose="05000000000000000000" pitchFamily="2" charset="2"/>
              <a:buNone/>
              <a:tabLst/>
              <a:defRPr sz="2157" b="0"/>
            </a:lvl3pPr>
            <a:lvl4pPr marL="639430" indent="0">
              <a:buFont typeface="Wingdings" panose="05000000000000000000" pitchFamily="2" charset="2"/>
              <a:buNone/>
              <a:defRPr sz="2157" b="0"/>
            </a:lvl4pPr>
            <a:lvl5pPr marL="837015" indent="0">
              <a:buFont typeface="Wingdings" panose="05000000000000000000" pitchFamily="2" charset="2"/>
              <a:buNone/>
              <a:tabLst/>
              <a:defRPr sz="2157" b="0"/>
            </a:lvl5pPr>
          </a:lstStyle>
          <a:p>
            <a:pPr lvl="0"/>
            <a:r>
              <a:rPr lang="en-US"/>
              <a:t>Edit Master text styles</a:t>
            </a:r>
          </a:p>
        </p:txBody>
      </p:sp>
    </p:spTree>
    <p:extLst>
      <p:ext uri="{BB962C8B-B14F-4D97-AF65-F5344CB8AC3E}">
        <p14:creationId xmlns:p14="http://schemas.microsoft.com/office/powerpoint/2010/main" val="73966944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 name="Picture 1" descr="Connection event illustration light&#10;">
            <a:extLst>
              <a:ext uri="{FF2B5EF4-FFF2-40B4-BE49-F238E27FC236}">
                <a16:creationId xmlns:a16="http://schemas.microsoft.com/office/drawing/2014/main" id="{3CD5AAEC-3292-4323-865A-AECEE20574F0}"/>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9" name="Picture 8" descr="A close up of a logo&#10;&#10;Description automatically generated">
            <a:extLst>
              <a:ext uri="{FF2B5EF4-FFF2-40B4-BE49-F238E27FC236}">
                <a16:creationId xmlns:a16="http://schemas.microsoft.com/office/drawing/2014/main" id="{C1366E5B-51F3-442E-8ABC-79CE8D672893}"/>
              </a:ext>
            </a:extLst>
          </p:cNvPr>
          <p:cNvPicPr>
            <a:picLocks noChangeAspect="1"/>
          </p:cNvPicPr>
          <p:nvPr userDrawn="1"/>
        </p:nvPicPr>
        <p:blipFill>
          <a:blip r:embed="rId4"/>
          <a:stretch>
            <a:fillRect/>
          </a:stretch>
        </p:blipFill>
        <p:spPr>
          <a:xfrm>
            <a:off x="249743" y="2739321"/>
            <a:ext cx="2846838" cy="1676403"/>
          </a:xfrm>
          <a:prstGeom prst="rect">
            <a:avLst/>
          </a:prstGeom>
        </p:spPr>
      </p:pic>
    </p:spTree>
    <p:extLst>
      <p:ext uri="{BB962C8B-B14F-4D97-AF65-F5344CB8AC3E}">
        <p14:creationId xmlns:p14="http://schemas.microsoft.com/office/powerpoint/2010/main" val="2550880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366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light">
            <a:extLst>
              <a:ext uri="{FF2B5EF4-FFF2-40B4-BE49-F238E27FC236}">
                <a16:creationId xmlns:a16="http://schemas.microsoft.com/office/drawing/2014/main" id="{93C07C25-293F-4AA4-B79C-AB4923117FCA}"/>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a:xfrm>
            <a:off x="584200" y="3429000"/>
            <a:ext cx="7863840" cy="553998"/>
          </a:xfrm>
          <a:noFill/>
        </p:spPr>
        <p:txBody>
          <a:bodyPr wrap="square"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4411622"/>
            <a:ext cx="7863840" cy="338554"/>
          </a:xfrm>
          <a:noFill/>
        </p:spPr>
        <p:txBody>
          <a:bodyPr wrap="square" lIns="0" tIns="0" rIns="0" bIns="0">
            <a:spAutoFit/>
          </a:bodyPr>
          <a:lstStyle>
            <a:lvl1pPr marL="0" indent="0">
              <a:spcBef>
                <a:spcPts val="0"/>
              </a:spcBef>
              <a:buNone/>
              <a:defRPr sz="22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79679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989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Up Next Slide">
    <p:bg>
      <p:bgRef idx="1001">
        <a:schemeClr val="bg1"/>
      </p:bgRef>
    </p:bg>
    <p:spTree>
      <p:nvGrpSpPr>
        <p:cNvPr id="1" name=""/>
        <p:cNvGrpSpPr/>
        <p:nvPr/>
      </p:nvGrpSpPr>
      <p:grpSpPr>
        <a:xfrm>
          <a:off x="0" y="0"/>
          <a:ext cx="0" cy="0"/>
          <a:chOff x="0" y="0"/>
          <a:chExt cx="0" cy="0"/>
        </a:xfrm>
      </p:grpSpPr>
      <p:sp>
        <p:nvSpPr>
          <p:cNvPr id="9" name="Title 1"/>
          <p:cNvSpPr>
            <a:spLocks noGrp="1"/>
          </p:cNvSpPr>
          <p:nvPr userDrawn="1">
            <p:ph type="title" hasCustomPrompt="1"/>
          </p:nvPr>
        </p:nvSpPr>
        <p:spPr>
          <a:xfrm>
            <a:off x="584201" y="2979778"/>
            <a:ext cx="7863840" cy="553998"/>
          </a:xfrm>
          <a:noFill/>
        </p:spPr>
        <p:txBody>
          <a:bodyPr wrap="square" lIns="0" tIns="0" rIns="0" bIns="0" anchor="t"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3" name="TextBox 12">
            <a:extLst>
              <a:ext uri="{FF2B5EF4-FFF2-40B4-BE49-F238E27FC236}">
                <a16:creationId xmlns:a16="http://schemas.microsoft.com/office/drawing/2014/main" id="{3ED30143-AFF6-4991-B094-88E24D904AB4}"/>
              </a:ext>
            </a:extLst>
          </p:cNvPr>
          <p:cNvSpPr txBox="1"/>
          <p:nvPr userDrawn="1"/>
        </p:nvSpPr>
        <p:spPr>
          <a:xfrm>
            <a:off x="584200" y="2109621"/>
            <a:ext cx="1465145" cy="430887"/>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Up next: </a:t>
            </a:r>
          </a:p>
        </p:txBody>
      </p:sp>
    </p:spTree>
    <p:extLst>
      <p:ext uri="{BB962C8B-B14F-4D97-AF65-F5344CB8AC3E}">
        <p14:creationId xmlns:p14="http://schemas.microsoft.com/office/powerpoint/2010/main" val="2643767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083003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067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30354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496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927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65320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33250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26033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647419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356865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866023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256634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887592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910736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162720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88440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855223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64254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636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29571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image" Target="../media/image1.emf"/><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theme" Target="../theme/theme10.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image" Target="../media/image1.emf"/><Relationship Id="rId5" Type="http://schemas.openxmlformats.org/officeDocument/2006/relationships/slideLayout" Target="../slideLayouts/slideLayout225.xml"/><Relationship Id="rId10" Type="http://schemas.openxmlformats.org/officeDocument/2006/relationships/theme" Target="../theme/theme11.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1.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3.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image" Target="../media/image1.emf"/><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theme" Target="../theme/theme5.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8"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image" Target="../media/image1.emf"/><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theme" Target="../theme/theme6.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theme" Target="../theme/theme7.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41" Type="http://schemas.openxmlformats.org/officeDocument/2006/relationships/slideLayout" Target="../slideLayouts/slideLayout179.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image" Target="../media/image1.emf"/><Relationship Id="rId8" Type="http://schemas.openxmlformats.org/officeDocument/2006/relationships/slideLayout" Target="../slideLayouts/slideLayout14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82.xml"/><Relationship Id="rId7" Type="http://schemas.openxmlformats.org/officeDocument/2006/relationships/theme" Target="../theme/theme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4" Type="http://schemas.openxmlformats.org/officeDocument/2006/relationships/slideLayout" Target="../slideLayouts/slideLayout18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theme" Target="../theme/theme9.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19012626"/>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89" r:id="rId29"/>
    <p:sldLayoutId id="2147483990"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42384176"/>
      </p:ext>
    </p:extLst>
  </p:cSld>
  <p:clrMap bg1="dk1" tx1="lt1" bg2="dk2" tx2="lt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3560870"/>
      </p:ext>
    </p:extLst>
  </p:cSld>
  <p:clrMap bg1="dk1" tx1="lt1" bg2="dk2" tx2="lt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59280310"/>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677"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34394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243609"/>
            <a:ext cx="11653521" cy="1326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83782909"/>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140" r:id="rId12"/>
  </p:sldLayoutIdLst>
  <p:transition>
    <p:fade/>
  </p:transition>
  <p:txStyles>
    <p:titleStyle>
      <a:lvl1pPr algn="l" defTabSz="914192"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08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13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18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827854092"/>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65865748"/>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 id="2147484040" r:id="rId19"/>
    <p:sldLayoutId id="2147484041" r:id="rId20"/>
    <p:sldLayoutId id="2147484042" r:id="rId21"/>
    <p:sldLayoutId id="2147484043" r:id="rId22"/>
    <p:sldLayoutId id="2147484044" r:id="rId23"/>
    <p:sldLayoutId id="2147484045" r:id="rId24"/>
    <p:sldLayoutId id="2147484046" r:id="rId25"/>
    <p:sldLayoutId id="2147484047" r:id="rId26"/>
    <p:sldLayoutId id="2147484048" r:id="rId27"/>
    <p:sldLayoutId id="2147484049" r:id="rId28"/>
    <p:sldLayoutId id="2147484050" r:id="rId29"/>
    <p:sldLayoutId id="2147484051" r:id="rId30"/>
    <p:sldLayoutId id="2147484052" r:id="rId31"/>
    <p:sldLayoutId id="214748405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85215647"/>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6" r:id="rId29"/>
    <p:sldLayoutId id="2147484097"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12236523"/>
      </p:ext>
    </p:extLst>
  </p:cSld>
  <p:clrMap bg1="dk1" tx1="lt1" bg2="dk2" tx2="lt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 id="2147484137" r:id="rId39"/>
    <p:sldLayoutId id="2147484138" r:id="rId40"/>
    <p:sldLayoutId id="2147484139"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42137351"/>
      </p:ext>
    </p:extLst>
  </p:cSld>
  <p:clrMap bg1="dk1" tx1="lt1" bg2="dk2" tx2="lt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36868264"/>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9.xml"/><Relationship Id="rId4" Type="http://schemas.openxmlformats.org/officeDocument/2006/relationships/image" Target="../media/image26.svg"/></Relationships>
</file>

<file path=ppt/slides/_rels/slide1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102.png"/><Relationship Id="rId7"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18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182.xml"/><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35.svg"/><Relationship Id="rId9" Type="http://schemas.openxmlformats.org/officeDocument/2006/relationships/image" Target="../media/image109.pn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11.png"/><Relationship Id="rId7"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182.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2.xml"/></Relationships>
</file>

<file path=ppt/slides/_rels/slide15.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1.png"/><Relationship Id="rId3" Type="http://schemas.openxmlformats.org/officeDocument/2006/relationships/image" Target="../media/image98.png"/><Relationship Id="rId7" Type="http://schemas.openxmlformats.org/officeDocument/2006/relationships/image" Target="../media/image117.png"/><Relationship Id="rId12" Type="http://schemas.openxmlformats.org/officeDocument/2006/relationships/image" Target="../media/image53.svg"/><Relationship Id="rId17" Type="http://schemas.openxmlformats.org/officeDocument/2006/relationships/image" Target="../media/image124.png"/><Relationship Id="rId2" Type="http://schemas.openxmlformats.org/officeDocument/2006/relationships/notesSlide" Target="../notesSlides/notesSlide15.xml"/><Relationship Id="rId16" Type="http://schemas.openxmlformats.org/officeDocument/2006/relationships/image" Target="../media/image123.png"/><Relationship Id="rId1" Type="http://schemas.openxmlformats.org/officeDocument/2006/relationships/slideLayout" Target="../slideLayouts/slideLayout182.xml"/><Relationship Id="rId6" Type="http://schemas.openxmlformats.org/officeDocument/2006/relationships/image" Target="../media/image116.svg"/><Relationship Id="rId11" Type="http://schemas.openxmlformats.org/officeDocument/2006/relationships/image" Target="../media/image86.png"/><Relationship Id="rId5" Type="http://schemas.openxmlformats.org/officeDocument/2006/relationships/image" Target="../media/image115.png"/><Relationship Id="rId15" Type="http://schemas.openxmlformats.org/officeDocument/2006/relationships/image" Target="../media/image87.png"/><Relationship Id="rId10" Type="http://schemas.openxmlformats.org/officeDocument/2006/relationships/image" Target="../media/image120.svg"/><Relationship Id="rId4" Type="http://schemas.openxmlformats.org/officeDocument/2006/relationships/image" Target="../media/image99.svg"/><Relationship Id="rId9" Type="http://schemas.openxmlformats.org/officeDocument/2006/relationships/image" Target="../media/image119.png"/><Relationship Id="rId14" Type="http://schemas.openxmlformats.org/officeDocument/2006/relationships/image" Target="../media/image122.svg"/></Relationships>
</file>

<file path=ppt/slides/_rels/slide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182.xml"/><Relationship Id="rId6" Type="http://schemas.openxmlformats.org/officeDocument/2006/relationships/image" Target="../media/image99.svg"/><Relationship Id="rId5" Type="http://schemas.openxmlformats.org/officeDocument/2006/relationships/image" Target="../media/image126.png"/><Relationship Id="rId4" Type="http://schemas.openxmlformats.org/officeDocument/2006/relationships/image" Target="../media/image116.svg"/></Relationships>
</file>

<file path=ppt/slides/_rels/slide17.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18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219.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134.svg"/></Relationships>
</file>

<file path=ppt/slides/_rels/slide19.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19.xml"/><Relationship Id="rId1" Type="http://schemas.openxmlformats.org/officeDocument/2006/relationships/slideLayout" Target="../slideLayouts/slideLayout225.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svg"/><Relationship Id="rId4" Type="http://schemas.microsoft.com/office/2007/relationships/hdphoto" Target="../media/hdphoto6.wdp"/><Relationship Id="rId9" Type="http://schemas.openxmlformats.org/officeDocument/2006/relationships/image" Target="../media/image1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34.png"/><Relationship Id="rId7" Type="http://schemas.openxmlformats.org/officeDocument/2006/relationships/image" Target="../media/image68.png"/><Relationship Id="rId2" Type="http://schemas.openxmlformats.org/officeDocument/2006/relationships/image" Target="../media/image142.emf"/><Relationship Id="rId1" Type="http://schemas.openxmlformats.org/officeDocument/2006/relationships/slideLayout" Target="../slideLayouts/slideLayout182.xml"/><Relationship Id="rId6" Type="http://schemas.openxmlformats.org/officeDocument/2006/relationships/image" Target="../media/image122.svg"/><Relationship Id="rId5" Type="http://schemas.openxmlformats.org/officeDocument/2006/relationships/image" Target="../media/image143.png"/><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42.emf"/><Relationship Id="rId7" Type="http://schemas.openxmlformats.org/officeDocument/2006/relationships/image" Target="../media/image122.svg"/><Relationship Id="rId2" Type="http://schemas.openxmlformats.org/officeDocument/2006/relationships/notesSlide" Target="../notesSlides/notesSlide20.xml"/><Relationship Id="rId1" Type="http://schemas.openxmlformats.org/officeDocument/2006/relationships/slideLayout" Target="../slideLayouts/slideLayout182.xml"/><Relationship Id="rId6" Type="http://schemas.openxmlformats.org/officeDocument/2006/relationships/image" Target="../media/image143.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69.svg"/></Relationships>
</file>

<file path=ppt/slides/_rels/slide2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8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6.svg"/><Relationship Id="rId4" Type="http://schemas.openxmlformats.org/officeDocument/2006/relationships/diagramLayout" Target="../diagrams/layout1.xml"/><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147.png"/><Relationship Id="rId3" Type="http://schemas.openxmlformats.org/officeDocument/2006/relationships/image" Target="../media/image52.png"/><Relationship Id="rId7" Type="http://schemas.openxmlformats.org/officeDocument/2006/relationships/image" Target="../media/image72.png"/><Relationship Id="rId12" Type="http://schemas.openxmlformats.org/officeDocument/2006/relationships/image" Target="../media/image75.svg"/><Relationship Id="rId2" Type="http://schemas.openxmlformats.org/officeDocument/2006/relationships/notesSlide" Target="../notesSlides/notesSlide22.xml"/><Relationship Id="rId16" Type="http://schemas.openxmlformats.org/officeDocument/2006/relationships/image" Target="../media/image150.svg"/><Relationship Id="rId1" Type="http://schemas.openxmlformats.org/officeDocument/2006/relationships/slideLayout" Target="../slideLayouts/slideLayout217.xml"/><Relationship Id="rId6" Type="http://schemas.openxmlformats.org/officeDocument/2006/relationships/image" Target="../media/image134.svg"/><Relationship Id="rId11" Type="http://schemas.openxmlformats.org/officeDocument/2006/relationships/image" Target="../media/image74.png"/><Relationship Id="rId5" Type="http://schemas.openxmlformats.org/officeDocument/2006/relationships/image" Target="../media/image133.png"/><Relationship Id="rId15" Type="http://schemas.openxmlformats.org/officeDocument/2006/relationships/image" Target="../media/image149.png"/><Relationship Id="rId10" Type="http://schemas.openxmlformats.org/officeDocument/2006/relationships/image" Target="../media/image146.svg"/><Relationship Id="rId4" Type="http://schemas.openxmlformats.org/officeDocument/2006/relationships/image" Target="../media/image53.svg"/><Relationship Id="rId9" Type="http://schemas.openxmlformats.org/officeDocument/2006/relationships/image" Target="../media/image145.png"/><Relationship Id="rId14" Type="http://schemas.openxmlformats.org/officeDocument/2006/relationships/image" Target="../media/image148.svg"/></Relationships>
</file>

<file path=ppt/slides/_rels/slide2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52.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17.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53.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82.xml"/><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3.wdp"/><Relationship Id="rId2" Type="http://schemas.openxmlformats.org/officeDocument/2006/relationships/notesSlide" Target="../notesSlides/notesSlide25.xml"/><Relationship Id="rId1" Type="http://schemas.openxmlformats.org/officeDocument/2006/relationships/slideLayout" Target="../slideLayouts/slideLayout18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3" Type="http://schemas.openxmlformats.org/officeDocument/2006/relationships/hyperlink" Target="https://aka.ms/KubernetesConfigurationBilling" TargetMode="External"/><Relationship Id="rId2" Type="http://schemas.openxmlformats.org/officeDocument/2006/relationships/notesSlide" Target="../notesSlides/notesSlide26.xml"/><Relationship Id="rId1" Type="http://schemas.openxmlformats.org/officeDocument/2006/relationships/slideLayout" Target="../slideLayouts/slideLayout18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25.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hyperlink" Target="https://aka.ms/azurearcpricing" TargetMode="External"/><Relationship Id="rId2" Type="http://schemas.openxmlformats.org/officeDocument/2006/relationships/notesSlide" Target="../notesSlides/notesSlide28.xml"/><Relationship Id="rId1" Type="http://schemas.openxmlformats.org/officeDocument/2006/relationships/slideLayout" Target="../slideLayouts/slideLayout181.xml"/></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42.png"/><Relationship Id="rId26" Type="http://schemas.openxmlformats.org/officeDocument/2006/relationships/image" Target="../media/image48.png"/><Relationship Id="rId3" Type="http://schemas.openxmlformats.org/officeDocument/2006/relationships/image" Target="../media/image27.png"/><Relationship Id="rId21" Type="http://schemas.openxmlformats.org/officeDocument/2006/relationships/image" Target="../media/image44.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40.png"/><Relationship Id="rId20" Type="http://schemas.microsoft.com/office/2007/relationships/hdphoto" Target="../media/hdphoto1.wdp"/><Relationship Id="rId29" Type="http://schemas.openxmlformats.org/officeDocument/2006/relationships/image" Target="../media/image50.png"/><Relationship Id="rId1" Type="http://schemas.openxmlformats.org/officeDocument/2006/relationships/slideLayout" Target="../slideLayouts/slideLayout117.xml"/><Relationship Id="rId6" Type="http://schemas.openxmlformats.org/officeDocument/2006/relationships/image" Target="../media/image30.png"/><Relationship Id="rId11" Type="http://schemas.openxmlformats.org/officeDocument/2006/relationships/image" Target="../media/image35.svg"/><Relationship Id="rId24" Type="http://schemas.openxmlformats.org/officeDocument/2006/relationships/image" Target="../media/image46.png"/><Relationship Id="rId5" Type="http://schemas.openxmlformats.org/officeDocument/2006/relationships/image" Target="../media/image29.png"/><Relationship Id="rId15" Type="http://schemas.openxmlformats.org/officeDocument/2006/relationships/image" Target="../media/image39.svg"/><Relationship Id="rId23" Type="http://schemas.microsoft.com/office/2007/relationships/hdphoto" Target="../media/hdphoto2.wdp"/><Relationship Id="rId28" Type="http://schemas.microsoft.com/office/2007/relationships/hdphoto" Target="../media/hdphoto3.wdp"/><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1.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5.png"/><Relationship Id="rId27" Type="http://schemas.openxmlformats.org/officeDocument/2006/relationships/image" Target="../media/image49.png"/><Relationship Id="rId30"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hyperlink" Target="https://aka.ms/azurearcpricing" TargetMode="External"/><Relationship Id="rId2" Type="http://schemas.openxmlformats.org/officeDocument/2006/relationships/notesSlide" Target="../notesSlides/notesSlide29.xml"/><Relationship Id="rId1" Type="http://schemas.openxmlformats.org/officeDocument/2006/relationships/slideLayout" Target="../slideLayouts/slideLayout181.xml"/></Relationships>
</file>

<file path=ppt/slides/_rels/slide31.xml.rels><?xml version="1.0" encoding="UTF-8" standalone="yes"?>
<Relationships xmlns="http://schemas.openxmlformats.org/package/2006/relationships"><Relationship Id="rId3" Type="http://schemas.openxmlformats.org/officeDocument/2006/relationships/hyperlink" Target="https://aka.ms/azurearcpricing" TargetMode="External"/><Relationship Id="rId2" Type="http://schemas.openxmlformats.org/officeDocument/2006/relationships/notesSlide" Target="../notesSlides/notesSlide30.xml"/><Relationship Id="rId1" Type="http://schemas.openxmlformats.org/officeDocument/2006/relationships/slideLayout" Target="../slideLayouts/slideLayout18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2.xml"/></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152.svg"/><Relationship Id="rId12"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117.xml"/><Relationship Id="rId6" Type="http://schemas.openxmlformats.org/officeDocument/2006/relationships/image" Target="../media/image151.png"/><Relationship Id="rId11" Type="http://schemas.openxmlformats.org/officeDocument/2006/relationships/image" Target="../media/image155.svg"/><Relationship Id="rId5" Type="http://schemas.microsoft.com/office/2007/relationships/hdphoto" Target="../media/hdphoto3.wdp"/><Relationship Id="rId15" Type="http://schemas.openxmlformats.org/officeDocument/2006/relationships/image" Target="../media/image26.svg"/><Relationship Id="rId10" Type="http://schemas.openxmlformats.org/officeDocument/2006/relationships/image" Target="../media/image154.png"/><Relationship Id="rId4" Type="http://schemas.openxmlformats.org/officeDocument/2006/relationships/image" Target="../media/image49.png"/><Relationship Id="rId9" Type="http://schemas.openxmlformats.org/officeDocument/2006/relationships/image" Target="../media/image153.svg"/><Relationship Id="rId14"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152.svg"/><Relationship Id="rId12"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117.xml"/><Relationship Id="rId6" Type="http://schemas.openxmlformats.org/officeDocument/2006/relationships/image" Target="../media/image151.png"/><Relationship Id="rId11" Type="http://schemas.openxmlformats.org/officeDocument/2006/relationships/image" Target="../media/image155.svg"/><Relationship Id="rId5" Type="http://schemas.microsoft.com/office/2007/relationships/hdphoto" Target="../media/hdphoto3.wdp"/><Relationship Id="rId15" Type="http://schemas.openxmlformats.org/officeDocument/2006/relationships/image" Target="../media/image26.svg"/><Relationship Id="rId10" Type="http://schemas.openxmlformats.org/officeDocument/2006/relationships/image" Target="../media/image154.png"/><Relationship Id="rId4" Type="http://schemas.openxmlformats.org/officeDocument/2006/relationships/image" Target="../media/image49.png"/><Relationship Id="rId9" Type="http://schemas.openxmlformats.org/officeDocument/2006/relationships/image" Target="../media/image153.svg"/><Relationship Id="rId1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6.xml.rels><?xml version="1.0" encoding="UTF-8" standalone="yes"?>
<Relationships xmlns="http://schemas.openxmlformats.org/package/2006/relationships"><Relationship Id="rId8" Type="http://schemas.openxmlformats.org/officeDocument/2006/relationships/image" Target="../media/image159.svg"/><Relationship Id="rId13" Type="http://schemas.openxmlformats.org/officeDocument/2006/relationships/image" Target="../media/image69.svg"/><Relationship Id="rId3" Type="http://schemas.openxmlformats.org/officeDocument/2006/relationships/image" Target="../media/image156.png"/><Relationship Id="rId7" Type="http://schemas.openxmlformats.org/officeDocument/2006/relationships/image" Target="../media/image158.png"/><Relationship Id="rId12"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82.xml"/><Relationship Id="rId6" Type="http://schemas.openxmlformats.org/officeDocument/2006/relationships/image" Target="../media/image114.svg"/><Relationship Id="rId11" Type="http://schemas.openxmlformats.org/officeDocument/2006/relationships/image" Target="../media/image67.svg"/><Relationship Id="rId5" Type="http://schemas.openxmlformats.org/officeDocument/2006/relationships/image" Target="../media/image157.png"/><Relationship Id="rId15" Type="http://schemas.openxmlformats.org/officeDocument/2006/relationships/image" Target="../media/image71.svg"/><Relationship Id="rId10" Type="http://schemas.openxmlformats.org/officeDocument/2006/relationships/image" Target="../media/image66.png"/><Relationship Id="rId4" Type="http://schemas.openxmlformats.org/officeDocument/2006/relationships/image" Target="../media/image112.svg"/><Relationship Id="rId9" Type="http://schemas.openxmlformats.org/officeDocument/2006/relationships/image" Target="../media/image144.png"/><Relationship Id="rId14" Type="http://schemas.openxmlformats.org/officeDocument/2006/relationships/image" Target="../media/image70.png"/></Relationships>
</file>

<file path=ppt/slides/_rels/slide3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63.svg"/><Relationship Id="rId3" Type="http://schemas.openxmlformats.org/officeDocument/2006/relationships/image" Target="../media/image48.png"/><Relationship Id="rId7" Type="http://schemas.openxmlformats.org/officeDocument/2006/relationships/image" Target="../media/image112.svg"/><Relationship Id="rId12" Type="http://schemas.openxmlformats.org/officeDocument/2006/relationships/image" Target="../media/image62.png"/><Relationship Id="rId17" Type="http://schemas.openxmlformats.org/officeDocument/2006/relationships/image" Target="../media/image163.svg"/><Relationship Id="rId2" Type="http://schemas.openxmlformats.org/officeDocument/2006/relationships/notesSlide" Target="../notesSlides/notesSlide35.xml"/><Relationship Id="rId16" Type="http://schemas.openxmlformats.org/officeDocument/2006/relationships/image" Target="../media/image162.png"/><Relationship Id="rId1" Type="http://schemas.openxmlformats.org/officeDocument/2006/relationships/slideLayout" Target="../slideLayouts/slideLayout117.xml"/><Relationship Id="rId6" Type="http://schemas.openxmlformats.org/officeDocument/2006/relationships/image" Target="../media/image156.png"/><Relationship Id="rId11" Type="http://schemas.openxmlformats.org/officeDocument/2006/relationships/image" Target="../media/image161.svg"/><Relationship Id="rId5" Type="http://schemas.microsoft.com/office/2007/relationships/hdphoto" Target="../media/hdphoto3.wdp"/><Relationship Id="rId15" Type="http://schemas.openxmlformats.org/officeDocument/2006/relationships/image" Target="../media/image26.svg"/><Relationship Id="rId10" Type="http://schemas.openxmlformats.org/officeDocument/2006/relationships/image" Target="../media/image160.png"/><Relationship Id="rId4" Type="http://schemas.openxmlformats.org/officeDocument/2006/relationships/image" Target="../media/image49.png"/><Relationship Id="rId9" Type="http://schemas.openxmlformats.org/officeDocument/2006/relationships/image" Target="../media/image114.svg"/><Relationship Id="rId14" Type="http://schemas.openxmlformats.org/officeDocument/2006/relationships/image" Target="../media/image25.png"/></Relationships>
</file>

<file path=ppt/slides/_rels/slide38.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62.png"/><Relationship Id="rId18" Type="http://schemas.openxmlformats.org/officeDocument/2006/relationships/image" Target="../media/image164.png"/><Relationship Id="rId3" Type="http://schemas.openxmlformats.org/officeDocument/2006/relationships/image" Target="../media/image160.png"/><Relationship Id="rId21" Type="http://schemas.openxmlformats.org/officeDocument/2006/relationships/image" Target="../media/image167.svg"/><Relationship Id="rId7" Type="http://schemas.openxmlformats.org/officeDocument/2006/relationships/image" Target="../media/image156.png"/><Relationship Id="rId12" Type="http://schemas.openxmlformats.org/officeDocument/2006/relationships/image" Target="../media/image26.svg"/><Relationship Id="rId17" Type="http://schemas.microsoft.com/office/2007/relationships/hdphoto" Target="../media/hdphoto3.wdp"/><Relationship Id="rId25" Type="http://schemas.openxmlformats.org/officeDocument/2006/relationships/image" Target="../media/image171.svg"/><Relationship Id="rId2" Type="http://schemas.openxmlformats.org/officeDocument/2006/relationships/notesSlide" Target="../notesSlides/notesSlide36.xml"/><Relationship Id="rId16" Type="http://schemas.openxmlformats.org/officeDocument/2006/relationships/image" Target="../media/image49.png"/><Relationship Id="rId20" Type="http://schemas.openxmlformats.org/officeDocument/2006/relationships/image" Target="../media/image166.png"/><Relationship Id="rId1" Type="http://schemas.openxmlformats.org/officeDocument/2006/relationships/slideLayout" Target="../slideLayouts/slideLayout117.xml"/><Relationship Id="rId6" Type="http://schemas.openxmlformats.org/officeDocument/2006/relationships/image" Target="../media/image114.svg"/><Relationship Id="rId11" Type="http://schemas.openxmlformats.org/officeDocument/2006/relationships/image" Target="../media/image25.png"/><Relationship Id="rId24" Type="http://schemas.openxmlformats.org/officeDocument/2006/relationships/image" Target="../media/image170.png"/><Relationship Id="rId5" Type="http://schemas.openxmlformats.org/officeDocument/2006/relationships/image" Target="../media/image157.png"/><Relationship Id="rId15" Type="http://schemas.openxmlformats.org/officeDocument/2006/relationships/image" Target="../media/image48.png"/><Relationship Id="rId23" Type="http://schemas.openxmlformats.org/officeDocument/2006/relationships/image" Target="../media/image169.svg"/><Relationship Id="rId10" Type="http://schemas.openxmlformats.org/officeDocument/2006/relationships/image" Target="../media/image63.svg"/><Relationship Id="rId19" Type="http://schemas.openxmlformats.org/officeDocument/2006/relationships/image" Target="../media/image165.svg"/><Relationship Id="rId4" Type="http://schemas.openxmlformats.org/officeDocument/2006/relationships/image" Target="../media/image161.svg"/><Relationship Id="rId9" Type="http://schemas.openxmlformats.org/officeDocument/2006/relationships/image" Target="../media/image62.png"/><Relationship Id="rId14" Type="http://schemas.openxmlformats.org/officeDocument/2006/relationships/image" Target="../media/image163.svg"/><Relationship Id="rId22" Type="http://schemas.openxmlformats.org/officeDocument/2006/relationships/image" Target="../media/image168.png"/></Relationships>
</file>

<file path=ppt/slides/_rels/slide39.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7.svg"/><Relationship Id="rId3" Type="http://schemas.openxmlformats.org/officeDocument/2006/relationships/image" Target="../media/image48.png"/><Relationship Id="rId7" Type="http://schemas.openxmlformats.org/officeDocument/2006/relationships/image" Target="../media/image26.svg"/><Relationship Id="rId12"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182.xml"/><Relationship Id="rId6" Type="http://schemas.openxmlformats.org/officeDocument/2006/relationships/image" Target="../media/image172.png"/><Relationship Id="rId11" Type="http://schemas.openxmlformats.org/officeDocument/2006/relationships/image" Target="../media/image69.svg"/><Relationship Id="rId5" Type="http://schemas.microsoft.com/office/2007/relationships/hdphoto" Target="../media/hdphoto3.wdp"/><Relationship Id="rId10" Type="http://schemas.openxmlformats.org/officeDocument/2006/relationships/image" Target="../media/image175.png"/><Relationship Id="rId4" Type="http://schemas.openxmlformats.org/officeDocument/2006/relationships/image" Target="../media/image49.png"/><Relationship Id="rId9" Type="http://schemas.openxmlformats.org/officeDocument/2006/relationships/image" Target="../media/image17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7.svg"/><Relationship Id="rId3" Type="http://schemas.openxmlformats.org/officeDocument/2006/relationships/image" Target="../media/image48.png"/><Relationship Id="rId7" Type="http://schemas.openxmlformats.org/officeDocument/2006/relationships/image" Target="../media/image26.svg"/><Relationship Id="rId12" Type="http://schemas.openxmlformats.org/officeDocument/2006/relationships/image" Target="../media/image176.png"/><Relationship Id="rId2" Type="http://schemas.openxmlformats.org/officeDocument/2006/relationships/notesSlide" Target="../notesSlides/notesSlide38.xml"/><Relationship Id="rId1" Type="http://schemas.openxmlformats.org/officeDocument/2006/relationships/slideLayout" Target="../slideLayouts/slideLayout182.xml"/><Relationship Id="rId6" Type="http://schemas.openxmlformats.org/officeDocument/2006/relationships/image" Target="../media/image172.png"/><Relationship Id="rId11" Type="http://schemas.openxmlformats.org/officeDocument/2006/relationships/image" Target="../media/image69.svg"/><Relationship Id="rId5" Type="http://schemas.microsoft.com/office/2007/relationships/hdphoto" Target="../media/hdphoto3.wdp"/><Relationship Id="rId10" Type="http://schemas.openxmlformats.org/officeDocument/2006/relationships/image" Target="../media/image175.png"/><Relationship Id="rId4" Type="http://schemas.openxmlformats.org/officeDocument/2006/relationships/image" Target="../media/image49.png"/><Relationship Id="rId9" Type="http://schemas.openxmlformats.org/officeDocument/2006/relationships/image" Target="../media/image174.svg"/></Relationships>
</file>

<file path=ppt/slides/_rels/slide41.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83.svg"/><Relationship Id="rId18" Type="http://schemas.openxmlformats.org/officeDocument/2006/relationships/image" Target="../media/image187.png"/><Relationship Id="rId3" Type="http://schemas.openxmlformats.org/officeDocument/2006/relationships/image" Target="../media/image178.svg"/><Relationship Id="rId21" Type="http://schemas.openxmlformats.org/officeDocument/2006/relationships/image" Target="../media/image190.png"/><Relationship Id="rId7" Type="http://schemas.openxmlformats.org/officeDocument/2006/relationships/image" Target="../media/image180.svg"/><Relationship Id="rId12" Type="http://schemas.openxmlformats.org/officeDocument/2006/relationships/image" Target="../media/image170.png"/><Relationship Id="rId17" Type="http://schemas.openxmlformats.org/officeDocument/2006/relationships/image" Target="../media/image186.svg"/><Relationship Id="rId25" Type="http://schemas.openxmlformats.org/officeDocument/2006/relationships/image" Target="../media/image144.png"/><Relationship Id="rId2" Type="http://schemas.openxmlformats.org/officeDocument/2006/relationships/image" Target="../media/image143.png"/><Relationship Id="rId16" Type="http://schemas.openxmlformats.org/officeDocument/2006/relationships/image" Target="../media/image185.png"/><Relationship Id="rId20" Type="http://schemas.openxmlformats.org/officeDocument/2006/relationships/image" Target="../media/image189.png"/><Relationship Id="rId1" Type="http://schemas.openxmlformats.org/officeDocument/2006/relationships/slideLayout" Target="../slideLayouts/slideLayout182.xml"/><Relationship Id="rId6" Type="http://schemas.openxmlformats.org/officeDocument/2006/relationships/image" Target="../media/image162.png"/><Relationship Id="rId11" Type="http://schemas.openxmlformats.org/officeDocument/2006/relationships/image" Target="../media/image182.svg"/><Relationship Id="rId24" Type="http://schemas.openxmlformats.org/officeDocument/2006/relationships/image" Target="../media/image128.svg"/><Relationship Id="rId5" Type="http://schemas.openxmlformats.org/officeDocument/2006/relationships/image" Target="../media/image179.svg"/><Relationship Id="rId15" Type="http://schemas.openxmlformats.org/officeDocument/2006/relationships/image" Target="../media/image184.svg"/><Relationship Id="rId23" Type="http://schemas.openxmlformats.org/officeDocument/2006/relationships/image" Target="../media/image127.png"/><Relationship Id="rId10" Type="http://schemas.openxmlformats.org/officeDocument/2006/relationships/image" Target="../media/image168.png"/><Relationship Id="rId19" Type="http://schemas.openxmlformats.org/officeDocument/2006/relationships/image" Target="../media/image188.svg"/><Relationship Id="rId4" Type="http://schemas.openxmlformats.org/officeDocument/2006/relationships/image" Target="../media/image38.png"/><Relationship Id="rId9" Type="http://schemas.openxmlformats.org/officeDocument/2006/relationships/image" Target="../media/image181.svg"/><Relationship Id="rId14" Type="http://schemas.openxmlformats.org/officeDocument/2006/relationships/image" Target="../media/image160.png"/><Relationship Id="rId22" Type="http://schemas.openxmlformats.org/officeDocument/2006/relationships/image" Target="../media/image191.svg"/></Relationships>
</file>

<file path=ppt/slides/_rels/slide42.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28.svg"/><Relationship Id="rId18" Type="http://schemas.openxmlformats.org/officeDocument/2006/relationships/image" Target="../media/image64.png"/><Relationship Id="rId26" Type="http://schemas.openxmlformats.org/officeDocument/2006/relationships/image" Target="../media/image196.png"/><Relationship Id="rId3" Type="http://schemas.openxmlformats.org/officeDocument/2006/relationships/image" Target="../media/image180.svg"/><Relationship Id="rId21" Type="http://schemas.openxmlformats.org/officeDocument/2006/relationships/image" Target="../media/image26.svg"/><Relationship Id="rId7" Type="http://schemas.openxmlformats.org/officeDocument/2006/relationships/image" Target="../media/image182.svg"/><Relationship Id="rId12" Type="http://schemas.openxmlformats.org/officeDocument/2006/relationships/image" Target="../media/image127.png"/><Relationship Id="rId17" Type="http://schemas.openxmlformats.org/officeDocument/2006/relationships/image" Target="../media/image179.svg"/><Relationship Id="rId25" Type="http://schemas.openxmlformats.org/officeDocument/2006/relationships/image" Target="../media/image195.svg"/><Relationship Id="rId2" Type="http://schemas.openxmlformats.org/officeDocument/2006/relationships/image" Target="../media/image162.png"/><Relationship Id="rId16" Type="http://schemas.openxmlformats.org/officeDocument/2006/relationships/image" Target="../media/image38.png"/><Relationship Id="rId20" Type="http://schemas.openxmlformats.org/officeDocument/2006/relationships/image" Target="../media/image25.png"/><Relationship Id="rId29" Type="http://schemas.openxmlformats.org/officeDocument/2006/relationships/image" Target="../media/image199.svg"/><Relationship Id="rId1" Type="http://schemas.openxmlformats.org/officeDocument/2006/relationships/slideLayout" Target="../slideLayouts/slideLayout182.xml"/><Relationship Id="rId6" Type="http://schemas.openxmlformats.org/officeDocument/2006/relationships/image" Target="../media/image168.png"/><Relationship Id="rId11" Type="http://schemas.openxmlformats.org/officeDocument/2006/relationships/image" Target="../media/image184.svg"/><Relationship Id="rId24" Type="http://schemas.openxmlformats.org/officeDocument/2006/relationships/image" Target="../media/image194.png"/><Relationship Id="rId5" Type="http://schemas.openxmlformats.org/officeDocument/2006/relationships/image" Target="../media/image181.svg"/><Relationship Id="rId15" Type="http://schemas.openxmlformats.org/officeDocument/2006/relationships/image" Target="../media/image193.svg"/><Relationship Id="rId23" Type="http://schemas.openxmlformats.org/officeDocument/2006/relationships/image" Target="../media/image178.svg"/><Relationship Id="rId28" Type="http://schemas.openxmlformats.org/officeDocument/2006/relationships/image" Target="../media/image198.png"/><Relationship Id="rId10" Type="http://schemas.openxmlformats.org/officeDocument/2006/relationships/image" Target="../media/image160.png"/><Relationship Id="rId19" Type="http://schemas.openxmlformats.org/officeDocument/2006/relationships/image" Target="../media/image65.svg"/><Relationship Id="rId31" Type="http://schemas.openxmlformats.org/officeDocument/2006/relationships/image" Target="../media/image201.svg"/><Relationship Id="rId4" Type="http://schemas.openxmlformats.org/officeDocument/2006/relationships/image" Target="../media/image166.png"/><Relationship Id="rId9" Type="http://schemas.openxmlformats.org/officeDocument/2006/relationships/image" Target="../media/image183.svg"/><Relationship Id="rId14" Type="http://schemas.openxmlformats.org/officeDocument/2006/relationships/image" Target="../media/image192.png"/><Relationship Id="rId22" Type="http://schemas.openxmlformats.org/officeDocument/2006/relationships/image" Target="../media/image143.png"/><Relationship Id="rId27" Type="http://schemas.openxmlformats.org/officeDocument/2006/relationships/image" Target="../media/image197.svg"/><Relationship Id="rId30" Type="http://schemas.openxmlformats.org/officeDocument/2006/relationships/image" Target="../media/image200.png"/></Relationships>
</file>

<file path=ppt/slides/_rels/slide43.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28.svg"/><Relationship Id="rId18" Type="http://schemas.openxmlformats.org/officeDocument/2006/relationships/image" Target="../media/image64.png"/><Relationship Id="rId26" Type="http://schemas.openxmlformats.org/officeDocument/2006/relationships/image" Target="../media/image196.png"/><Relationship Id="rId3" Type="http://schemas.openxmlformats.org/officeDocument/2006/relationships/image" Target="../media/image180.svg"/><Relationship Id="rId21" Type="http://schemas.openxmlformats.org/officeDocument/2006/relationships/image" Target="../media/image26.svg"/><Relationship Id="rId7" Type="http://schemas.openxmlformats.org/officeDocument/2006/relationships/image" Target="../media/image182.svg"/><Relationship Id="rId12" Type="http://schemas.openxmlformats.org/officeDocument/2006/relationships/image" Target="../media/image127.png"/><Relationship Id="rId17" Type="http://schemas.openxmlformats.org/officeDocument/2006/relationships/image" Target="../media/image179.svg"/><Relationship Id="rId25" Type="http://schemas.openxmlformats.org/officeDocument/2006/relationships/image" Target="../media/image195.svg"/><Relationship Id="rId2" Type="http://schemas.openxmlformats.org/officeDocument/2006/relationships/image" Target="../media/image162.png"/><Relationship Id="rId16" Type="http://schemas.openxmlformats.org/officeDocument/2006/relationships/image" Target="../media/image38.png"/><Relationship Id="rId20" Type="http://schemas.openxmlformats.org/officeDocument/2006/relationships/image" Target="../media/image25.png"/><Relationship Id="rId29" Type="http://schemas.openxmlformats.org/officeDocument/2006/relationships/image" Target="../media/image199.svg"/><Relationship Id="rId1" Type="http://schemas.openxmlformats.org/officeDocument/2006/relationships/slideLayout" Target="../slideLayouts/slideLayout182.xml"/><Relationship Id="rId6" Type="http://schemas.openxmlformats.org/officeDocument/2006/relationships/image" Target="../media/image168.png"/><Relationship Id="rId11" Type="http://schemas.openxmlformats.org/officeDocument/2006/relationships/image" Target="../media/image184.svg"/><Relationship Id="rId24" Type="http://schemas.openxmlformats.org/officeDocument/2006/relationships/image" Target="../media/image194.png"/><Relationship Id="rId5" Type="http://schemas.openxmlformats.org/officeDocument/2006/relationships/image" Target="../media/image181.svg"/><Relationship Id="rId15" Type="http://schemas.openxmlformats.org/officeDocument/2006/relationships/image" Target="../media/image193.svg"/><Relationship Id="rId23" Type="http://schemas.openxmlformats.org/officeDocument/2006/relationships/image" Target="../media/image178.svg"/><Relationship Id="rId28" Type="http://schemas.openxmlformats.org/officeDocument/2006/relationships/image" Target="../media/image198.png"/><Relationship Id="rId10" Type="http://schemas.openxmlformats.org/officeDocument/2006/relationships/image" Target="../media/image160.png"/><Relationship Id="rId19" Type="http://schemas.openxmlformats.org/officeDocument/2006/relationships/image" Target="../media/image65.svg"/><Relationship Id="rId31" Type="http://schemas.openxmlformats.org/officeDocument/2006/relationships/image" Target="../media/image201.svg"/><Relationship Id="rId4" Type="http://schemas.openxmlformats.org/officeDocument/2006/relationships/image" Target="../media/image166.png"/><Relationship Id="rId9" Type="http://schemas.openxmlformats.org/officeDocument/2006/relationships/image" Target="../media/image183.svg"/><Relationship Id="rId14" Type="http://schemas.openxmlformats.org/officeDocument/2006/relationships/image" Target="../media/image192.png"/><Relationship Id="rId22" Type="http://schemas.openxmlformats.org/officeDocument/2006/relationships/image" Target="../media/image143.png"/><Relationship Id="rId27" Type="http://schemas.openxmlformats.org/officeDocument/2006/relationships/image" Target="../media/image197.svg"/><Relationship Id="rId30" Type="http://schemas.openxmlformats.org/officeDocument/2006/relationships/image" Target="../media/image20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2.xml"/></Relationships>
</file>

<file path=ppt/slides/_rels/slide51.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71.svg"/><Relationship Id="rId26" Type="http://schemas.openxmlformats.org/officeDocument/2006/relationships/image" Target="../media/image153.svg"/><Relationship Id="rId39" Type="http://schemas.openxmlformats.org/officeDocument/2006/relationships/image" Target="../media/image72.png"/><Relationship Id="rId21" Type="http://schemas.openxmlformats.org/officeDocument/2006/relationships/image" Target="../media/image206.png"/><Relationship Id="rId34" Type="http://schemas.openxmlformats.org/officeDocument/2006/relationships/image" Target="../media/image155.svg"/><Relationship Id="rId42" Type="http://schemas.openxmlformats.org/officeDocument/2006/relationships/image" Target="../media/image63.svg"/><Relationship Id="rId47" Type="http://schemas.microsoft.com/office/2007/relationships/hdphoto" Target="../media/hdphoto3.wdp"/><Relationship Id="rId7" Type="http://schemas.openxmlformats.org/officeDocument/2006/relationships/image" Target="../media/image114.svg"/><Relationship Id="rId2" Type="http://schemas.openxmlformats.org/officeDocument/2006/relationships/image" Target="../media/image25.png"/><Relationship Id="rId16" Type="http://schemas.openxmlformats.org/officeDocument/2006/relationships/image" Target="../media/image69.svg"/><Relationship Id="rId29" Type="http://schemas.openxmlformats.org/officeDocument/2006/relationships/image" Target="../media/image143.png"/><Relationship Id="rId11" Type="http://schemas.openxmlformats.org/officeDocument/2006/relationships/image" Target="../media/image202.png"/><Relationship Id="rId24" Type="http://schemas.openxmlformats.org/officeDocument/2006/relationships/image" Target="../media/image208.svg"/><Relationship Id="rId32" Type="http://schemas.openxmlformats.org/officeDocument/2006/relationships/image" Target="../media/image212.svg"/><Relationship Id="rId37" Type="http://schemas.openxmlformats.org/officeDocument/2006/relationships/image" Target="../media/image215.png"/><Relationship Id="rId40" Type="http://schemas.openxmlformats.org/officeDocument/2006/relationships/image" Target="../media/image217.svg"/><Relationship Id="rId45" Type="http://schemas.openxmlformats.org/officeDocument/2006/relationships/image" Target="../media/image48.png"/><Relationship Id="rId5" Type="http://schemas.openxmlformats.org/officeDocument/2006/relationships/image" Target="../media/image112.svg"/><Relationship Id="rId15" Type="http://schemas.openxmlformats.org/officeDocument/2006/relationships/image" Target="../media/image68.png"/><Relationship Id="rId23" Type="http://schemas.openxmlformats.org/officeDocument/2006/relationships/image" Target="../media/image207.png"/><Relationship Id="rId28" Type="http://schemas.openxmlformats.org/officeDocument/2006/relationships/image" Target="../media/image210.svg"/><Relationship Id="rId36" Type="http://schemas.openxmlformats.org/officeDocument/2006/relationships/image" Target="../media/image214.svg"/><Relationship Id="rId49" Type="http://schemas.openxmlformats.org/officeDocument/2006/relationships/image" Target="../media/image95.png"/><Relationship Id="rId10" Type="http://schemas.openxmlformats.org/officeDocument/2006/relationships/image" Target="../media/image144.png"/><Relationship Id="rId19" Type="http://schemas.openxmlformats.org/officeDocument/2006/relationships/image" Target="../media/image204.png"/><Relationship Id="rId31" Type="http://schemas.openxmlformats.org/officeDocument/2006/relationships/image" Target="../media/image211.png"/><Relationship Id="rId44" Type="http://schemas.openxmlformats.org/officeDocument/2006/relationships/image" Target="../media/image65.svg"/><Relationship Id="rId4" Type="http://schemas.openxmlformats.org/officeDocument/2006/relationships/image" Target="../media/image156.png"/><Relationship Id="rId9" Type="http://schemas.openxmlformats.org/officeDocument/2006/relationships/image" Target="../media/image159.svg"/><Relationship Id="rId14" Type="http://schemas.openxmlformats.org/officeDocument/2006/relationships/image" Target="../media/image67.svg"/><Relationship Id="rId22" Type="http://schemas.openxmlformats.org/officeDocument/2006/relationships/image" Target="../media/image123.png"/><Relationship Id="rId27" Type="http://schemas.openxmlformats.org/officeDocument/2006/relationships/image" Target="../media/image209.png"/><Relationship Id="rId30" Type="http://schemas.openxmlformats.org/officeDocument/2006/relationships/image" Target="../media/image178.svg"/><Relationship Id="rId35" Type="http://schemas.openxmlformats.org/officeDocument/2006/relationships/image" Target="../media/image213.png"/><Relationship Id="rId43" Type="http://schemas.openxmlformats.org/officeDocument/2006/relationships/image" Target="../media/image64.png"/><Relationship Id="rId48" Type="http://schemas.openxmlformats.org/officeDocument/2006/relationships/image" Target="../media/image218.png"/><Relationship Id="rId8" Type="http://schemas.openxmlformats.org/officeDocument/2006/relationships/image" Target="../media/image158.png"/><Relationship Id="rId3" Type="http://schemas.openxmlformats.org/officeDocument/2006/relationships/image" Target="../media/image26.svg"/><Relationship Id="rId12" Type="http://schemas.openxmlformats.org/officeDocument/2006/relationships/image" Target="../media/image203.svg"/><Relationship Id="rId17" Type="http://schemas.openxmlformats.org/officeDocument/2006/relationships/image" Target="../media/image70.png"/><Relationship Id="rId25" Type="http://schemas.openxmlformats.org/officeDocument/2006/relationships/image" Target="../media/image34.png"/><Relationship Id="rId33" Type="http://schemas.openxmlformats.org/officeDocument/2006/relationships/image" Target="../media/image154.png"/><Relationship Id="rId38" Type="http://schemas.openxmlformats.org/officeDocument/2006/relationships/image" Target="../media/image216.svg"/><Relationship Id="rId46" Type="http://schemas.openxmlformats.org/officeDocument/2006/relationships/image" Target="../media/image49.png"/><Relationship Id="rId20" Type="http://schemas.openxmlformats.org/officeDocument/2006/relationships/image" Target="../media/image205.svg"/><Relationship Id="rId41" Type="http://schemas.openxmlformats.org/officeDocument/2006/relationships/image" Target="../media/image62.png"/><Relationship Id="rId1" Type="http://schemas.openxmlformats.org/officeDocument/2006/relationships/slideLayout" Target="../slideLayouts/slideLayout108.xml"/><Relationship Id="rId6" Type="http://schemas.openxmlformats.org/officeDocument/2006/relationships/image" Target="../media/image157.png"/></Relationships>
</file>

<file path=ppt/slides/_rels/slide5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11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1.svg"/></Relationships>
</file>

<file path=ppt/slides/_rels/slide53.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hyperlink" Target="aka.ms/JumpstartArcBox" TargetMode="External"/><Relationship Id="rId7" Type="http://schemas.openxmlformats.org/officeDocument/2006/relationships/image" Target="../media/image224.png"/><Relationship Id="rId2" Type="http://schemas.openxmlformats.org/officeDocument/2006/relationships/hyperlink" Target="https://aka.ms/AzureArcJumpstart" TargetMode="External"/><Relationship Id="rId1" Type="http://schemas.openxmlformats.org/officeDocument/2006/relationships/slideLayout" Target="../slideLayouts/slideLayout181.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hyperlink" Target="http://aka.ms/AzureArcJumpstartLightning"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aka.ms/arc-customerstories" TargetMode="External"/><Relationship Id="rId13" Type="http://schemas.openxmlformats.org/officeDocument/2006/relationships/hyperlink" Target="https://aka.ms/arc-K8svideo" TargetMode="External"/><Relationship Id="rId18" Type="http://schemas.openxmlformats.org/officeDocument/2006/relationships/hyperlink" Target="https://aka.ms/arc-data-mechanicsvideo" TargetMode="External"/><Relationship Id="rId3" Type="http://schemas.openxmlformats.org/officeDocument/2006/relationships/hyperlink" Target="https://aka.ms/arc-introvideo" TargetMode="External"/><Relationship Id="rId7" Type="http://schemas.openxmlformats.org/officeDocument/2006/relationships/hyperlink" Target="https://aka.ms/arc-techcommunity" TargetMode="External"/><Relationship Id="rId12" Type="http://schemas.openxmlformats.org/officeDocument/2006/relationships/hyperlink" Target="https://aka.ms/arc-blog" TargetMode="External"/><Relationship Id="rId17" Type="http://schemas.openxmlformats.org/officeDocument/2006/relationships/hyperlink" Target="https://aka.ms/arc-datablog" TargetMode="External"/><Relationship Id="rId2" Type="http://schemas.openxmlformats.org/officeDocument/2006/relationships/notesSlide" Target="../notesSlides/notesSlide43.xml"/><Relationship Id="rId16" Type="http://schemas.openxmlformats.org/officeDocument/2006/relationships/hyperlink" Target="https://aka.ms/arc-k8sdocs" TargetMode="External"/><Relationship Id="rId20" Type="http://schemas.openxmlformats.org/officeDocument/2006/relationships/hyperlink" Target="https://aka.ms/arc-datadocs" TargetMode="External"/><Relationship Id="rId1" Type="http://schemas.openxmlformats.org/officeDocument/2006/relationships/slideLayout" Target="../slideLayouts/slideLayout182.xml"/><Relationship Id="rId6" Type="http://schemas.openxmlformats.org/officeDocument/2006/relationships/hyperlink" Target="https://aka.ms/Azure-Arc" TargetMode="External"/><Relationship Id="rId11" Type="http://schemas.openxmlformats.org/officeDocument/2006/relationships/hyperlink" Target="https://aka.ms/AzureArcJumpstart" TargetMode="External"/><Relationship Id="rId5" Type="http://schemas.openxmlformats.org/officeDocument/2006/relationships/hyperlink" Target="https://aka.ms/azurearcpricing" TargetMode="External"/><Relationship Id="rId15" Type="http://schemas.openxmlformats.org/officeDocument/2006/relationships/hyperlink" Target="https://aka.ms/arc-serversdocs" TargetMode="External"/><Relationship Id="rId10" Type="http://schemas.openxmlformats.org/officeDocument/2006/relationships/hyperlink" Target="mailto:AzureArcContact@microsoft.com" TargetMode="External"/><Relationship Id="rId19" Type="http://schemas.openxmlformats.org/officeDocument/2006/relationships/hyperlink" Target="https://aka.ms/arc-ignite-video" TargetMode="External"/><Relationship Id="rId4" Type="http://schemas.openxmlformats.org/officeDocument/2006/relationships/hyperlink" Target="https://aka.ms/arc-compete" TargetMode="External"/><Relationship Id="rId9" Type="http://schemas.openxmlformats.org/officeDocument/2006/relationships/hyperlink" Target="https://aka.ms/arc-feedback" TargetMode="External"/><Relationship Id="rId14" Type="http://schemas.openxmlformats.org/officeDocument/2006/relationships/hyperlink" Target="https://aka.ms/arc-serversvide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82.xml"/><Relationship Id="rId6" Type="http://schemas.openxmlformats.org/officeDocument/2006/relationships/image" Target="../media/image35.svg"/><Relationship Id="rId11" Type="http://schemas.openxmlformats.org/officeDocument/2006/relationships/image" Target="../media/image56.svg"/><Relationship Id="rId5" Type="http://schemas.openxmlformats.org/officeDocument/2006/relationships/image" Target="../media/image34.pn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26.svg"/><Relationship Id="rId9" Type="http://schemas.openxmlformats.org/officeDocument/2006/relationships/image" Target="../media/image54.png"/><Relationship Id="rId14" Type="http://schemas.openxmlformats.org/officeDocument/2006/relationships/image" Target="../media/image59.png"/></Relationships>
</file>

<file path=ppt/slides/_rels/slide7.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18" Type="http://schemas.openxmlformats.org/officeDocument/2006/relationships/image" Target="../media/image73.svg"/><Relationship Id="rId3" Type="http://schemas.openxmlformats.org/officeDocument/2006/relationships/image" Target="../media/image4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svg"/><Relationship Id="rId17" Type="http://schemas.openxmlformats.org/officeDocument/2006/relationships/image" Target="../media/image72.png"/><Relationship Id="rId2" Type="http://schemas.openxmlformats.org/officeDocument/2006/relationships/notesSlide" Target="../notesSlides/notesSlide7.xml"/><Relationship Id="rId16" Type="http://schemas.openxmlformats.org/officeDocument/2006/relationships/image" Target="../media/image71.svg"/><Relationship Id="rId20" Type="http://schemas.openxmlformats.org/officeDocument/2006/relationships/image" Target="../media/image75.svg"/><Relationship Id="rId1" Type="http://schemas.openxmlformats.org/officeDocument/2006/relationships/slideLayout" Target="../slideLayouts/slideLayout183.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svg"/><Relationship Id="rId5" Type="http://schemas.microsoft.com/office/2007/relationships/hdphoto" Target="../media/hdphoto3.wdp"/><Relationship Id="rId15" Type="http://schemas.openxmlformats.org/officeDocument/2006/relationships/image" Target="../media/image70.png"/><Relationship Id="rId23" Type="http://schemas.openxmlformats.org/officeDocument/2006/relationships/image" Target="../media/image78.png"/><Relationship Id="rId10" Type="http://schemas.openxmlformats.org/officeDocument/2006/relationships/image" Target="../media/image65.svg"/><Relationship Id="rId19" Type="http://schemas.openxmlformats.org/officeDocument/2006/relationships/image" Target="../media/image74.png"/><Relationship Id="rId4" Type="http://schemas.openxmlformats.org/officeDocument/2006/relationships/image" Target="../media/image49.png"/><Relationship Id="rId9" Type="http://schemas.openxmlformats.org/officeDocument/2006/relationships/image" Target="../media/image64.png"/><Relationship Id="rId14" Type="http://schemas.openxmlformats.org/officeDocument/2006/relationships/image" Target="../media/image69.svg"/><Relationship Id="rId22" Type="http://schemas.openxmlformats.org/officeDocument/2006/relationships/image" Target="../media/image77.svg"/></Relationships>
</file>

<file path=ppt/slides/_rels/slide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2.png"/><Relationship Id="rId3" Type="http://schemas.openxmlformats.org/officeDocument/2006/relationships/image" Target="../media/image80.png"/><Relationship Id="rId21" Type="http://schemas.openxmlformats.org/officeDocument/2006/relationships/image" Target="../media/image95.png"/><Relationship Id="rId7" Type="http://schemas.openxmlformats.org/officeDocument/2006/relationships/image" Target="../media/image71.svg"/><Relationship Id="rId12" Type="http://schemas.openxmlformats.org/officeDocument/2006/relationships/image" Target="../media/image87.png"/><Relationship Id="rId17" Type="http://schemas.openxmlformats.org/officeDocument/2006/relationships/image" Target="../media/image91.svg"/><Relationship Id="rId2" Type="http://schemas.openxmlformats.org/officeDocument/2006/relationships/notesSlide" Target="../notesSlides/notesSlide8.xml"/><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182.xml"/><Relationship Id="rId6" Type="http://schemas.openxmlformats.org/officeDocument/2006/relationships/image" Target="../media/image83.png"/><Relationship Id="rId11" Type="http://schemas.openxmlformats.org/officeDocument/2006/relationships/image" Target="../media/image53.svg"/><Relationship Id="rId5" Type="http://schemas.openxmlformats.org/officeDocument/2006/relationships/image" Target="../media/image82.emf"/><Relationship Id="rId15" Type="http://schemas.microsoft.com/office/2007/relationships/hdphoto" Target="../media/hdphoto5.wdp"/><Relationship Id="rId10" Type="http://schemas.openxmlformats.org/officeDocument/2006/relationships/image" Target="../media/image86.png"/><Relationship Id="rId19" Type="http://schemas.openxmlformats.org/officeDocument/2006/relationships/image" Target="../media/image93.png"/><Relationship Id="rId4" Type="http://schemas.openxmlformats.org/officeDocument/2006/relationships/image" Target="../media/image81.svg"/><Relationship Id="rId9" Type="http://schemas.openxmlformats.org/officeDocument/2006/relationships/image" Target="../media/image85.png"/><Relationship Id="rId14" Type="http://schemas.openxmlformats.org/officeDocument/2006/relationships/image" Target="../media/image89.png"/></Relationships>
</file>

<file path=ppt/slides/_rels/slide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80.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182.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81.svg"/><Relationship Id="rId9"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hidden="1">
            <a:extLst>
              <a:ext uri="{FF2B5EF4-FFF2-40B4-BE49-F238E27FC236}">
                <a16:creationId xmlns:a16="http://schemas.microsoft.com/office/drawing/2014/main" id="{CC4166D1-361B-4DCB-9548-9BA976F086DE}"/>
              </a:ext>
            </a:extLst>
          </p:cNvPr>
          <p:cNvSpPr/>
          <p:nvPr/>
        </p:nvSpPr>
        <p:spPr bwMode="auto">
          <a:xfrm>
            <a:off x="-309" y="487"/>
            <a:ext cx="12192000" cy="6857027"/>
          </a:xfrm>
          <a:prstGeom prst="rect">
            <a:avLst/>
          </a:prstGeom>
          <a:gradFill>
            <a:gsLst>
              <a:gs pos="40000">
                <a:schemeClr val="bg1">
                  <a:alpha val="62000"/>
                </a:schemeClr>
              </a:gs>
              <a:gs pos="100000">
                <a:schemeClr val="bg1">
                  <a:alpha val="76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itle 39">
            <a:extLst>
              <a:ext uri="{FF2B5EF4-FFF2-40B4-BE49-F238E27FC236}">
                <a16:creationId xmlns:a16="http://schemas.microsoft.com/office/drawing/2014/main" id="{18D3922C-C117-484D-B0E3-DB9CCC2ACE09}"/>
              </a:ext>
            </a:extLst>
          </p:cNvPr>
          <p:cNvSpPr>
            <a:spLocks noGrp="1"/>
          </p:cNvSpPr>
          <p:nvPr>
            <p:ph type="title"/>
          </p:nvPr>
        </p:nvSpPr>
        <p:spPr>
          <a:xfrm>
            <a:off x="584200" y="2423824"/>
            <a:ext cx="6836205" cy="1354217"/>
          </a:xfrm>
        </p:spPr>
        <p:txBody>
          <a:bodyPr anchor="ctr"/>
          <a:lstStyle/>
          <a:p>
            <a:pPr marL="0" marR="0" lvl="0" indent="0" defTabSz="914192" rtl="0" eaLnBrk="1" fontAlgn="auto" latinLnBrk="0" hangingPunct="1">
              <a:lnSpc>
                <a:spcPct val="100000"/>
              </a:lnSpc>
              <a:spcBef>
                <a:spcPct val="0"/>
              </a:spcBef>
              <a:spcAft>
                <a:spcPts val="1200"/>
              </a:spcAft>
              <a:buClrTx/>
              <a:buSzTx/>
              <a:buFontTx/>
              <a:buNone/>
              <a:tabLst/>
              <a:defRPr/>
            </a:pPr>
            <a:r>
              <a:rPr kumimoji="0" lang="en-US" sz="4400" i="0" u="none" strike="noStrike" kern="1200" cap="none" spc="0" normalizeH="0" baseline="0" noProof="0">
                <a:ln w="3175">
                  <a:noFill/>
                </a:ln>
                <a:solidFill>
                  <a:srgbClr val="50E6FF"/>
                </a:solidFill>
                <a:effectLst/>
                <a:uLnTx/>
                <a:uFillTx/>
                <a:latin typeface="Segoe UI Semibold"/>
                <a:ea typeface="+mn-ea"/>
                <a:cs typeface="Segoe UI Semibold"/>
              </a:rPr>
              <a:t>Extend your Azure Practice anywhere with Azure Arc</a:t>
            </a:r>
          </a:p>
        </p:txBody>
      </p:sp>
      <p:pic>
        <p:nvPicPr>
          <p:cNvPr id="5" name="Graphic 4" descr="Azure Arc logo">
            <a:extLst>
              <a:ext uri="{FF2B5EF4-FFF2-40B4-BE49-F238E27FC236}">
                <a16:creationId xmlns:a16="http://schemas.microsoft.com/office/drawing/2014/main" id="{20FA1358-4AA2-4ABA-9D57-55F40679CE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4036" y="2423824"/>
            <a:ext cx="1353434" cy="1353434"/>
          </a:xfrm>
          <a:prstGeom prst="rect">
            <a:avLst/>
          </a:prstGeom>
        </p:spPr>
      </p:pic>
    </p:spTree>
    <p:extLst>
      <p:ext uri="{BB962C8B-B14F-4D97-AF65-F5344CB8AC3E}">
        <p14:creationId xmlns:p14="http://schemas.microsoft.com/office/powerpoint/2010/main" val="33603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88263" y="457200"/>
            <a:ext cx="11018520" cy="861774"/>
          </a:xfrm>
        </p:spPr>
        <p:txBody>
          <a:bodyPr/>
          <a:lstStyle/>
          <a:p>
            <a:pPr algn="ctr"/>
            <a:r>
              <a:rPr lang="en-US"/>
              <a:t>Azure </a:t>
            </a:r>
            <a:r>
              <a:rPr lang="en-US" dirty="0"/>
              <a:t>Arc-enabled </a:t>
            </a:r>
            <a:r>
              <a:rPr lang="en-US"/>
              <a:t>servers</a:t>
            </a:r>
            <a:br>
              <a:rPr lang="en-US"/>
            </a:br>
            <a:r>
              <a:rPr lang="en-US" sz="2000">
                <a:latin typeface="+mn-lt"/>
              </a:rPr>
              <a:t>Azure </a:t>
            </a:r>
            <a:r>
              <a:rPr lang="en-US" sz="2000" dirty="0">
                <a:latin typeface="+mn-lt"/>
              </a:rPr>
              <a:t>Arc-enabled</a:t>
            </a:r>
            <a:r>
              <a:rPr lang="en-US" sz="2000">
                <a:latin typeface="+mn-lt"/>
              </a:rPr>
              <a:t> servers are auto-enrolled with additional Azure services</a:t>
            </a:r>
          </a:p>
        </p:txBody>
      </p:sp>
      <p:sp>
        <p:nvSpPr>
          <p:cNvPr id="10" name="Rectangle 9">
            <a:extLst>
              <a:ext uri="{FF2B5EF4-FFF2-40B4-BE49-F238E27FC236}">
                <a16:creationId xmlns:a16="http://schemas.microsoft.com/office/drawing/2014/main" id="{A5E6A42F-8F33-41DD-9645-BA4052B919E1}"/>
              </a:ext>
              <a:ext uri="{C183D7F6-B498-43B3-948B-1728B52AA6E4}">
                <adec:decorative xmlns:adec="http://schemas.microsoft.com/office/drawing/2017/decorative" val="1"/>
              </a:ext>
            </a:extLst>
          </p:cNvPr>
          <p:cNvSpPr/>
          <p:nvPr/>
        </p:nvSpPr>
        <p:spPr bwMode="auto">
          <a:xfrm>
            <a:off x="770509" y="1814077"/>
            <a:ext cx="10710292" cy="333563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673" y="3402848"/>
            <a:ext cx="637986" cy="637986"/>
          </a:xfrm>
          <a:prstGeom prst="rect">
            <a:avLst/>
          </a:prstGeom>
          <a:effectLst>
            <a:outerShdw blurRad="571500" algn="tl" rotWithShape="0">
              <a:srgbClr val="0078D4">
                <a:alpha val="70000"/>
              </a:srgbClr>
            </a:outerShdw>
          </a:effectLst>
        </p:spPr>
      </p:pic>
      <p:sp>
        <p:nvSpPr>
          <p:cNvPr id="26" name="Left Brace 25">
            <a:extLst>
              <a:ext uri="{FF2B5EF4-FFF2-40B4-BE49-F238E27FC236}">
                <a16:creationId xmlns:a16="http://schemas.microsoft.com/office/drawing/2014/main" id="{E556CF55-9D45-4B5A-B34F-7900B6CB6409}"/>
              </a:ext>
              <a:ext uri="{C183D7F6-B498-43B3-948B-1728B52AA6E4}">
                <adec:decorative xmlns:adec="http://schemas.microsoft.com/office/drawing/2017/decorative" val="1"/>
              </a:ext>
            </a:extLst>
          </p:cNvPr>
          <p:cNvSpPr/>
          <p:nvPr/>
        </p:nvSpPr>
        <p:spPr>
          <a:xfrm>
            <a:off x="7437960" y="2656876"/>
            <a:ext cx="382443" cy="211160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941132" y="2144019"/>
          <a:ext cx="3715351" cy="2654857"/>
        </p:xfrm>
        <a:graphic>
          <a:graphicData uri="http://schemas.openxmlformats.org/drawingml/2006/table">
            <a:tbl>
              <a:tblPr firstRow="1" bandRow="1">
                <a:tableStyleId>{3B4B98B0-60AC-42C2-AFA5-B58CD77FA1E5}</a:tableStyleId>
              </a:tblPr>
              <a:tblGrid>
                <a:gridCol w="3715351">
                  <a:extLst>
                    <a:ext uri="{9D8B030D-6E8A-4147-A177-3AD203B41FA5}">
                      <a16:colId xmlns:a16="http://schemas.microsoft.com/office/drawing/2014/main" val="2695352433"/>
                    </a:ext>
                  </a:extLst>
                </a:gridCol>
              </a:tblGrid>
              <a:tr h="497618">
                <a:tc>
                  <a:txBody>
                    <a:bodyPr/>
                    <a:lstStyle/>
                    <a:p>
                      <a:pPr marL="0" algn="l" defTabSz="932742" rtl="0" eaLnBrk="1" latinLnBrk="0" hangingPunct="1"/>
                      <a:r>
                        <a:rPr lang="en-US" sz="2400" b="0" kern="1200">
                          <a:solidFill>
                            <a:schemeClr val="accent1"/>
                          </a:solidFill>
                          <a:latin typeface="+mj-lt"/>
                          <a:ea typeface="+mn-ea"/>
                          <a:cs typeface="+mn-cs"/>
                        </a:rPr>
                        <a:t>Additional services</a:t>
                      </a: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Policy</a:t>
                      </a:r>
                    </a:p>
                  </a:txBody>
                  <a:tcPr marL="18288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938549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Defender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26891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Sentinel</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8810002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Monitor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3466155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Update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Security Center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
        <p:nvSpPr>
          <p:cNvPr id="7" name="TextBox 6">
            <a:extLst>
              <a:ext uri="{FF2B5EF4-FFF2-40B4-BE49-F238E27FC236}">
                <a16:creationId xmlns:a16="http://schemas.microsoft.com/office/drawing/2014/main" id="{DCE2C3C2-499E-4156-9499-19851CC04ECE}"/>
              </a:ext>
            </a:extLst>
          </p:cNvPr>
          <p:cNvSpPr txBox="1"/>
          <p:nvPr/>
        </p:nvSpPr>
        <p:spPr>
          <a:xfrm>
            <a:off x="1744988" y="5575200"/>
            <a:ext cx="869694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Just turn them on when you want to use them</a:t>
            </a:r>
          </a:p>
        </p:txBody>
      </p:sp>
      <p:grpSp>
        <p:nvGrpSpPr>
          <p:cNvPr id="3" name="Group 2" descr="Logos">
            <a:extLst>
              <a:ext uri="{FF2B5EF4-FFF2-40B4-BE49-F238E27FC236}">
                <a16:creationId xmlns:a16="http://schemas.microsoft.com/office/drawing/2014/main" id="{438165A2-C260-4D62-8B20-240D21F489C7}"/>
              </a:ext>
            </a:extLst>
          </p:cNvPr>
          <p:cNvGrpSpPr/>
          <p:nvPr/>
        </p:nvGrpSpPr>
        <p:grpSpPr>
          <a:xfrm>
            <a:off x="1656622" y="2423443"/>
            <a:ext cx="4468407" cy="2329901"/>
            <a:chOff x="1656622" y="2423443"/>
            <a:chExt cx="4468407" cy="2329901"/>
          </a:xfrm>
        </p:grpSpPr>
        <p:grpSp>
          <p:nvGrpSpPr>
            <p:cNvPr id="13" name="Group 12" descr="Azure enabled servers logos">
              <a:extLst>
                <a:ext uri="{FF2B5EF4-FFF2-40B4-BE49-F238E27FC236}">
                  <a16:creationId xmlns:a16="http://schemas.microsoft.com/office/drawing/2014/main" id="{0902A562-1252-4617-A121-1C267928E6F7}"/>
                </a:ext>
              </a:extLst>
            </p:cNvPr>
            <p:cNvGrpSpPr/>
            <p:nvPr/>
          </p:nvGrpSpPr>
          <p:grpSpPr>
            <a:xfrm>
              <a:off x="1656622" y="2423443"/>
              <a:ext cx="4468407" cy="2329901"/>
              <a:chOff x="628657" y="4382621"/>
              <a:chExt cx="3118461" cy="1626016"/>
            </a:xfrm>
          </p:grpSpPr>
          <p:grpSp>
            <p:nvGrpSpPr>
              <p:cNvPr id="14" name="Group 13" descr="red hat logo png&#10;">
                <a:extLst>
                  <a:ext uri="{FF2B5EF4-FFF2-40B4-BE49-F238E27FC236}">
                    <a16:creationId xmlns:a16="http://schemas.microsoft.com/office/drawing/2014/main" id="{5E39AE48-64F8-4BC8-92AB-BDA70A60984E}"/>
                  </a:ext>
                </a:extLst>
              </p:cNvPr>
              <p:cNvGrpSpPr/>
              <p:nvPr/>
            </p:nvGrpSpPr>
            <p:grpSpPr>
              <a:xfrm>
                <a:off x="637520" y="5555713"/>
                <a:ext cx="1204350" cy="283451"/>
                <a:chOff x="3181349" y="2743199"/>
                <a:chExt cx="5827776" cy="1371600"/>
              </a:xfrm>
            </p:grpSpPr>
            <p:sp>
              <p:nvSpPr>
                <p:cNvPr id="21" name="Freeform: Shape 20">
                  <a:extLst>
                    <a:ext uri="{FF2B5EF4-FFF2-40B4-BE49-F238E27FC236}">
                      <a16:creationId xmlns:a16="http://schemas.microsoft.com/office/drawing/2014/main" id="{41F6C593-58F1-4EB5-B98B-8305B45B8EC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257F46-BE10-43F2-8FEE-1B372D785AD1}"/>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descr="RedHat">
                  <a:extLst>
                    <a:ext uri="{FF2B5EF4-FFF2-40B4-BE49-F238E27FC236}">
                      <a16:creationId xmlns:a16="http://schemas.microsoft.com/office/drawing/2014/main" id="{659F15AE-C662-4924-993B-435C429C1F33}"/>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5" name="Picture 2" descr="Windows Server ">
                <a:extLst>
                  <a:ext uri="{FF2B5EF4-FFF2-40B4-BE49-F238E27FC236}">
                    <a16:creationId xmlns:a16="http://schemas.microsoft.com/office/drawing/2014/main" id="{561ADCCF-29DA-4035-91BC-06D6BA2CC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use">
                <a:extLst>
                  <a:ext uri="{FF2B5EF4-FFF2-40B4-BE49-F238E27FC236}">
                    <a16:creationId xmlns:a16="http://schemas.microsoft.com/office/drawing/2014/main" id="{43D66F78-1463-494F-8BED-AF1055E17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buntu ">
                <a:extLst>
                  <a:ext uri="{FF2B5EF4-FFF2-40B4-BE49-F238E27FC236}">
                    <a16:creationId xmlns:a16="http://schemas.microsoft.com/office/drawing/2014/main" id="{AFF110ED-9526-4B7D-8FC4-4CD310C44F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090">
                <a:extLst>
                  <a:ext uri="{FF2B5EF4-FFF2-40B4-BE49-F238E27FC236}">
                    <a16:creationId xmlns:a16="http://schemas.microsoft.com/office/drawing/2014/main" id="{6B1BD0BD-D5B3-4501-87B3-457B5468145E}"/>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pic>
          <p:nvPicPr>
            <p:cNvPr id="2" name="Picture 1" descr="AWS">
              <a:extLst>
                <a:ext uri="{FF2B5EF4-FFF2-40B4-BE49-F238E27FC236}">
                  <a16:creationId xmlns:a16="http://schemas.microsoft.com/office/drawing/2014/main" id="{4C8F62B1-43EE-46A2-83AF-ACB8C4DFC4CB}"/>
                </a:ext>
              </a:extLst>
            </p:cNvPr>
            <p:cNvPicPr>
              <a:picLocks noChangeAspect="1"/>
            </p:cNvPicPr>
            <p:nvPr/>
          </p:nvPicPr>
          <p:blipFill>
            <a:blip r:embed="rId8"/>
            <a:srcRect/>
            <a:stretch/>
          </p:blipFill>
          <p:spPr>
            <a:xfrm>
              <a:off x="5040296" y="3949534"/>
              <a:ext cx="709192" cy="424102"/>
            </a:xfrm>
            <a:prstGeom prst="rect">
              <a:avLst/>
            </a:prstGeom>
          </p:spPr>
        </p:pic>
      </p:grpSp>
    </p:spTree>
    <p:extLst>
      <p:ext uri="{BB962C8B-B14F-4D97-AF65-F5344CB8AC3E}">
        <p14:creationId xmlns:p14="http://schemas.microsoft.com/office/powerpoint/2010/main" val="1577588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1+#ppt_w/2"/>
                                          </p:val>
                                        </p:tav>
                                        <p:tav tm="100000">
                                          <p:val>
                                            <p:strVal val="#ppt_x"/>
                                          </p:val>
                                        </p:tav>
                                      </p:tavLst>
                                    </p:anim>
                                    <p:anim calcmode="lin" valueType="num">
                                      <p:cBhvr additive="base">
                                        <p:cTn id="20" dur="75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64" presetClass="path" presetSubtype="0" decel="100000" fill="hold" grpId="1" nodeType="withEffect">
                                  <p:stCondLst>
                                    <p:cond delay="250"/>
                                  </p:stCondLst>
                                  <p:childTnLst>
                                    <p:animMotion origin="layout" path="M 4.16667E-7 0.02245 L 4.16667E-7 3.33333E-6 " pathEditMode="relative" rAng="0" ptsTypes="AA">
                                      <p:cBhvr>
                                        <p:cTn id="25" dur="600" fill="hold"/>
                                        <p:tgtEl>
                                          <p:spTgt spid="7"/>
                                        </p:tgtEl>
                                        <p:attrNameLst>
                                          <p:attrName>ppt_x</p:attrName>
                                          <p:attrName>ppt_y</p:attrName>
                                        </p:attrNameLst>
                                      </p:cBhvr>
                                      <p:rCtr x="0" y="-1134"/>
                                    </p:animMotion>
                                  </p:childTnLst>
                                </p:cTn>
                              </p:par>
                              <p:par>
                                <p:cTn id="26" presetID="2" presetClass="entr" presetSubtype="2" decel="10000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750" fill="hold"/>
                                        <p:tgtEl>
                                          <p:spTgt spid="3"/>
                                        </p:tgtEl>
                                        <p:attrNameLst>
                                          <p:attrName>ppt_x</p:attrName>
                                        </p:attrNameLst>
                                      </p:cBhvr>
                                      <p:tavLst>
                                        <p:tav tm="0">
                                          <p:val>
                                            <p:strVal val="1+#ppt_w/2"/>
                                          </p:val>
                                        </p:tav>
                                        <p:tav tm="100000">
                                          <p:val>
                                            <p:strVal val="#ppt_x"/>
                                          </p:val>
                                        </p:tav>
                                      </p:tavLst>
                                    </p:anim>
                                    <p:anim calcmode="lin" valueType="num">
                                      <p:cBhvr additive="base">
                                        <p:cTn id="29"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6740" y="439524"/>
            <a:ext cx="11018520" cy="861774"/>
          </a:xfrm>
        </p:spPr>
        <p:txBody>
          <a:bodyPr anchor="ctr"/>
          <a:lstStyle/>
          <a:p>
            <a:pPr algn="ctr"/>
            <a:r>
              <a:rPr lang="en-US"/>
              <a:t>Azure </a:t>
            </a:r>
            <a:r>
              <a:rPr lang="en-US" dirty="0"/>
              <a:t>Arc-enabled </a:t>
            </a:r>
            <a:r>
              <a:rPr lang="en-US"/>
              <a:t>SQL Server</a:t>
            </a:r>
            <a:br>
              <a:rPr lang="en-US"/>
            </a:br>
            <a:r>
              <a:rPr lang="en-US" sz="2000">
                <a:latin typeface="+mn-lt"/>
              </a:rPr>
              <a:t>Data management benefits for Azure </a:t>
            </a:r>
            <a:r>
              <a:rPr lang="en-US" sz="2000" dirty="0">
                <a:latin typeface="+mn-lt"/>
              </a:rPr>
              <a:t>Arc-enabled</a:t>
            </a:r>
            <a:r>
              <a:rPr lang="en-US" sz="2000">
                <a:latin typeface="+mn-lt"/>
              </a:rPr>
              <a:t> servers</a:t>
            </a:r>
          </a:p>
        </p:txBody>
      </p:sp>
      <p:grpSp>
        <p:nvGrpSpPr>
          <p:cNvPr id="20" name="Group 19" descr="Flexibility, management, governance and security">
            <a:extLst>
              <a:ext uri="{FF2B5EF4-FFF2-40B4-BE49-F238E27FC236}">
                <a16:creationId xmlns:a16="http://schemas.microsoft.com/office/drawing/2014/main" id="{06741CC8-CD5A-479A-94B2-374D3B185BD8}"/>
              </a:ext>
            </a:extLst>
          </p:cNvPr>
          <p:cNvGrpSpPr/>
          <p:nvPr/>
        </p:nvGrpSpPr>
        <p:grpSpPr>
          <a:xfrm>
            <a:off x="2597242" y="2149616"/>
            <a:ext cx="7296111" cy="3086016"/>
            <a:chOff x="1317056" y="2173584"/>
            <a:chExt cx="7296111"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317056" y="2173584"/>
              <a:ext cx="2286000" cy="3086016"/>
              <a:chOff x="212184" y="2098492"/>
              <a:chExt cx="2286000"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8492"/>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9265"/>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Flexibility</a:t>
                </a:r>
              </a:p>
            </p:txBody>
          </p:sp>
        </p:grpSp>
        <p:grpSp>
          <p:nvGrpSpPr>
            <p:cNvPr id="3" name="Group 2">
              <a:extLst>
                <a:ext uri="{FF2B5EF4-FFF2-40B4-BE49-F238E27FC236}">
                  <a16:creationId xmlns:a16="http://schemas.microsoft.com/office/drawing/2014/main" id="{00F7FA58-B9D7-43FC-9CE3-16B5D3438C1F}"/>
                </a:ext>
              </a:extLst>
            </p:cNvPr>
            <p:cNvGrpSpPr/>
            <p:nvPr/>
          </p:nvGrpSpPr>
          <p:grpSpPr>
            <a:xfrm>
              <a:off x="3801943" y="2173584"/>
              <a:ext cx="2286000" cy="3086016"/>
              <a:chOff x="2567446" y="2086970"/>
              <a:chExt cx="228600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9EE8BF-F018-4900-9A1F-FD89E99B4D56}"/>
                </a:ext>
              </a:extLst>
            </p:cNvPr>
            <p:cNvGrpSpPr/>
            <p:nvPr/>
          </p:nvGrpSpPr>
          <p:grpSpPr>
            <a:xfrm>
              <a:off x="6286876" y="2173584"/>
              <a:ext cx="2326291" cy="3086016"/>
              <a:chOff x="4950506" y="2086970"/>
              <a:chExt cx="2326291"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90797"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grpSp>
      </p:grpSp>
      <p:pic>
        <p:nvPicPr>
          <p:cNvPr id="42" name="Graphic 41" descr="Virtual Machine icon">
            <a:extLst>
              <a:ext uri="{FF2B5EF4-FFF2-40B4-BE49-F238E27FC236}">
                <a16:creationId xmlns:a16="http://schemas.microsoft.com/office/drawing/2014/main" id="{C84D7576-7303-44D1-A196-5C85B3332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5952" y="2392957"/>
            <a:ext cx="688563" cy="688563"/>
          </a:xfrm>
          <a:prstGeom prst="rect">
            <a:avLst/>
          </a:prstGeom>
        </p:spPr>
      </p:pic>
      <p:grpSp>
        <p:nvGrpSpPr>
          <p:cNvPr id="78" name="Group 77" descr="Server icon">
            <a:extLst>
              <a:ext uri="{FF2B5EF4-FFF2-40B4-BE49-F238E27FC236}">
                <a16:creationId xmlns:a16="http://schemas.microsoft.com/office/drawing/2014/main" id="{7473AAE2-D89C-4DA5-8298-BBD774DA9AAE}"/>
              </a:ext>
            </a:extLst>
          </p:cNvPr>
          <p:cNvGrpSpPr/>
          <p:nvPr/>
        </p:nvGrpSpPr>
        <p:grpSpPr>
          <a:xfrm>
            <a:off x="3956009" y="2552993"/>
            <a:ext cx="296393" cy="470862"/>
            <a:chOff x="3914276" y="2156385"/>
            <a:chExt cx="349236" cy="554811"/>
          </a:xfrm>
        </p:grpSpPr>
        <p:sp>
          <p:nvSpPr>
            <p:cNvPr id="79" name="Rounded Rectangle 1">
              <a:extLst>
                <a:ext uri="{FF2B5EF4-FFF2-40B4-BE49-F238E27FC236}">
                  <a16:creationId xmlns:a16="http://schemas.microsoft.com/office/drawing/2014/main" id="{5E94ADF4-2EFF-489A-908C-8ED903B15DEE}"/>
                </a:ext>
              </a:extLst>
            </p:cNvPr>
            <p:cNvSpPr/>
            <p:nvPr/>
          </p:nvSpPr>
          <p:spPr bwMode="auto">
            <a:xfrm rot="10800000">
              <a:off x="3914276" y="2156385"/>
              <a:ext cx="349236" cy="554811"/>
            </a:xfrm>
            <a:prstGeom prst="roundRect">
              <a:avLst>
                <a:gd name="adj" fmla="val 6277"/>
              </a:avLst>
            </a:prstGeom>
            <a:gradFill flip="none" rotWithShape="0">
              <a:gsLst>
                <a:gs pos="0">
                  <a:srgbClr val="0078D4"/>
                </a:gs>
                <a:gs pos="100000">
                  <a:srgbClr val="0078D4">
                    <a:lumMod val="60000"/>
                    <a:lumOff val="4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5728147C-AF1B-4D89-9980-E535F40C37D3}"/>
                </a:ext>
              </a:extLst>
            </p:cNvPr>
            <p:cNvGrpSpPr/>
            <p:nvPr/>
          </p:nvGrpSpPr>
          <p:grpSpPr>
            <a:xfrm>
              <a:off x="3979099" y="2239308"/>
              <a:ext cx="193059" cy="40549"/>
              <a:chOff x="11000750" y="2088439"/>
              <a:chExt cx="350652" cy="73649"/>
            </a:xfrm>
          </p:grpSpPr>
          <p:cxnSp>
            <p:nvCxnSpPr>
              <p:cNvPr id="84" name="Straight Connector 83">
                <a:extLst>
                  <a:ext uri="{FF2B5EF4-FFF2-40B4-BE49-F238E27FC236}">
                    <a16:creationId xmlns:a16="http://schemas.microsoft.com/office/drawing/2014/main" id="{D56114D9-95D2-4928-BD9A-02F6E8A76E0F}"/>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5" name="Oval 84">
                <a:extLst>
                  <a:ext uri="{FF2B5EF4-FFF2-40B4-BE49-F238E27FC236}">
                    <a16:creationId xmlns:a16="http://schemas.microsoft.com/office/drawing/2014/main" id="{721F7624-5349-45D5-B3DE-5A4C04109BAE}"/>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F94F9C9F-A5B2-4222-8B3F-1AB894BAA012}"/>
                </a:ext>
              </a:extLst>
            </p:cNvPr>
            <p:cNvGrpSpPr/>
            <p:nvPr/>
          </p:nvGrpSpPr>
          <p:grpSpPr>
            <a:xfrm>
              <a:off x="3979099" y="2360605"/>
              <a:ext cx="193059" cy="40549"/>
              <a:chOff x="11000750" y="2088439"/>
              <a:chExt cx="350652" cy="73649"/>
            </a:xfrm>
          </p:grpSpPr>
          <p:cxnSp>
            <p:nvCxnSpPr>
              <p:cNvPr id="82" name="Straight Connector 81">
                <a:extLst>
                  <a:ext uri="{FF2B5EF4-FFF2-40B4-BE49-F238E27FC236}">
                    <a16:creationId xmlns:a16="http://schemas.microsoft.com/office/drawing/2014/main" id="{AE5F4CDA-A501-4A1C-B775-469B52A1934E}"/>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3" name="Oval 82">
                <a:extLst>
                  <a:ext uri="{FF2B5EF4-FFF2-40B4-BE49-F238E27FC236}">
                    <a16:creationId xmlns:a16="http://schemas.microsoft.com/office/drawing/2014/main" id="{A1DFFCE2-1F69-4E2B-BE33-32A32CE274A4}"/>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 name="Rectangle 10">
            <a:extLst>
              <a:ext uri="{FF2B5EF4-FFF2-40B4-BE49-F238E27FC236}">
                <a16:creationId xmlns:a16="http://schemas.microsoft.com/office/drawing/2014/main" id="{AF6962AE-E0D8-4586-A338-AC9F346191B1}"/>
              </a:ext>
            </a:extLst>
          </p:cNvPr>
          <p:cNvSpPr/>
          <p:nvPr/>
        </p:nvSpPr>
        <p:spPr bwMode="auto">
          <a:xfrm>
            <a:off x="2587233" y="4038574"/>
            <a:ext cx="2285999" cy="693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VMs and bare-metal servers</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On-premises and multi-cloud</a:t>
            </a:r>
          </a:p>
        </p:txBody>
      </p:sp>
      <p:grpSp>
        <p:nvGrpSpPr>
          <p:cNvPr id="43" name="Group 42" descr="Managed desktop icon">
            <a:extLst>
              <a:ext uri="{FF2B5EF4-FFF2-40B4-BE49-F238E27FC236}">
                <a16:creationId xmlns:a16="http://schemas.microsoft.com/office/drawing/2014/main" id="{308274F9-8C06-4C08-ACDA-E450CEF3248B}"/>
              </a:ext>
            </a:extLst>
          </p:cNvPr>
          <p:cNvGrpSpPr/>
          <p:nvPr/>
        </p:nvGrpSpPr>
        <p:grpSpPr>
          <a:xfrm>
            <a:off x="5855879" y="2370204"/>
            <a:ext cx="764697" cy="764697"/>
            <a:chOff x="5509353" y="-1555048"/>
            <a:chExt cx="3110095" cy="3110095"/>
          </a:xfrm>
        </p:grpSpPr>
        <p:pic>
          <p:nvPicPr>
            <p:cNvPr id="44" name="Graphic 43">
              <a:extLst>
                <a:ext uri="{FF2B5EF4-FFF2-40B4-BE49-F238E27FC236}">
                  <a16:creationId xmlns:a16="http://schemas.microsoft.com/office/drawing/2014/main" id="{AEA9BBEC-2888-4734-92EC-8E9CEFB061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9353" y="-1555048"/>
              <a:ext cx="3110095" cy="3110095"/>
            </a:xfrm>
            <a:prstGeom prst="rect">
              <a:avLst/>
            </a:prstGeom>
          </p:spPr>
        </p:pic>
        <p:sp>
          <p:nvSpPr>
            <p:cNvPr id="45" name="Rectangle 44">
              <a:extLst>
                <a:ext uri="{FF2B5EF4-FFF2-40B4-BE49-F238E27FC236}">
                  <a16:creationId xmlns:a16="http://schemas.microsoft.com/office/drawing/2014/main" id="{3CB0B342-6989-4B87-9F09-11447E7C5AFE}"/>
                </a:ext>
              </a:extLst>
            </p:cNvPr>
            <p:cNvSpPr/>
            <p:nvPr/>
          </p:nvSpPr>
          <p:spPr bwMode="auto">
            <a:xfrm>
              <a:off x="6109790" y="-1148889"/>
              <a:ext cx="1959172" cy="14104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ounded Rectangle 86">
              <a:extLst>
                <a:ext uri="{FF2B5EF4-FFF2-40B4-BE49-F238E27FC236}">
                  <a16:creationId xmlns:a16="http://schemas.microsoft.com/office/drawing/2014/main" id="{D6AFAA4A-C9FB-4BE4-9D70-4C1DA34F6CCF}"/>
                </a:ext>
              </a:extLst>
            </p:cNvPr>
            <p:cNvSpPr/>
            <p:nvPr/>
          </p:nvSpPr>
          <p:spPr>
            <a:xfrm rot="18935354">
              <a:off x="6494577" y="-531950"/>
              <a:ext cx="253167" cy="667286"/>
            </a:xfrm>
            <a:prstGeom prst="round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Rounded Rectangle 87">
              <a:extLst>
                <a:ext uri="{FF2B5EF4-FFF2-40B4-BE49-F238E27FC236}">
                  <a16:creationId xmlns:a16="http://schemas.microsoft.com/office/drawing/2014/main" id="{9B6CE0F7-5FE7-4E13-80D6-4D9A98A1EAF3}"/>
                </a:ext>
              </a:extLst>
            </p:cNvPr>
            <p:cNvSpPr/>
            <p:nvPr/>
          </p:nvSpPr>
          <p:spPr>
            <a:xfrm rot="2727583">
              <a:off x="7189402" y="-1239777"/>
              <a:ext cx="239179" cy="1594443"/>
            </a:xfrm>
            <a:prstGeom prst="roundRect">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8ED9FA8E-03FB-4F54-BB52-D56EA64CE5B6}"/>
              </a:ext>
            </a:extLst>
          </p:cNvPr>
          <p:cNvSpPr/>
          <p:nvPr/>
        </p:nvSpPr>
        <p:spPr bwMode="auto">
          <a:xfrm>
            <a:off x="5082129" y="4006478"/>
            <a:ext cx="2286000" cy="847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Searchable inventory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SQL Assessment service</a:t>
            </a:r>
          </a:p>
        </p:txBody>
      </p:sp>
      <p:grpSp>
        <p:nvGrpSpPr>
          <p:cNvPr id="48" name="Group 47" descr="Security icon">
            <a:extLst>
              <a:ext uri="{FF2B5EF4-FFF2-40B4-BE49-F238E27FC236}">
                <a16:creationId xmlns:a16="http://schemas.microsoft.com/office/drawing/2014/main" id="{8499FFDC-D546-48BB-939B-7D0C818CD239}"/>
              </a:ext>
            </a:extLst>
          </p:cNvPr>
          <p:cNvGrpSpPr/>
          <p:nvPr/>
        </p:nvGrpSpPr>
        <p:grpSpPr>
          <a:xfrm>
            <a:off x="8331741" y="2343604"/>
            <a:ext cx="826341" cy="826341"/>
            <a:chOff x="7372379" y="1626087"/>
            <a:chExt cx="2459159" cy="2459159"/>
          </a:xfrm>
        </p:grpSpPr>
        <p:pic>
          <p:nvPicPr>
            <p:cNvPr id="49" name="Graphic 48">
              <a:extLst>
                <a:ext uri="{FF2B5EF4-FFF2-40B4-BE49-F238E27FC236}">
                  <a16:creationId xmlns:a16="http://schemas.microsoft.com/office/drawing/2014/main" id="{ACA8E276-A1AE-4D81-9860-5448469F1B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72379" y="1626087"/>
              <a:ext cx="2459159" cy="2459159"/>
            </a:xfrm>
            <a:prstGeom prst="rect">
              <a:avLst/>
            </a:prstGeom>
          </p:spPr>
        </p:pic>
        <p:sp>
          <p:nvSpPr>
            <p:cNvPr id="50" name="Rectangle 49">
              <a:extLst>
                <a:ext uri="{FF2B5EF4-FFF2-40B4-BE49-F238E27FC236}">
                  <a16:creationId xmlns:a16="http://schemas.microsoft.com/office/drawing/2014/main" id="{1BC73A41-0D4C-4DFC-A842-5679EC6A0B0E}"/>
                </a:ext>
              </a:extLst>
            </p:cNvPr>
            <p:cNvSpPr/>
            <p:nvPr/>
          </p:nvSpPr>
          <p:spPr>
            <a:xfrm>
              <a:off x="8091989" y="2115137"/>
              <a:ext cx="994861" cy="1203534"/>
            </a:xfrm>
            <a:prstGeom prst="rect">
              <a:avLst/>
            </a:prstGeom>
            <a:gradFill>
              <a:gsLst>
                <a:gs pos="47000">
                  <a:srgbClr val="4594E8"/>
                </a:gs>
                <a:gs pos="0">
                  <a:srgbClr val="599CED"/>
                </a:gs>
                <a:gs pos="100000">
                  <a:srgbClr val="2185DD"/>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51" name="Graphic 50">
              <a:extLst>
                <a:ext uri="{FF2B5EF4-FFF2-40B4-BE49-F238E27FC236}">
                  <a16:creationId xmlns:a16="http://schemas.microsoft.com/office/drawing/2014/main" id="{04DFA8F1-AC1D-477A-BDB6-377BF553CF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331" y="1980090"/>
              <a:ext cx="1403739" cy="1403739"/>
            </a:xfrm>
            <a:prstGeom prst="rect">
              <a:avLst/>
            </a:prstGeom>
          </p:spPr>
        </p:pic>
        <p:sp>
          <p:nvSpPr>
            <p:cNvPr id="52" name="Triangle 96">
              <a:extLst>
                <a:ext uri="{FF2B5EF4-FFF2-40B4-BE49-F238E27FC236}">
                  <a16:creationId xmlns:a16="http://schemas.microsoft.com/office/drawing/2014/main" id="{8582965E-E155-44F7-893F-CEDEEBD9F10C}"/>
                </a:ext>
              </a:extLst>
            </p:cNvPr>
            <p:cNvSpPr/>
            <p:nvPr/>
          </p:nvSpPr>
          <p:spPr>
            <a:xfrm rot="10800000">
              <a:off x="8291835" y="2703310"/>
              <a:ext cx="676607" cy="277141"/>
            </a:xfrm>
            <a:prstGeom prst="triangle">
              <a:avLst/>
            </a:prstGeom>
            <a:solidFill>
              <a:srgbClr val="73EB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Triangle 97">
              <a:extLst>
                <a:ext uri="{FF2B5EF4-FFF2-40B4-BE49-F238E27FC236}">
                  <a16:creationId xmlns:a16="http://schemas.microsoft.com/office/drawing/2014/main" id="{27AFE498-E641-4C1F-8729-F1051B616834}"/>
                </a:ext>
              </a:extLst>
            </p:cNvPr>
            <p:cNvSpPr/>
            <p:nvPr/>
          </p:nvSpPr>
          <p:spPr>
            <a:xfrm rot="16200000">
              <a:off x="8645768" y="2832226"/>
              <a:ext cx="519061" cy="363103"/>
            </a:xfrm>
            <a:prstGeom prst="triangle">
              <a:avLst/>
            </a:prstGeom>
            <a:solidFill>
              <a:srgbClr val="4F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Triangle 98">
              <a:extLst>
                <a:ext uri="{FF2B5EF4-FFF2-40B4-BE49-F238E27FC236}">
                  <a16:creationId xmlns:a16="http://schemas.microsoft.com/office/drawing/2014/main" id="{D688616A-3257-43A2-9C85-ACB3ACE37BFE}"/>
                </a:ext>
              </a:extLst>
            </p:cNvPr>
            <p:cNvSpPr/>
            <p:nvPr/>
          </p:nvSpPr>
          <p:spPr>
            <a:xfrm>
              <a:off x="8279851" y="3057402"/>
              <a:ext cx="676607" cy="299086"/>
            </a:xfrm>
            <a:prstGeom prst="triangle">
              <a:avLst/>
            </a:prstGeom>
            <a:gradFill>
              <a:gsLst>
                <a:gs pos="32000">
                  <a:srgbClr val="21B1D6">
                    <a:lumMod val="99000"/>
                    <a:lumOff val="1000"/>
                  </a:srgbClr>
                </a:gs>
                <a:gs pos="100000">
                  <a:srgbClr val="219FC6"/>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Triangle 99">
              <a:extLst>
                <a:ext uri="{FF2B5EF4-FFF2-40B4-BE49-F238E27FC236}">
                  <a16:creationId xmlns:a16="http://schemas.microsoft.com/office/drawing/2014/main" id="{D63BB3E8-F4E8-4600-816E-527D030F8F01}"/>
                </a:ext>
              </a:extLst>
            </p:cNvPr>
            <p:cNvSpPr/>
            <p:nvPr/>
          </p:nvSpPr>
          <p:spPr>
            <a:xfrm rot="5400000">
              <a:off x="8182468" y="2829808"/>
              <a:ext cx="396612" cy="363104"/>
            </a:xfrm>
            <a:prstGeom prst="triangle">
              <a:avLst>
                <a:gd name="adj" fmla="val 50000"/>
              </a:avLst>
            </a:prstGeom>
            <a:gradFill>
              <a:gsLst>
                <a:gs pos="0">
                  <a:srgbClr val="59D4EF"/>
                </a:gs>
                <a:gs pos="47000">
                  <a:srgbClr val="50C4E2"/>
                </a:gs>
                <a:gs pos="100000">
                  <a:srgbClr val="51C1DF"/>
                </a:gs>
              </a:gsLst>
              <a:lin ang="0" scaled="0"/>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56F8BA06-FD96-4EFB-A08D-9AE26669D843}"/>
              </a:ext>
            </a:extLst>
          </p:cNvPr>
          <p:cNvSpPr/>
          <p:nvPr/>
        </p:nvSpPr>
        <p:spPr bwMode="auto">
          <a:xfrm>
            <a:off x="7567016" y="4039998"/>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Policy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Defender</a:t>
            </a:r>
          </a:p>
        </p:txBody>
      </p:sp>
      <p:sp>
        <p:nvSpPr>
          <p:cNvPr id="92" name="Rectangle 91">
            <a:extLst>
              <a:ext uri="{FF2B5EF4-FFF2-40B4-BE49-F238E27FC236}">
                <a16:creationId xmlns:a16="http://schemas.microsoft.com/office/drawing/2014/main" id="{86AC2482-19C2-4AB1-A8A4-BB25B80585AD}"/>
              </a:ext>
              <a:ext uri="{C183D7F6-B498-43B3-948B-1728B52AA6E4}">
                <adec:decorative xmlns:adec="http://schemas.microsoft.com/office/drawing/2017/decorative" val="1"/>
              </a:ext>
            </a:extLst>
          </p:cNvPr>
          <p:cNvSpPr/>
          <p:nvPr/>
        </p:nvSpPr>
        <p:spPr bwMode="auto">
          <a:xfrm>
            <a:off x="2597241" y="5421426"/>
            <a:ext cx="7255775" cy="10078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300A4E29-B60A-4A29-9920-7B76F49DA353}"/>
              </a:ext>
            </a:extLst>
          </p:cNvPr>
          <p:cNvSpPr/>
          <p:nvPr/>
        </p:nvSpPr>
        <p:spPr bwMode="auto">
          <a:xfrm>
            <a:off x="2712967" y="5634746"/>
            <a:ext cx="7024322" cy="5811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No migration needed for existing SQL Servers</a:t>
            </a:r>
          </a:p>
        </p:txBody>
      </p:sp>
    </p:spTree>
    <p:extLst>
      <p:ext uri="{BB962C8B-B14F-4D97-AF65-F5344CB8AC3E}">
        <p14:creationId xmlns:p14="http://schemas.microsoft.com/office/powerpoint/2010/main" val="98669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64" presetClass="path" presetSubtype="0" accel="50000" decel="50000" fill="hold" grpId="1" nodeType="withEffect">
                                  <p:stCondLst>
                                    <p:cond delay="0"/>
                                  </p:stCondLst>
                                  <p:childTnLst>
                                    <p:animMotion origin="layout" path="M 3.125E-6 0.08842 L 3.125E-6 1.11111E-6 " pathEditMode="relative" rAng="0" ptsTypes="AA">
                                      <p:cBhvr>
                                        <p:cTn id="9" dur="750" fill="hold"/>
                                        <p:tgtEl>
                                          <p:spTgt spid="92"/>
                                        </p:tgtEl>
                                        <p:attrNameLst>
                                          <p:attrName>ppt_x</p:attrName>
                                          <p:attrName>ppt_y</p:attrName>
                                        </p:attrNameLst>
                                      </p:cBhvr>
                                      <p:rCtr x="0" y="-4421"/>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accel="50000" decel="50000" fill="hold" grpId="1" nodeType="withEffect">
                                  <p:stCondLst>
                                    <p:cond delay="0"/>
                                  </p:stCondLst>
                                  <p:childTnLst>
                                    <p:animMotion origin="layout" path="M 3.125E-6 0.08842 L 3.125E-6 1.11111E-6 " pathEditMode="relative" rAng="0" ptsTypes="AA">
                                      <p:cBhvr>
                                        <p:cTn id="14" dur="750" fill="hold"/>
                                        <p:tgtEl>
                                          <p:spTgt spid="24"/>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24" grpId="0"/>
      <p:bldP spid="2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93453" y="206773"/>
            <a:ext cx="11018520" cy="861774"/>
          </a:xfrm>
        </p:spPr>
        <p:txBody>
          <a:bodyPr/>
          <a:lstStyle/>
          <a:p>
            <a:r>
              <a:rPr lang="en-US"/>
              <a:t>Azure </a:t>
            </a:r>
            <a:r>
              <a:rPr lang="en-US" dirty="0"/>
              <a:t>Arc-enabled</a:t>
            </a:r>
            <a:r>
              <a:rPr lang="en-US"/>
              <a:t> servers</a:t>
            </a:r>
            <a:br>
              <a:rPr lang="en-US"/>
            </a:br>
            <a:r>
              <a:rPr lang="en-US" sz="2000">
                <a:cs typeface="Segoe UI"/>
              </a:rPr>
              <a:t>The future of Microsoft Endpoint Configuration Manager (formerly SCCM)</a:t>
            </a:r>
            <a:endParaRPr lang="en-US" sz="2000">
              <a:latin typeface="+mn-lt"/>
            </a:endParaRPr>
          </a:p>
        </p:txBody>
      </p:sp>
      <p:sp>
        <p:nvSpPr>
          <p:cNvPr id="7" name="TextBox 6">
            <a:extLst>
              <a:ext uri="{FF2B5EF4-FFF2-40B4-BE49-F238E27FC236}">
                <a16:creationId xmlns:a16="http://schemas.microsoft.com/office/drawing/2014/main" id="{DCE2C3C2-499E-4156-9499-19851CC04ECE}"/>
              </a:ext>
            </a:extLst>
          </p:cNvPr>
          <p:cNvSpPr txBox="1"/>
          <p:nvPr/>
        </p:nvSpPr>
        <p:spPr>
          <a:xfrm>
            <a:off x="593453" y="1533428"/>
            <a:ext cx="10701080" cy="54322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The Azure management services enabled by Azure Arc can replace much of the functionality of MECM, but we recommend a gradual transition based on the use case. In some cases, MECM cannot be replaced yet.</a:t>
            </a:r>
          </a:p>
        </p:txBody>
      </p:sp>
      <p:grpSp>
        <p:nvGrpSpPr>
          <p:cNvPr id="17" name="Group 16">
            <a:extLst>
              <a:ext uri="{FF2B5EF4-FFF2-40B4-BE49-F238E27FC236}">
                <a16:creationId xmlns:a16="http://schemas.microsoft.com/office/drawing/2014/main" id="{1C995AD5-0DD9-44FF-8C5B-3A069FDF1F97}"/>
              </a:ext>
            </a:extLst>
          </p:cNvPr>
          <p:cNvGrpSpPr/>
          <p:nvPr/>
        </p:nvGrpSpPr>
        <p:grpSpPr>
          <a:xfrm>
            <a:off x="1786722" y="2968181"/>
            <a:ext cx="8631982" cy="2815083"/>
            <a:chOff x="1323421" y="3179314"/>
            <a:chExt cx="8631982" cy="2815083"/>
          </a:xfrm>
        </p:grpSpPr>
        <p:sp>
          <p:nvSpPr>
            <p:cNvPr id="19" name="Rectangle 18">
              <a:extLst>
                <a:ext uri="{FF2B5EF4-FFF2-40B4-BE49-F238E27FC236}">
                  <a16:creationId xmlns:a16="http://schemas.microsoft.com/office/drawing/2014/main" id="{A1FCC2F2-AF93-4138-9BF9-600D15FE0562}"/>
                </a:ext>
              </a:extLst>
            </p:cNvPr>
            <p:cNvSpPr/>
            <p:nvPr/>
          </p:nvSpPr>
          <p:spPr bwMode="auto">
            <a:xfrm>
              <a:off x="6267087" y="3179314"/>
              <a:ext cx="3688316" cy="28150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8BCF76F2-AB29-4586-9861-2F64716F0481}"/>
                </a:ext>
              </a:extLst>
            </p:cNvPr>
            <p:cNvSpPr/>
            <p:nvPr/>
          </p:nvSpPr>
          <p:spPr bwMode="auto">
            <a:xfrm>
              <a:off x="1323421" y="3179314"/>
              <a:ext cx="3688316" cy="28150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mn-cs"/>
                </a:rPr>
                <a:t>On-Premises</a:t>
              </a:r>
              <a:r>
                <a:rPr kumimoji="0" lang="en-US" sz="1400" b="0" i="0" u="none" strike="noStrike" kern="0" cap="none" spc="0" normalizeH="0" baseline="0" noProof="0">
                  <a:ln>
                    <a:noFill/>
                  </a:ln>
                  <a:solidFill>
                    <a:srgbClr val="50E6FF"/>
                  </a:solidFill>
                  <a:effectLst/>
                  <a:uLnTx/>
                  <a:uFillTx/>
                  <a:latin typeface="Segoe UI Semibold"/>
                  <a:ea typeface="+mn-ea"/>
                  <a:cs typeface="+mn-cs"/>
                </a:rPr>
                <a:t> VMs</a:t>
              </a:r>
              <a:endParaRPr kumimoji="0" lang="en-US" sz="1400" b="0" i="0" u="none" strike="noStrike" kern="0" cap="none" spc="0" normalizeH="0" baseline="0" noProof="0">
                <a:ln>
                  <a:noFill/>
                </a:ln>
                <a:solidFill>
                  <a:srgbClr val="50E6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6BAF4F80-4868-42F8-AC0C-3562333BAA69}"/>
                </a:ext>
              </a:extLst>
            </p:cNvPr>
            <p:cNvGrpSpPr/>
            <p:nvPr/>
          </p:nvGrpSpPr>
          <p:grpSpPr>
            <a:xfrm>
              <a:off x="1889075" y="4192595"/>
              <a:ext cx="2557007" cy="995213"/>
              <a:chOff x="2556149" y="3769041"/>
              <a:chExt cx="2557007" cy="998808"/>
            </a:xfrm>
          </p:grpSpPr>
          <p:pic>
            <p:nvPicPr>
              <p:cNvPr id="5" name="Graphic 4">
                <a:extLst>
                  <a:ext uri="{FF2B5EF4-FFF2-40B4-BE49-F238E27FC236}">
                    <a16:creationId xmlns:a16="http://schemas.microsoft.com/office/drawing/2014/main" id="{C07DFAC9-1814-42F5-B80F-87F783650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149" y="3786736"/>
                <a:ext cx="981113" cy="981113"/>
              </a:xfrm>
              <a:prstGeom prst="rect">
                <a:avLst/>
              </a:prstGeom>
            </p:spPr>
          </p:pic>
          <p:pic>
            <p:nvPicPr>
              <p:cNvPr id="6" name="Graphic 5">
                <a:extLst>
                  <a:ext uri="{FF2B5EF4-FFF2-40B4-BE49-F238E27FC236}">
                    <a16:creationId xmlns:a16="http://schemas.microsoft.com/office/drawing/2014/main" id="{A07A6918-6BB9-447B-A0F1-BA7C7F9DB2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043" y="3769041"/>
                <a:ext cx="981113" cy="981113"/>
              </a:xfrm>
              <a:prstGeom prst="rect">
                <a:avLst/>
              </a:prstGeom>
            </p:spPr>
          </p:pic>
        </p:grpSp>
        <p:grpSp>
          <p:nvGrpSpPr>
            <p:cNvPr id="15" name="Group 14">
              <a:extLst>
                <a:ext uri="{FF2B5EF4-FFF2-40B4-BE49-F238E27FC236}">
                  <a16:creationId xmlns:a16="http://schemas.microsoft.com/office/drawing/2014/main" id="{054BAC15-F17C-4B1F-AC1B-44E0DE577A52}"/>
                </a:ext>
              </a:extLst>
            </p:cNvPr>
            <p:cNvGrpSpPr/>
            <p:nvPr/>
          </p:nvGrpSpPr>
          <p:grpSpPr>
            <a:xfrm>
              <a:off x="5365092" y="4413491"/>
              <a:ext cx="548640" cy="346727"/>
              <a:chOff x="10616822" y="4233626"/>
              <a:chExt cx="548640" cy="346727"/>
            </a:xfrm>
          </p:grpSpPr>
          <p:cxnSp>
            <p:nvCxnSpPr>
              <p:cNvPr id="37" name="Straight Connector 36">
                <a:extLst>
                  <a:ext uri="{FF2B5EF4-FFF2-40B4-BE49-F238E27FC236}">
                    <a16:creationId xmlns:a16="http://schemas.microsoft.com/office/drawing/2014/main" id="{EC985B89-AAC7-422C-BA91-0F2F222E840D}"/>
                  </a:ext>
                  <a:ext uri="{C183D7F6-B498-43B3-948B-1728B52AA6E4}">
                    <adec:decorative xmlns:adec="http://schemas.microsoft.com/office/drawing/2017/decorative" val="1"/>
                  </a:ext>
                </a:extLst>
              </p:cNvPr>
              <p:cNvCxnSpPr>
                <a:cxnSpLocks/>
              </p:cNvCxnSpPr>
              <p:nvPr/>
            </p:nvCxnSpPr>
            <p:spPr>
              <a:xfrm flipH="1">
                <a:off x="10616822" y="4233626"/>
                <a:ext cx="548640" cy="0"/>
              </a:xfrm>
              <a:prstGeom prst="line">
                <a:avLst/>
              </a:prstGeom>
              <a:noFill/>
              <a:ln w="19050" cap="flat" cmpd="sng" algn="ctr">
                <a:solidFill>
                  <a:srgbClr val="50E6FF"/>
                </a:solidFill>
                <a:prstDash val="solid"/>
                <a:headEnd type="arrow"/>
                <a:tailEnd type="none"/>
              </a:ln>
              <a:effectLst/>
            </p:spPr>
          </p:cxnSp>
          <p:cxnSp>
            <p:nvCxnSpPr>
              <p:cNvPr id="39" name="Straight Connector 38">
                <a:extLst>
                  <a:ext uri="{FF2B5EF4-FFF2-40B4-BE49-F238E27FC236}">
                    <a16:creationId xmlns:a16="http://schemas.microsoft.com/office/drawing/2014/main" id="{27C83AA2-57AB-4613-A8EA-5A2B42760AE6}"/>
                  </a:ext>
                  <a:ext uri="{C183D7F6-B498-43B3-948B-1728B52AA6E4}">
                    <adec:decorative xmlns:adec="http://schemas.microsoft.com/office/drawing/2017/decorative" val="1"/>
                  </a:ext>
                </a:extLst>
              </p:cNvPr>
              <p:cNvCxnSpPr>
                <a:cxnSpLocks/>
              </p:cNvCxnSpPr>
              <p:nvPr/>
            </p:nvCxnSpPr>
            <p:spPr>
              <a:xfrm rot="5400000" flipV="1">
                <a:off x="10891142" y="4306033"/>
                <a:ext cx="0" cy="548640"/>
              </a:xfrm>
              <a:prstGeom prst="line">
                <a:avLst/>
              </a:prstGeom>
              <a:noFill/>
              <a:ln w="19050" cap="flat" cmpd="sng" algn="ctr">
                <a:solidFill>
                  <a:schemeClr val="accent1"/>
                </a:solidFill>
                <a:prstDash val="solid"/>
                <a:headEnd type="arrow"/>
                <a:tailEnd type="none"/>
              </a:ln>
              <a:effectLst/>
            </p:spPr>
          </p:cxnSp>
        </p:grpSp>
        <p:grpSp>
          <p:nvGrpSpPr>
            <p:cNvPr id="13" name="Group 12">
              <a:extLst>
                <a:ext uri="{FF2B5EF4-FFF2-40B4-BE49-F238E27FC236}">
                  <a16:creationId xmlns:a16="http://schemas.microsoft.com/office/drawing/2014/main" id="{93068DA6-A1DD-4ED3-857D-D2E3CCDD9E74}"/>
                </a:ext>
              </a:extLst>
            </p:cNvPr>
            <p:cNvGrpSpPr/>
            <p:nvPr/>
          </p:nvGrpSpPr>
          <p:grpSpPr>
            <a:xfrm>
              <a:off x="6666952" y="3429000"/>
              <a:ext cx="2888586" cy="852251"/>
              <a:chOff x="6666952" y="3429000"/>
              <a:chExt cx="2888586" cy="852251"/>
            </a:xfrm>
          </p:grpSpPr>
          <p:sp>
            <p:nvSpPr>
              <p:cNvPr id="29" name="Rectangle 28">
                <a:extLst>
                  <a:ext uri="{FF2B5EF4-FFF2-40B4-BE49-F238E27FC236}">
                    <a16:creationId xmlns:a16="http://schemas.microsoft.com/office/drawing/2014/main" id="{FD373101-B2AC-4905-ADA5-F6EC65F06A2B}"/>
                  </a:ext>
                </a:extLst>
              </p:cNvPr>
              <p:cNvSpPr/>
              <p:nvPr/>
            </p:nvSpPr>
            <p:spPr bwMode="auto">
              <a:xfrm>
                <a:off x="6666952" y="3601885"/>
                <a:ext cx="1268410" cy="5064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mn-cs"/>
                  </a:rPr>
                  <a:t>MECM</a:t>
                </a:r>
                <a:endParaRPr kumimoji="0" lang="en-US" sz="1400" b="0" i="0" u="none" strike="noStrike" kern="0" cap="none" spc="0" normalizeH="0" baseline="0" noProof="0">
                  <a:ln>
                    <a:noFill/>
                  </a:ln>
                  <a:solidFill>
                    <a:srgbClr val="50E6FF"/>
                  </a:solidFill>
                  <a:effectLst/>
                  <a:uLnTx/>
                  <a:uFillTx/>
                  <a:latin typeface="Segoe UI"/>
                  <a:ea typeface="+mn-ea"/>
                  <a:cs typeface="+mn-cs"/>
                </a:endParaRPr>
              </a:p>
            </p:txBody>
          </p:sp>
          <p:sp>
            <p:nvSpPr>
              <p:cNvPr id="3" name="Plus Sign 2">
                <a:extLst>
                  <a:ext uri="{FF2B5EF4-FFF2-40B4-BE49-F238E27FC236}">
                    <a16:creationId xmlns:a16="http://schemas.microsoft.com/office/drawing/2014/main" id="{3D286CF7-116F-4F1F-AF05-1CDC0CEC0723}"/>
                  </a:ext>
                </a:extLst>
              </p:cNvPr>
              <p:cNvSpPr/>
              <p:nvPr/>
            </p:nvSpPr>
            <p:spPr bwMode="auto">
              <a:xfrm>
                <a:off x="8063211" y="3631564"/>
                <a:ext cx="463528" cy="447124"/>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4CDEE794-54E9-459C-AB48-A7595F2CAE3B}"/>
                  </a:ext>
                </a:extLst>
              </p:cNvPr>
              <p:cNvGrpSpPr/>
              <p:nvPr/>
            </p:nvGrpSpPr>
            <p:grpSpPr>
              <a:xfrm>
                <a:off x="8511279" y="3429000"/>
                <a:ext cx="1044259" cy="852251"/>
                <a:chOff x="8553669" y="3717967"/>
                <a:chExt cx="1044259" cy="852251"/>
              </a:xfrm>
            </p:grpSpPr>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4109" y="3717967"/>
                  <a:ext cx="703380" cy="703380"/>
                </a:xfrm>
                <a:prstGeom prst="rect">
                  <a:avLst/>
                </a:prstGeom>
                <a:effectLst>
                  <a:outerShdw blurRad="571500" algn="tl" rotWithShape="0">
                    <a:srgbClr val="0078D4">
                      <a:alpha val="70000"/>
                    </a:srgbClr>
                  </a:outerShdw>
                </a:effectLst>
              </p:spPr>
            </p:pic>
            <p:sp>
              <p:nvSpPr>
                <p:cNvPr id="16" name="TextBox 15">
                  <a:extLst>
                    <a:ext uri="{FF2B5EF4-FFF2-40B4-BE49-F238E27FC236}">
                      <a16:creationId xmlns:a16="http://schemas.microsoft.com/office/drawing/2014/main" id="{34675FAF-83D0-43D2-8C9C-8662512ACDDE}"/>
                    </a:ext>
                  </a:extLst>
                </p:cNvPr>
                <p:cNvSpPr txBox="1"/>
                <p:nvPr/>
              </p:nvSpPr>
              <p:spPr>
                <a:xfrm>
                  <a:off x="8553669" y="4293219"/>
                  <a:ext cx="1044259"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Azure Arc</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gr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226008" y="4287675"/>
          <a:ext cx="2697076" cy="1378000"/>
        </p:xfrm>
        <a:graphic>
          <a:graphicData uri="http://schemas.openxmlformats.org/drawingml/2006/table">
            <a:tbl>
              <a:tblPr firstRow="1" bandRow="1">
                <a:tableStyleId>{3B4B98B0-60AC-42C2-AFA5-B58CD77FA1E5}</a:tableStyleId>
              </a:tblPr>
              <a:tblGrid>
                <a:gridCol w="2697076">
                  <a:extLst>
                    <a:ext uri="{9D8B030D-6E8A-4147-A177-3AD203B41FA5}">
                      <a16:colId xmlns:a16="http://schemas.microsoft.com/office/drawing/2014/main" val="2695352433"/>
                    </a:ext>
                  </a:extLst>
                </a:gridCol>
              </a:tblGrid>
              <a:tr h="453469">
                <a:tc>
                  <a:txBody>
                    <a:bodyPr/>
                    <a:lstStyle/>
                    <a:p>
                      <a:pPr marL="0" algn="ctr" defTabSz="932742" rtl="0" eaLnBrk="1" latinLnBrk="0" hangingPunct="1"/>
                      <a:r>
                        <a:rPr lang="en-US" sz="1800" b="0" kern="1200">
                          <a:solidFill>
                            <a:schemeClr val="accent1"/>
                          </a:solidFill>
                          <a:latin typeface="+mj-lt"/>
                          <a:ea typeface="+mn-ea"/>
                          <a:cs typeface="+mn-cs"/>
                        </a:rPr>
                        <a:t>Capabilities</a:t>
                      </a:r>
                      <a:endParaRPr lang="en-US" sz="2000" b="0" kern="1200">
                        <a:solidFill>
                          <a:schemeClr val="accent1"/>
                        </a:solidFill>
                        <a:latin typeface="+mj-lt"/>
                        <a:ea typeface="+mn-ea"/>
                        <a:cs typeface="+mn-cs"/>
                      </a:endParaRP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Update/patch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Security</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Tree>
    <p:extLst>
      <p:ext uri="{BB962C8B-B14F-4D97-AF65-F5344CB8AC3E}">
        <p14:creationId xmlns:p14="http://schemas.microsoft.com/office/powerpoint/2010/main" val="33543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64" presetClass="path" presetSubtype="0" decel="100000" fill="hold" grpId="1" nodeType="withEffect">
                                  <p:stCondLst>
                                    <p:cond delay="250"/>
                                  </p:stCondLst>
                                  <p:childTnLst>
                                    <p:animMotion origin="layout" path="M 5.55112E-17 0.02246 L 5.55112E-17 -4.44444E-6 " pathEditMode="relative" rAng="0" ptsTypes="AA">
                                      <p:cBhvr>
                                        <p:cTn id="13" dur="600" fill="hold"/>
                                        <p:tgtEl>
                                          <p:spTgt spid="7"/>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268428" y="102169"/>
            <a:ext cx="11018520" cy="800219"/>
          </a:xfrm>
        </p:spPr>
        <p:txBody>
          <a:bodyPr/>
          <a:lstStyle/>
          <a:p>
            <a:r>
              <a:rPr lang="en-US" sz="3200"/>
              <a:t>Azure </a:t>
            </a:r>
            <a:r>
              <a:rPr lang="en-US" sz="3200" dirty="0"/>
              <a:t>Arc-enabled</a:t>
            </a:r>
            <a:r>
              <a:rPr lang="en-US" sz="3200"/>
              <a:t> servers</a:t>
            </a:r>
            <a:br>
              <a:rPr lang="en-US" sz="3200"/>
            </a:br>
            <a:r>
              <a:rPr lang="en-US" sz="2000">
                <a:cs typeface="Segoe UI"/>
              </a:rPr>
              <a:t>Co-management with Microsoft Endpoint Configuration Manager (MECM – formerly SCCM)</a:t>
            </a:r>
            <a:endParaRPr lang="en-US" sz="1800">
              <a:cs typeface="Segoe UI"/>
            </a:endParaRPr>
          </a:p>
        </p:txBody>
      </p:sp>
      <p:graphicFrame>
        <p:nvGraphicFramePr>
          <p:cNvPr id="131" name="Table 1">
            <a:extLst>
              <a:ext uri="{FF2B5EF4-FFF2-40B4-BE49-F238E27FC236}">
                <a16:creationId xmlns:a16="http://schemas.microsoft.com/office/drawing/2014/main" id="{47D5BB1F-60C8-47C9-B6E7-6408A90E0916}"/>
              </a:ext>
            </a:extLst>
          </p:cNvPr>
          <p:cNvGraphicFramePr>
            <a:graphicFrameLocks noGrp="1"/>
          </p:cNvGraphicFramePr>
          <p:nvPr/>
        </p:nvGraphicFramePr>
        <p:xfrm>
          <a:off x="400875" y="1288153"/>
          <a:ext cx="11390250" cy="5233218"/>
        </p:xfrm>
        <a:graphic>
          <a:graphicData uri="http://schemas.openxmlformats.org/drawingml/2006/table">
            <a:tbl>
              <a:tblPr firstRow="1" bandRow="1">
                <a:effectLst/>
              </a:tblPr>
              <a:tblGrid>
                <a:gridCol w="3000369">
                  <a:extLst>
                    <a:ext uri="{9D8B030D-6E8A-4147-A177-3AD203B41FA5}">
                      <a16:colId xmlns:a16="http://schemas.microsoft.com/office/drawing/2014/main" val="612782886"/>
                    </a:ext>
                  </a:extLst>
                </a:gridCol>
                <a:gridCol w="4392882">
                  <a:extLst>
                    <a:ext uri="{9D8B030D-6E8A-4147-A177-3AD203B41FA5}">
                      <a16:colId xmlns:a16="http://schemas.microsoft.com/office/drawing/2014/main" val="1144773959"/>
                    </a:ext>
                  </a:extLst>
                </a:gridCol>
                <a:gridCol w="3996999">
                  <a:extLst>
                    <a:ext uri="{9D8B030D-6E8A-4147-A177-3AD203B41FA5}">
                      <a16:colId xmlns:a16="http://schemas.microsoft.com/office/drawing/2014/main" val="3307142141"/>
                    </a:ext>
                  </a:extLst>
                </a:gridCol>
              </a:tblGrid>
              <a:tr h="59960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600" b="1" i="0" u="none" strike="noStrike" kern="1200" cap="none" spc="0" normalizeH="0" baseline="0" noProof="0">
                          <a:ln>
                            <a:noFill/>
                          </a:ln>
                          <a:solidFill>
                            <a:schemeClr val="bg1"/>
                          </a:solidFill>
                          <a:effectLst/>
                          <a:uLnTx/>
                          <a:uFillTx/>
                          <a:latin typeface="Segoe UI Semibold"/>
                          <a:ea typeface="+mn-ea"/>
                          <a:cs typeface="Segoe UI"/>
                        </a:rPr>
                        <a:t>Use case</a:t>
                      </a:r>
                      <a:endParaRPr lang="en-US" sz="1400" b="0">
                        <a:solidFill>
                          <a:schemeClr val="bg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MECM</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Azure management service </a:t>
                      </a:r>
                    </a:p>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enabled by Azure Arc</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237124244"/>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on Windows Server machines anywhere</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kern="1200">
                        <a:solidFill>
                          <a:schemeClr val="tx1"/>
                        </a:solidFill>
                        <a:latin typeface="Segoe UI"/>
                        <a:ea typeface="+mn-ea"/>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on Linux machines anywhere</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r>
                        <a:rPr lang="en-US" sz="1200" kern="1200">
                          <a:solidFill>
                            <a:schemeClr val="tx1"/>
                          </a:solidFill>
                          <a:latin typeface="Segoe UI" panose="020B0502040204020203" pitchFamily="34" charset="0"/>
                          <a:ea typeface="+mn-ea"/>
                          <a:cs typeface="Segoe UI" panose="020B0502040204020203" pitchFamily="34" charset="0"/>
                        </a:rPr>
                        <a:t>Software updates on your Windows clients (e.g., running Windows 10)</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74099920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for on-premises systems which are behind an internet gateway</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084697840"/>
                  </a:ext>
                </a:extLst>
              </a:tr>
              <a:tr h="82223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Server inventory and information collection</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18604028"/>
                  </a:ext>
                </a:extLst>
              </a:tr>
              <a:tr h="81771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Run custom scripts on machines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58090795"/>
                  </a:ext>
                </a:extLst>
              </a:tr>
            </a:tbl>
          </a:graphicData>
        </a:graphic>
      </p:graphicFrame>
      <p:sp>
        <p:nvSpPr>
          <p:cNvPr id="3" name="Freeform 1668">
            <a:extLst>
              <a:ext uri="{FF2B5EF4-FFF2-40B4-BE49-F238E27FC236}">
                <a16:creationId xmlns:a16="http://schemas.microsoft.com/office/drawing/2014/main" id="{E3D55C3D-1EEF-4DDA-9024-34722361F63B}"/>
              </a:ext>
            </a:extLst>
          </p:cNvPr>
          <p:cNvSpPr>
            <a:spLocks noEditPoints="1"/>
          </p:cNvSpPr>
          <p:nvPr/>
        </p:nvSpPr>
        <p:spPr bwMode="auto">
          <a:xfrm>
            <a:off x="3582791" y="516062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2" name="Freeform 1668">
            <a:extLst>
              <a:ext uri="{FF2B5EF4-FFF2-40B4-BE49-F238E27FC236}">
                <a16:creationId xmlns:a16="http://schemas.microsoft.com/office/drawing/2014/main" id="{2B423281-9346-4357-938C-C6F1586D61E4}"/>
              </a:ext>
            </a:extLst>
          </p:cNvPr>
          <p:cNvSpPr>
            <a:spLocks noEditPoints="1"/>
          </p:cNvSpPr>
          <p:nvPr/>
        </p:nvSpPr>
        <p:spPr bwMode="auto">
          <a:xfrm>
            <a:off x="3578607" y="2183500"/>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 name="TextBox 7">
            <a:extLst>
              <a:ext uri="{FF2B5EF4-FFF2-40B4-BE49-F238E27FC236}">
                <a16:creationId xmlns:a16="http://schemas.microsoft.com/office/drawing/2014/main" id="{C2436968-0CBF-4147-9F8A-8028F332ED9C}"/>
              </a:ext>
            </a:extLst>
          </p:cNvPr>
          <p:cNvSpPr txBox="1"/>
          <p:nvPr/>
        </p:nvSpPr>
        <p:spPr>
          <a:xfrm>
            <a:off x="8467789" y="2020801"/>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Update Management uses the Log Analytics agent and can run on supported Windows Server OS for patch/update control</a:t>
            </a:r>
          </a:p>
        </p:txBody>
      </p:sp>
      <p:sp>
        <p:nvSpPr>
          <p:cNvPr id="9" name="Freeform 1836">
            <a:extLst>
              <a:ext uri="{FF2B5EF4-FFF2-40B4-BE49-F238E27FC236}">
                <a16:creationId xmlns:a16="http://schemas.microsoft.com/office/drawing/2014/main" id="{E516A968-F666-4F97-85DC-90987E327DB0}"/>
              </a:ext>
            </a:extLst>
          </p:cNvPr>
          <p:cNvSpPr>
            <a:spLocks noEditPoints="1"/>
          </p:cNvSpPr>
          <p:nvPr/>
        </p:nvSpPr>
        <p:spPr bwMode="auto">
          <a:xfrm>
            <a:off x="3582791" y="2889931"/>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10" name="Freeform 1668">
            <a:extLst>
              <a:ext uri="{FF2B5EF4-FFF2-40B4-BE49-F238E27FC236}">
                <a16:creationId xmlns:a16="http://schemas.microsoft.com/office/drawing/2014/main" id="{2D1F007C-8E0E-4DF5-BB8F-B5D7C6A1E0EF}"/>
              </a:ext>
            </a:extLst>
          </p:cNvPr>
          <p:cNvSpPr>
            <a:spLocks noEditPoints="1"/>
          </p:cNvSpPr>
          <p:nvPr/>
        </p:nvSpPr>
        <p:spPr bwMode="auto">
          <a:xfrm>
            <a:off x="7931553" y="2183500"/>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CA3845E6-9B8E-4EE4-85A1-F0623B1A0329}"/>
              </a:ext>
            </a:extLst>
          </p:cNvPr>
          <p:cNvSpPr txBox="1"/>
          <p:nvPr/>
        </p:nvSpPr>
        <p:spPr>
          <a:xfrm>
            <a:off x="4432526" y="2914186"/>
            <a:ext cx="667256" cy="184666"/>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N/A</a:t>
            </a:r>
          </a:p>
        </p:txBody>
      </p:sp>
      <p:sp>
        <p:nvSpPr>
          <p:cNvPr id="13" name="Freeform 1668">
            <a:extLst>
              <a:ext uri="{FF2B5EF4-FFF2-40B4-BE49-F238E27FC236}">
                <a16:creationId xmlns:a16="http://schemas.microsoft.com/office/drawing/2014/main" id="{474A65DF-0EE1-4C27-98A0-790239545BFA}"/>
              </a:ext>
            </a:extLst>
          </p:cNvPr>
          <p:cNvSpPr>
            <a:spLocks noEditPoints="1"/>
          </p:cNvSpPr>
          <p:nvPr/>
        </p:nvSpPr>
        <p:spPr bwMode="auto">
          <a:xfrm>
            <a:off x="7931553" y="288671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86D2AB9-2CCF-4475-95C2-581B74EC08CC}"/>
              </a:ext>
            </a:extLst>
          </p:cNvPr>
          <p:cNvSpPr txBox="1"/>
          <p:nvPr/>
        </p:nvSpPr>
        <p:spPr>
          <a:xfrm>
            <a:off x="8467789" y="2724017"/>
            <a:ext cx="3124695"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Update Management uses the Log Analytics agent and can run on supported Linux distributions for patch/update control</a:t>
            </a:r>
          </a:p>
        </p:txBody>
      </p:sp>
      <p:sp>
        <p:nvSpPr>
          <p:cNvPr id="15" name="Freeform 1668">
            <a:extLst>
              <a:ext uri="{FF2B5EF4-FFF2-40B4-BE49-F238E27FC236}">
                <a16:creationId xmlns:a16="http://schemas.microsoft.com/office/drawing/2014/main" id="{32FBEAE0-AADA-4A65-AEA1-AD5134DEB474}"/>
              </a:ext>
            </a:extLst>
          </p:cNvPr>
          <p:cNvSpPr>
            <a:spLocks noEditPoints="1"/>
          </p:cNvSpPr>
          <p:nvPr/>
        </p:nvSpPr>
        <p:spPr bwMode="auto">
          <a:xfrm>
            <a:off x="3582791" y="363522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39618172-6B1B-4E5A-BABA-7C648EA682D6}"/>
              </a:ext>
            </a:extLst>
          </p:cNvPr>
          <p:cNvSpPr txBox="1"/>
          <p:nvPr/>
        </p:nvSpPr>
        <p:spPr>
          <a:xfrm>
            <a:off x="4421656" y="3473399"/>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manages the deployment of software updates to clients in your organization</a:t>
            </a:r>
          </a:p>
        </p:txBody>
      </p:sp>
      <p:sp>
        <p:nvSpPr>
          <p:cNvPr id="17" name="Freeform 1836">
            <a:extLst>
              <a:ext uri="{FF2B5EF4-FFF2-40B4-BE49-F238E27FC236}">
                <a16:creationId xmlns:a16="http://schemas.microsoft.com/office/drawing/2014/main" id="{D36C5DE1-9D84-4676-B884-457886CFF3A6}"/>
              </a:ext>
            </a:extLst>
          </p:cNvPr>
          <p:cNvSpPr>
            <a:spLocks noEditPoints="1"/>
          </p:cNvSpPr>
          <p:nvPr/>
        </p:nvSpPr>
        <p:spPr bwMode="auto">
          <a:xfrm>
            <a:off x="7931553" y="3635226"/>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18" name="TextBox 17">
            <a:extLst>
              <a:ext uri="{FF2B5EF4-FFF2-40B4-BE49-F238E27FC236}">
                <a16:creationId xmlns:a16="http://schemas.microsoft.com/office/drawing/2014/main" id="{CCB82D1A-BBFE-4A78-9359-1F61B99CF98F}"/>
              </a:ext>
            </a:extLst>
          </p:cNvPr>
          <p:cNvSpPr txBox="1"/>
          <p:nvPr/>
        </p:nvSpPr>
        <p:spPr>
          <a:xfrm>
            <a:off x="8467788" y="3656175"/>
            <a:ext cx="3278559" cy="18466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N/A</a:t>
            </a:r>
          </a:p>
        </p:txBody>
      </p:sp>
      <p:sp>
        <p:nvSpPr>
          <p:cNvPr id="19" name="Freeform 1668">
            <a:extLst>
              <a:ext uri="{FF2B5EF4-FFF2-40B4-BE49-F238E27FC236}">
                <a16:creationId xmlns:a16="http://schemas.microsoft.com/office/drawing/2014/main" id="{3BD204F9-36FD-4D63-9552-98DB3DF92B1F}"/>
              </a:ext>
            </a:extLst>
          </p:cNvPr>
          <p:cNvSpPr>
            <a:spLocks noEditPoints="1"/>
          </p:cNvSpPr>
          <p:nvPr/>
        </p:nvSpPr>
        <p:spPr bwMode="auto">
          <a:xfrm>
            <a:off x="3582791" y="436672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783526BA-5043-4EE5-A5F5-6A1A1F1F4B6C}"/>
              </a:ext>
            </a:extLst>
          </p:cNvPr>
          <p:cNvSpPr txBox="1"/>
          <p:nvPr/>
        </p:nvSpPr>
        <p:spPr>
          <a:xfrm>
            <a:off x="4432526" y="4204028"/>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can work with and configure cloud gateways. Boundary groups. Proxy etc. to manage the machines</a:t>
            </a:r>
          </a:p>
        </p:txBody>
      </p:sp>
      <p:sp>
        <p:nvSpPr>
          <p:cNvPr id="21" name="TextBox 20">
            <a:extLst>
              <a:ext uri="{FF2B5EF4-FFF2-40B4-BE49-F238E27FC236}">
                <a16:creationId xmlns:a16="http://schemas.microsoft.com/office/drawing/2014/main" id="{0E7C1737-8122-47AB-B55D-39E683D82202}"/>
              </a:ext>
            </a:extLst>
          </p:cNvPr>
          <p:cNvSpPr txBox="1"/>
          <p:nvPr/>
        </p:nvSpPr>
        <p:spPr>
          <a:xfrm>
            <a:off x="8464177" y="4201407"/>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Update Management can work with the Log Analytics Gateway, to manage machines behind proxy and firewalls</a:t>
            </a:r>
          </a:p>
        </p:txBody>
      </p:sp>
      <p:sp>
        <p:nvSpPr>
          <p:cNvPr id="22" name="Freeform 1668">
            <a:extLst>
              <a:ext uri="{FF2B5EF4-FFF2-40B4-BE49-F238E27FC236}">
                <a16:creationId xmlns:a16="http://schemas.microsoft.com/office/drawing/2014/main" id="{44397990-983D-4396-A200-19CE8897A80A}"/>
              </a:ext>
            </a:extLst>
          </p:cNvPr>
          <p:cNvSpPr>
            <a:spLocks noEditPoints="1"/>
          </p:cNvSpPr>
          <p:nvPr/>
        </p:nvSpPr>
        <p:spPr bwMode="auto">
          <a:xfrm>
            <a:off x="7929648" y="436672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 name="TextBox 4">
            <a:extLst>
              <a:ext uri="{FF2B5EF4-FFF2-40B4-BE49-F238E27FC236}">
                <a16:creationId xmlns:a16="http://schemas.microsoft.com/office/drawing/2014/main" id="{7563B63A-BA42-4947-88DE-AB02F450E050}"/>
              </a:ext>
            </a:extLst>
          </p:cNvPr>
          <p:cNvSpPr txBox="1"/>
          <p:nvPr/>
        </p:nvSpPr>
        <p:spPr>
          <a:xfrm>
            <a:off x="4421655" y="5090259"/>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a:t>
            </a:r>
            <a:r>
              <a:rPr kumimoji="0" lang="en-US" sz="12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CMPivot</a:t>
            </a: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can provide real time state of machines in the environment</a:t>
            </a:r>
          </a:p>
        </p:txBody>
      </p:sp>
      <p:sp>
        <p:nvSpPr>
          <p:cNvPr id="6" name="TextBox 5">
            <a:extLst>
              <a:ext uri="{FF2B5EF4-FFF2-40B4-BE49-F238E27FC236}">
                <a16:creationId xmlns:a16="http://schemas.microsoft.com/office/drawing/2014/main" id="{9F007C15-234A-4DB7-A651-1D4A2BBC36B6}"/>
              </a:ext>
            </a:extLst>
          </p:cNvPr>
          <p:cNvSpPr txBox="1"/>
          <p:nvPr/>
        </p:nvSpPr>
        <p:spPr>
          <a:xfrm>
            <a:off x="8464176" y="4997926"/>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Automation Change Tracking and Inventory tracks changes in virtual machines and server infrastructure</a:t>
            </a:r>
          </a:p>
        </p:txBody>
      </p:sp>
      <p:sp>
        <p:nvSpPr>
          <p:cNvPr id="7" name="Freeform 1668">
            <a:extLst>
              <a:ext uri="{FF2B5EF4-FFF2-40B4-BE49-F238E27FC236}">
                <a16:creationId xmlns:a16="http://schemas.microsoft.com/office/drawing/2014/main" id="{0152F9DA-9F70-41FF-B92F-AD69C14389DE}"/>
              </a:ext>
            </a:extLst>
          </p:cNvPr>
          <p:cNvSpPr>
            <a:spLocks noEditPoints="1"/>
          </p:cNvSpPr>
          <p:nvPr/>
        </p:nvSpPr>
        <p:spPr bwMode="auto">
          <a:xfrm>
            <a:off x="7929648" y="516062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Freeform 1668">
            <a:extLst>
              <a:ext uri="{FF2B5EF4-FFF2-40B4-BE49-F238E27FC236}">
                <a16:creationId xmlns:a16="http://schemas.microsoft.com/office/drawing/2014/main" id="{F2F244A5-1F0E-455E-BCD1-19EF9BAE65F1}"/>
              </a:ext>
            </a:extLst>
          </p:cNvPr>
          <p:cNvSpPr>
            <a:spLocks noEditPoints="1"/>
          </p:cNvSpPr>
          <p:nvPr/>
        </p:nvSpPr>
        <p:spPr bwMode="auto">
          <a:xfrm>
            <a:off x="3582791" y="5967292"/>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922E899D-3401-43E5-A3B4-01578BF1BA8B}"/>
              </a:ext>
            </a:extLst>
          </p:cNvPr>
          <p:cNvSpPr txBox="1"/>
          <p:nvPr/>
        </p:nvSpPr>
        <p:spPr>
          <a:xfrm>
            <a:off x="4421656" y="5896926"/>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has an integrated ability to run custom PowerShell scripts</a:t>
            </a:r>
          </a:p>
        </p:txBody>
      </p:sp>
      <p:sp>
        <p:nvSpPr>
          <p:cNvPr id="30" name="Freeform 1668">
            <a:extLst>
              <a:ext uri="{FF2B5EF4-FFF2-40B4-BE49-F238E27FC236}">
                <a16:creationId xmlns:a16="http://schemas.microsoft.com/office/drawing/2014/main" id="{8B99E58B-ADAB-44FF-BD0B-31A18E446C17}"/>
              </a:ext>
            </a:extLst>
          </p:cNvPr>
          <p:cNvSpPr>
            <a:spLocks noEditPoints="1"/>
          </p:cNvSpPr>
          <p:nvPr/>
        </p:nvSpPr>
        <p:spPr bwMode="auto">
          <a:xfrm>
            <a:off x="7928407" y="596833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C59ACFBB-730E-429E-A2AD-829EE1F347DD}"/>
              </a:ext>
            </a:extLst>
          </p:cNvPr>
          <p:cNvSpPr txBox="1"/>
          <p:nvPr/>
        </p:nvSpPr>
        <p:spPr>
          <a:xfrm>
            <a:off x="8464176" y="5736652"/>
            <a:ext cx="3278559" cy="73866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Use Custom Script Extension in Azure or Process Automation in Azure Automaton to create and manage PowerShell scripts and workflows, Python scripts and graphical runbooks.</a:t>
            </a:r>
          </a:p>
        </p:txBody>
      </p:sp>
      <p:sp>
        <p:nvSpPr>
          <p:cNvPr id="31" name="TextBox 30">
            <a:extLst>
              <a:ext uri="{FF2B5EF4-FFF2-40B4-BE49-F238E27FC236}">
                <a16:creationId xmlns:a16="http://schemas.microsoft.com/office/drawing/2014/main" id="{2BFF1851-2B81-4947-96D2-3DE09D0735AD}"/>
              </a:ext>
            </a:extLst>
          </p:cNvPr>
          <p:cNvSpPr txBox="1"/>
          <p:nvPr/>
        </p:nvSpPr>
        <p:spPr>
          <a:xfrm>
            <a:off x="4325544" y="2066968"/>
            <a:ext cx="3718404" cy="461665"/>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MECM tracks and applies software updates to Windows Server machines in your organization</a:t>
            </a:r>
          </a:p>
        </p:txBody>
      </p:sp>
    </p:spTree>
    <p:extLst>
      <p:ext uri="{BB962C8B-B14F-4D97-AF65-F5344CB8AC3E}">
        <p14:creationId xmlns:p14="http://schemas.microsoft.com/office/powerpoint/2010/main" val="33405629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279250" y="267963"/>
            <a:ext cx="11018520" cy="800219"/>
          </a:xfrm>
        </p:spPr>
        <p:txBody>
          <a:bodyPr/>
          <a:lstStyle/>
          <a:p>
            <a:r>
              <a:rPr lang="en-US" sz="3200"/>
              <a:t>Azure </a:t>
            </a:r>
            <a:r>
              <a:rPr lang="en-US" sz="3200" dirty="0"/>
              <a:t>Arc-enabled</a:t>
            </a:r>
            <a:r>
              <a:rPr lang="en-US" sz="3200"/>
              <a:t> servers</a:t>
            </a:r>
            <a:br>
              <a:rPr lang="en-US" sz="3200"/>
            </a:br>
            <a:r>
              <a:rPr lang="en-US" sz="2000">
                <a:cs typeface="Segoe UI"/>
              </a:rPr>
              <a:t>Co-management with Microsoft Endpoint Configuration Manager (MECM – formerly SCCM)</a:t>
            </a:r>
            <a:endParaRPr lang="en-US" sz="1800">
              <a:cs typeface="Segoe UI"/>
            </a:endParaRPr>
          </a:p>
        </p:txBody>
      </p:sp>
      <p:graphicFrame>
        <p:nvGraphicFramePr>
          <p:cNvPr id="131" name="Table 1">
            <a:extLst>
              <a:ext uri="{FF2B5EF4-FFF2-40B4-BE49-F238E27FC236}">
                <a16:creationId xmlns:a16="http://schemas.microsoft.com/office/drawing/2014/main" id="{47D5BB1F-60C8-47C9-B6E7-6408A90E0916}"/>
              </a:ext>
            </a:extLst>
          </p:cNvPr>
          <p:cNvGraphicFramePr>
            <a:graphicFrameLocks noGrp="1"/>
          </p:cNvGraphicFramePr>
          <p:nvPr/>
        </p:nvGraphicFramePr>
        <p:xfrm>
          <a:off x="443359" y="2241883"/>
          <a:ext cx="11305281" cy="2835866"/>
        </p:xfrm>
        <a:graphic>
          <a:graphicData uri="http://schemas.openxmlformats.org/drawingml/2006/table">
            <a:tbl>
              <a:tblPr firstRow="1" bandRow="1">
                <a:effectLst/>
              </a:tblPr>
              <a:tblGrid>
                <a:gridCol w="2977987">
                  <a:extLst>
                    <a:ext uri="{9D8B030D-6E8A-4147-A177-3AD203B41FA5}">
                      <a16:colId xmlns:a16="http://schemas.microsoft.com/office/drawing/2014/main" val="612782886"/>
                    </a:ext>
                  </a:extLst>
                </a:gridCol>
                <a:gridCol w="4360112">
                  <a:extLst>
                    <a:ext uri="{9D8B030D-6E8A-4147-A177-3AD203B41FA5}">
                      <a16:colId xmlns:a16="http://schemas.microsoft.com/office/drawing/2014/main" val="1144773959"/>
                    </a:ext>
                  </a:extLst>
                </a:gridCol>
                <a:gridCol w="3967182">
                  <a:extLst>
                    <a:ext uri="{9D8B030D-6E8A-4147-A177-3AD203B41FA5}">
                      <a16:colId xmlns:a16="http://schemas.microsoft.com/office/drawing/2014/main" val="3307142141"/>
                    </a:ext>
                  </a:extLst>
                </a:gridCol>
              </a:tblGrid>
              <a:tr h="59960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600" b="1" i="0" u="none" strike="noStrike" kern="1200" cap="none" spc="0" normalizeH="0" baseline="0" noProof="0">
                          <a:ln>
                            <a:noFill/>
                          </a:ln>
                          <a:solidFill>
                            <a:schemeClr val="bg1"/>
                          </a:solidFill>
                          <a:effectLst/>
                          <a:uLnTx/>
                          <a:uFillTx/>
                          <a:latin typeface="Segoe UI Semibold"/>
                          <a:ea typeface="+mn-ea"/>
                          <a:cs typeface="Segoe UI"/>
                        </a:rPr>
                        <a:t>Use case</a:t>
                      </a:r>
                      <a:endParaRPr lang="en-US" sz="1400" b="0">
                        <a:solidFill>
                          <a:schemeClr val="bg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MECM</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Azure management service </a:t>
                      </a:r>
                    </a:p>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enabled by Azure Arc</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237124244"/>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Create, manage and deploy applications on machines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Manage OS upgrades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r>
                        <a:rPr lang="en-US" sz="1200" kern="1200">
                          <a:solidFill>
                            <a:schemeClr val="tx1"/>
                          </a:solidFill>
                          <a:latin typeface="Segoe UI" panose="020B0502040204020203" pitchFamily="34" charset="0"/>
                          <a:ea typeface="+mn-ea"/>
                          <a:cs typeface="Segoe UI" panose="020B0502040204020203" pitchFamily="34" charset="0"/>
                        </a:rPr>
                        <a:t>Manage policies to mitigate malicious attacks and security vulnerabilities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740999208"/>
                  </a:ext>
                </a:extLst>
              </a:tr>
            </a:tbl>
          </a:graphicData>
        </a:graphic>
      </p:graphicFrame>
      <p:sp>
        <p:nvSpPr>
          <p:cNvPr id="132" name="Freeform 1668">
            <a:extLst>
              <a:ext uri="{FF2B5EF4-FFF2-40B4-BE49-F238E27FC236}">
                <a16:creationId xmlns:a16="http://schemas.microsoft.com/office/drawing/2014/main" id="{2B423281-9346-4357-938C-C6F1586D61E4}"/>
              </a:ext>
            </a:extLst>
          </p:cNvPr>
          <p:cNvSpPr>
            <a:spLocks noEditPoints="1"/>
          </p:cNvSpPr>
          <p:nvPr/>
        </p:nvSpPr>
        <p:spPr bwMode="auto">
          <a:xfrm>
            <a:off x="3648239" y="3112161"/>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E604CF4D-96B5-411C-BD7E-62CDE5DEA9A8}"/>
              </a:ext>
            </a:extLst>
          </p:cNvPr>
          <p:cNvSpPr txBox="1"/>
          <p:nvPr/>
        </p:nvSpPr>
        <p:spPr>
          <a:xfrm>
            <a:off x="4220007" y="3041795"/>
            <a:ext cx="3278559" cy="369332"/>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can manage deployment of applications and packages with automation built-in</a:t>
            </a:r>
          </a:p>
        </p:txBody>
      </p:sp>
      <p:sp>
        <p:nvSpPr>
          <p:cNvPr id="8" name="TextBox 7">
            <a:extLst>
              <a:ext uri="{FF2B5EF4-FFF2-40B4-BE49-F238E27FC236}">
                <a16:creationId xmlns:a16="http://schemas.microsoft.com/office/drawing/2014/main" id="{C2436968-0CBF-4147-9F8A-8028F332ED9C}"/>
              </a:ext>
            </a:extLst>
          </p:cNvPr>
          <p:cNvSpPr txBox="1"/>
          <p:nvPr/>
        </p:nvSpPr>
        <p:spPr>
          <a:xfrm>
            <a:off x="8347540" y="2949462"/>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Use Azure Custom Script Extension to deploy apps and packages to VMs, doesn’t have a UI like Software Center in MECM</a:t>
            </a:r>
          </a:p>
        </p:txBody>
      </p:sp>
      <p:sp>
        <p:nvSpPr>
          <p:cNvPr id="12" name="TextBox 11">
            <a:extLst>
              <a:ext uri="{FF2B5EF4-FFF2-40B4-BE49-F238E27FC236}">
                <a16:creationId xmlns:a16="http://schemas.microsoft.com/office/drawing/2014/main" id="{CA3845E6-9B8E-4EE4-85A1-F0623B1A0329}"/>
              </a:ext>
            </a:extLst>
          </p:cNvPr>
          <p:cNvSpPr txBox="1"/>
          <p:nvPr/>
        </p:nvSpPr>
        <p:spPr>
          <a:xfrm>
            <a:off x="4220006" y="3751247"/>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can deploy and update Windows via different methods and automate tasks</a:t>
            </a:r>
          </a:p>
        </p:txBody>
      </p:sp>
      <p:sp>
        <p:nvSpPr>
          <p:cNvPr id="15" name="Freeform 1668">
            <a:extLst>
              <a:ext uri="{FF2B5EF4-FFF2-40B4-BE49-F238E27FC236}">
                <a16:creationId xmlns:a16="http://schemas.microsoft.com/office/drawing/2014/main" id="{32FBEAE0-AADA-4A65-AEA1-AD5134DEB474}"/>
              </a:ext>
            </a:extLst>
          </p:cNvPr>
          <p:cNvSpPr>
            <a:spLocks noEditPoints="1"/>
          </p:cNvSpPr>
          <p:nvPr/>
        </p:nvSpPr>
        <p:spPr bwMode="auto">
          <a:xfrm>
            <a:off x="3648239" y="4559274"/>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39618172-6B1B-4E5A-BABA-7C648EA682D6}"/>
              </a:ext>
            </a:extLst>
          </p:cNvPr>
          <p:cNvSpPr txBox="1"/>
          <p:nvPr/>
        </p:nvSpPr>
        <p:spPr>
          <a:xfrm>
            <a:off x="4220006" y="4488908"/>
            <a:ext cx="3278559" cy="36933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MECM manages policies for Windows Defender, Bit locker, VPN etc. to secure machines</a:t>
            </a:r>
          </a:p>
        </p:txBody>
      </p:sp>
      <p:sp>
        <p:nvSpPr>
          <p:cNvPr id="18" name="TextBox 17">
            <a:extLst>
              <a:ext uri="{FF2B5EF4-FFF2-40B4-BE49-F238E27FC236}">
                <a16:creationId xmlns:a16="http://schemas.microsoft.com/office/drawing/2014/main" id="{CCB82D1A-BBFE-4A78-9359-1F61B99CF98F}"/>
              </a:ext>
            </a:extLst>
          </p:cNvPr>
          <p:cNvSpPr txBox="1"/>
          <p:nvPr/>
        </p:nvSpPr>
        <p:spPr>
          <a:xfrm>
            <a:off x="8347540" y="4396575"/>
            <a:ext cx="3278559"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Security Center provides unified security management and advanced threat protection across hybrid cloud workloads.</a:t>
            </a:r>
          </a:p>
        </p:txBody>
      </p:sp>
      <p:grpSp>
        <p:nvGrpSpPr>
          <p:cNvPr id="29" name="Group 28">
            <a:extLst>
              <a:ext uri="{FF2B5EF4-FFF2-40B4-BE49-F238E27FC236}">
                <a16:creationId xmlns:a16="http://schemas.microsoft.com/office/drawing/2014/main" id="{9540847B-1590-4367-8A7A-7B69BDFCE228}"/>
              </a:ext>
            </a:extLst>
          </p:cNvPr>
          <p:cNvGrpSpPr>
            <a:grpSpLocks noChangeAspect="1"/>
          </p:cNvGrpSpPr>
          <p:nvPr/>
        </p:nvGrpSpPr>
        <p:grpSpPr>
          <a:xfrm>
            <a:off x="7958772" y="3114232"/>
            <a:ext cx="228600" cy="228600"/>
            <a:chOff x="5990870" y="6277027"/>
            <a:chExt cx="1038580" cy="1038580"/>
          </a:xfrm>
        </p:grpSpPr>
        <p:sp>
          <p:nvSpPr>
            <p:cNvPr id="31" name="Freeform 1668">
              <a:extLst>
                <a:ext uri="{FF2B5EF4-FFF2-40B4-BE49-F238E27FC236}">
                  <a16:creationId xmlns:a16="http://schemas.microsoft.com/office/drawing/2014/main" id="{D3EC28E7-C271-424A-9459-0D3864A0246E}"/>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Chord 32">
              <a:extLst>
                <a:ext uri="{FF2B5EF4-FFF2-40B4-BE49-F238E27FC236}">
                  <a16:creationId xmlns:a16="http://schemas.microsoft.com/office/drawing/2014/main" id="{0586D5D0-9522-4442-AA63-02316AD0871B}"/>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80">
              <a:extLst>
                <a:ext uri="{FF2B5EF4-FFF2-40B4-BE49-F238E27FC236}">
                  <a16:creationId xmlns:a16="http://schemas.microsoft.com/office/drawing/2014/main" id="{F8BBF892-6F12-47B3-B0E6-E646F57563EC}"/>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23" name="Freeform 1668">
            <a:extLst>
              <a:ext uri="{FF2B5EF4-FFF2-40B4-BE49-F238E27FC236}">
                <a16:creationId xmlns:a16="http://schemas.microsoft.com/office/drawing/2014/main" id="{D8B221B7-7124-4711-9631-469D898EAB9D}"/>
              </a:ext>
            </a:extLst>
          </p:cNvPr>
          <p:cNvSpPr>
            <a:spLocks noEditPoints="1"/>
          </p:cNvSpPr>
          <p:nvPr/>
        </p:nvSpPr>
        <p:spPr bwMode="auto">
          <a:xfrm>
            <a:off x="3648239" y="382161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Freeform 1836">
            <a:extLst>
              <a:ext uri="{FF2B5EF4-FFF2-40B4-BE49-F238E27FC236}">
                <a16:creationId xmlns:a16="http://schemas.microsoft.com/office/drawing/2014/main" id="{389BFA2C-C6EB-4ABD-A87B-0F0F7D69C3EF}"/>
              </a:ext>
            </a:extLst>
          </p:cNvPr>
          <p:cNvSpPr>
            <a:spLocks noEditPoints="1"/>
          </p:cNvSpPr>
          <p:nvPr/>
        </p:nvSpPr>
        <p:spPr bwMode="auto">
          <a:xfrm>
            <a:off x="7958540" y="3837584"/>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25" name="TextBox 24">
            <a:extLst>
              <a:ext uri="{FF2B5EF4-FFF2-40B4-BE49-F238E27FC236}">
                <a16:creationId xmlns:a16="http://schemas.microsoft.com/office/drawing/2014/main" id="{2F169826-4073-4E70-92FB-7569D64DE22B}"/>
              </a:ext>
            </a:extLst>
          </p:cNvPr>
          <p:cNvSpPr txBox="1"/>
          <p:nvPr/>
        </p:nvSpPr>
        <p:spPr>
          <a:xfrm>
            <a:off x="8347540" y="3859551"/>
            <a:ext cx="3278559" cy="18466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N/A</a:t>
            </a:r>
          </a:p>
        </p:txBody>
      </p:sp>
      <p:sp>
        <p:nvSpPr>
          <p:cNvPr id="27" name="Freeform 1668">
            <a:extLst>
              <a:ext uri="{FF2B5EF4-FFF2-40B4-BE49-F238E27FC236}">
                <a16:creationId xmlns:a16="http://schemas.microsoft.com/office/drawing/2014/main" id="{A26F346E-D86F-4D01-8D05-F794D51174F3}"/>
              </a:ext>
            </a:extLst>
          </p:cNvPr>
          <p:cNvSpPr>
            <a:spLocks noEditPoints="1"/>
          </p:cNvSpPr>
          <p:nvPr/>
        </p:nvSpPr>
        <p:spPr bwMode="auto">
          <a:xfrm>
            <a:off x="7962425" y="456093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654008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a:t>Azure </a:t>
            </a:r>
            <a:r>
              <a:rPr lang="en-US" dirty="0"/>
              <a:t>Arc-enabled</a:t>
            </a:r>
            <a:r>
              <a:rPr lang="en-US"/>
              <a:t> Kubernetes</a:t>
            </a:r>
            <a:br>
              <a:rPr lang="en-US"/>
            </a:br>
            <a:r>
              <a:rPr lang="en-US" sz="2000">
                <a:latin typeface="+mn-lt"/>
              </a:rPr>
              <a:t>Connect, manage, and operate Kubernetes clusters and applications running anywhere using Azure Arc</a:t>
            </a:r>
          </a:p>
        </p:txBody>
      </p:sp>
      <p:grpSp>
        <p:nvGrpSpPr>
          <p:cNvPr id="10" name="Group 9" descr="Connect, configure, operate and monitor, govern and secure">
            <a:extLst>
              <a:ext uri="{FF2B5EF4-FFF2-40B4-BE49-F238E27FC236}">
                <a16:creationId xmlns:a16="http://schemas.microsoft.com/office/drawing/2014/main" id="{CF8B25E2-78A4-4E4C-9162-F069FCA75760}"/>
              </a:ext>
            </a:extLst>
          </p:cNvPr>
          <p:cNvGrpSpPr/>
          <p:nvPr/>
        </p:nvGrpSpPr>
        <p:grpSpPr>
          <a:xfrm>
            <a:off x="1230020" y="1750830"/>
            <a:ext cx="9769476" cy="3092613"/>
            <a:chOff x="1325947" y="7758131"/>
            <a:chExt cx="9769476" cy="3092613"/>
          </a:xfrm>
        </p:grpSpPr>
        <p:grpSp>
          <p:nvGrpSpPr>
            <p:cNvPr id="3" name="Group 2">
              <a:extLst>
                <a:ext uri="{FF2B5EF4-FFF2-40B4-BE49-F238E27FC236}">
                  <a16:creationId xmlns:a16="http://schemas.microsoft.com/office/drawing/2014/main" id="{00F7FA58-B9D7-43FC-9CE3-16B5D3438C1F}"/>
                </a:ext>
              </a:extLst>
            </p:cNvPr>
            <p:cNvGrpSpPr/>
            <p:nvPr/>
          </p:nvGrpSpPr>
          <p:grpSpPr>
            <a:xfrm>
              <a:off x="3827704" y="7764728"/>
              <a:ext cx="2316764" cy="3086016"/>
              <a:chOff x="2567446" y="2092731"/>
              <a:chExt cx="2316764"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98210" y="3549425"/>
                <a:ext cx="2286000" cy="330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Configure</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787" y="4074802"/>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Configure </a:t>
                </a:r>
                <a:r>
                  <a:rPr kumimoji="0" lang="en-US" sz="1100" b="0" i="0" u="none" strike="noStrike" kern="1200" cap="none" spc="0" normalizeH="0" baseline="0" noProof="0" err="1">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GitOps</a:t>
                </a: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workflows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Enforce desired state across clusters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&amp; Namespace support</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EE8B586-C9AB-44EA-958F-4E6FAC45ABCD}"/>
                </a:ext>
              </a:extLst>
            </p:cNvPr>
            <p:cNvGrpSpPr/>
            <p:nvPr/>
          </p:nvGrpSpPr>
          <p:grpSpPr>
            <a:xfrm>
              <a:off x="1325947" y="7758131"/>
              <a:ext cx="2303820" cy="3086016"/>
              <a:chOff x="194727" y="2092731"/>
              <a:chExt cx="2303820"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547" y="3572262"/>
                <a:ext cx="2286000" cy="29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Connect</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94727" y="4171885"/>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Support for multiple flavors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Deploy to an existing cluster</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OSS ecosystem friendly</a:t>
                </a:r>
              </a:p>
            </p:txBody>
          </p:sp>
        </p:grpSp>
        <p:grpSp>
          <p:nvGrpSpPr>
            <p:cNvPr id="24" name="Group 23">
              <a:extLst>
                <a:ext uri="{FF2B5EF4-FFF2-40B4-BE49-F238E27FC236}">
                  <a16:creationId xmlns:a16="http://schemas.microsoft.com/office/drawing/2014/main" id="{35E6DC80-17FC-4D4D-BF9A-320E7436E9AE}"/>
                </a:ext>
              </a:extLst>
            </p:cNvPr>
            <p:cNvGrpSpPr/>
            <p:nvPr/>
          </p:nvGrpSpPr>
          <p:grpSpPr>
            <a:xfrm>
              <a:off x="8785145" y="7764728"/>
              <a:ext cx="2310278" cy="3086016"/>
              <a:chOff x="8458431" y="2248552"/>
              <a:chExt cx="2310278" cy="3086016"/>
            </a:xfrm>
          </p:grpSpPr>
          <p:grpSp>
            <p:nvGrpSpPr>
              <p:cNvPr id="108" name="Group 107">
                <a:extLst>
                  <a:ext uri="{FF2B5EF4-FFF2-40B4-BE49-F238E27FC236}">
                    <a16:creationId xmlns:a16="http://schemas.microsoft.com/office/drawing/2014/main" id="{EC3E673B-7EE6-4CA8-A537-5646874BDE6A}"/>
                  </a:ext>
                </a:extLst>
              </p:cNvPr>
              <p:cNvGrpSpPr/>
              <p:nvPr/>
            </p:nvGrpSpPr>
            <p:grpSpPr>
              <a:xfrm>
                <a:off x="8458431" y="2248552"/>
                <a:ext cx="2310278" cy="3086016"/>
                <a:chOff x="4926228" y="2092731"/>
                <a:chExt cx="2310278" cy="3086016"/>
              </a:xfrm>
            </p:grpSpPr>
            <p:sp>
              <p:nvSpPr>
                <p:cNvPr id="109" name="Rectangle 108">
                  <a:extLst>
                    <a:ext uri="{FF2B5EF4-FFF2-40B4-BE49-F238E27FC236}">
                      <a16:creationId xmlns:a16="http://schemas.microsoft.com/office/drawing/2014/main" id="{1C8286E8-37CF-408C-B3BD-639B263B44C6}"/>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Rectangle 109">
                  <a:extLst>
                    <a:ext uri="{FF2B5EF4-FFF2-40B4-BE49-F238E27FC236}">
                      <a16:creationId xmlns:a16="http://schemas.microsoft.com/office/drawing/2014/main" id="{F883B5C6-0994-49EC-8AA6-FDDC64CF2E01}"/>
                    </a:ext>
                  </a:extLst>
                </p:cNvPr>
                <p:cNvSpPr/>
                <p:nvPr/>
              </p:nvSpPr>
              <p:spPr bwMode="auto">
                <a:xfrm>
                  <a:off x="4950506" y="338137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 </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Secure</a:t>
                  </a:r>
                </a:p>
              </p:txBody>
            </p:sp>
            <p:sp>
              <p:nvSpPr>
                <p:cNvPr id="111" name="Rectangle 110">
                  <a:extLst>
                    <a:ext uri="{FF2B5EF4-FFF2-40B4-BE49-F238E27FC236}">
                      <a16:creationId xmlns:a16="http://schemas.microsoft.com/office/drawing/2014/main" id="{8F6482AE-44F0-454C-BAC9-15E71C025D00}"/>
                    </a:ext>
                  </a:extLst>
                </p:cNvPr>
                <p:cNvSpPr/>
                <p:nvPr/>
              </p:nvSpPr>
              <p:spPr bwMode="auto">
                <a:xfrm>
                  <a:off x="4926228" y="416761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security baseline</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Role-Based Access Control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Compliance across environments</a:t>
                  </a:r>
                </a:p>
              </p:txBody>
            </p:sp>
          </p:grpSp>
          <p:pic>
            <p:nvPicPr>
              <p:cNvPr id="112" name="Graphic 111">
                <a:extLst>
                  <a:ext uri="{FF2B5EF4-FFF2-40B4-BE49-F238E27FC236}">
                    <a16:creationId xmlns:a16="http://schemas.microsoft.com/office/drawing/2014/main" id="{23771219-C4C4-44CA-A189-DB0984CF80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8509" y="2494124"/>
                <a:ext cx="914400" cy="914400"/>
              </a:xfrm>
              <a:prstGeom prst="rect">
                <a:avLst/>
              </a:prstGeom>
            </p:spPr>
          </p:pic>
        </p:grpSp>
        <p:grpSp>
          <p:nvGrpSpPr>
            <p:cNvPr id="23" name="Group 22">
              <a:extLst>
                <a:ext uri="{FF2B5EF4-FFF2-40B4-BE49-F238E27FC236}">
                  <a16:creationId xmlns:a16="http://schemas.microsoft.com/office/drawing/2014/main" id="{91711757-F9BB-4A0E-BE5C-345B4C62D3A8}"/>
                </a:ext>
              </a:extLst>
            </p:cNvPr>
            <p:cNvGrpSpPr/>
            <p:nvPr/>
          </p:nvGrpSpPr>
          <p:grpSpPr>
            <a:xfrm>
              <a:off x="6311816" y="7764728"/>
              <a:ext cx="2317085" cy="3086016"/>
              <a:chOff x="6141346" y="2246320"/>
              <a:chExt cx="2317085"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141346" y="2246320"/>
                <a:ext cx="2317085" cy="3086016"/>
                <a:chOff x="4950506" y="2092731"/>
                <a:chExt cx="2317085"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64001" y="3527828"/>
                  <a:ext cx="2286000" cy="373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Operate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Monitor</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81591" y="4074801"/>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Monitor Integration</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Health status reporting</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&amp; App observability</a:t>
                  </a:r>
                </a:p>
              </p:txBody>
            </p:sp>
          </p:grpSp>
          <p:pic>
            <p:nvPicPr>
              <p:cNvPr id="11" name="Graphic 10">
                <a:extLst>
                  <a:ext uri="{FF2B5EF4-FFF2-40B4-BE49-F238E27FC236}">
                    <a16:creationId xmlns:a16="http://schemas.microsoft.com/office/drawing/2014/main" id="{F57BF03F-7BEC-416A-AD9C-1C1199722E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7893" y="2544187"/>
                <a:ext cx="752906" cy="840453"/>
              </a:xfrm>
              <a:prstGeom prst="rect">
                <a:avLst/>
              </a:prstGeom>
            </p:spPr>
          </p:pic>
        </p:grpSp>
        <p:pic>
          <p:nvPicPr>
            <p:cNvPr id="14" name="Graphic 13">
              <a:extLst>
                <a:ext uri="{FF2B5EF4-FFF2-40B4-BE49-F238E27FC236}">
                  <a16:creationId xmlns:a16="http://schemas.microsoft.com/office/drawing/2014/main" id="{1B4126F2-6913-4571-82A0-5529FBA91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48926" y="8019612"/>
              <a:ext cx="841248" cy="841248"/>
            </a:xfrm>
            <a:prstGeom prst="rect">
              <a:avLst/>
            </a:prstGeom>
          </p:spPr>
        </p:pic>
        <p:pic>
          <p:nvPicPr>
            <p:cNvPr id="19" name="Graphic 18">
              <a:extLst>
                <a:ext uri="{FF2B5EF4-FFF2-40B4-BE49-F238E27FC236}">
                  <a16:creationId xmlns:a16="http://schemas.microsoft.com/office/drawing/2014/main" id="{8167A418-0C0A-41C8-A9BF-43B722940D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80786" y="8062595"/>
              <a:ext cx="806165" cy="822960"/>
            </a:xfrm>
            <a:prstGeom prst="rect">
              <a:avLst/>
            </a:prstGeom>
          </p:spPr>
        </p:pic>
      </p:grpSp>
      <p:grpSp>
        <p:nvGrpSpPr>
          <p:cNvPr id="102" name="nodes" descr="nodes">
            <a:extLst>
              <a:ext uri="{FF2B5EF4-FFF2-40B4-BE49-F238E27FC236}">
                <a16:creationId xmlns:a16="http://schemas.microsoft.com/office/drawing/2014/main" id="{AA41F129-A6D4-495F-8429-AE5BDA7B0FD2}"/>
              </a:ext>
            </a:extLst>
          </p:cNvPr>
          <p:cNvGrpSpPr>
            <a:grpSpLocks noChangeAspect="1"/>
          </p:cNvGrpSpPr>
          <p:nvPr/>
        </p:nvGrpSpPr>
        <p:grpSpPr bwMode="auto">
          <a:xfrm>
            <a:off x="1230020" y="5252723"/>
            <a:ext cx="629757" cy="627777"/>
            <a:chOff x="1016" y="765"/>
            <a:chExt cx="318" cy="317"/>
          </a:xfrm>
        </p:grpSpPr>
        <p:sp>
          <p:nvSpPr>
            <p:cNvPr id="103" name="AutoShape 3">
              <a:extLst>
                <a:ext uri="{FF2B5EF4-FFF2-40B4-BE49-F238E27FC236}">
                  <a16:creationId xmlns:a16="http://schemas.microsoft.com/office/drawing/2014/main" id="{8FE03970-AF03-402B-B95F-1D74217EB9A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C6253C02-D2FC-4E60-9293-AE9F21837AB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6">
              <a:extLst>
                <a:ext uri="{FF2B5EF4-FFF2-40B4-BE49-F238E27FC236}">
                  <a16:creationId xmlns:a16="http://schemas.microsoft.com/office/drawing/2014/main" id="{698782A7-E89F-4F9B-AC99-C31F9D4A7826}"/>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102E7504-D199-42AC-A8E4-1A1BFE525C1E}"/>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62F84C8F-C13C-4D4C-A45F-8AAB05D1A83A}"/>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9">
              <a:extLst>
                <a:ext uri="{FF2B5EF4-FFF2-40B4-BE49-F238E27FC236}">
                  <a16:creationId xmlns:a16="http://schemas.microsoft.com/office/drawing/2014/main" id="{D67F228D-B235-4A34-AB99-1FCD67976442}"/>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0">
              <a:extLst>
                <a:ext uri="{FF2B5EF4-FFF2-40B4-BE49-F238E27FC236}">
                  <a16:creationId xmlns:a16="http://schemas.microsoft.com/office/drawing/2014/main" id="{369FF15C-CB03-400E-82EC-E2D42D17B7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
              <a:extLst>
                <a:ext uri="{FF2B5EF4-FFF2-40B4-BE49-F238E27FC236}">
                  <a16:creationId xmlns:a16="http://schemas.microsoft.com/office/drawing/2014/main" id="{C12759BD-6101-4B30-B473-2BE96FBDB4C9}"/>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Oval 12">
              <a:extLst>
                <a:ext uri="{FF2B5EF4-FFF2-40B4-BE49-F238E27FC236}">
                  <a16:creationId xmlns:a16="http://schemas.microsoft.com/office/drawing/2014/main" id="{29CF364A-2D17-4058-9991-A9768893DFA7}"/>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Oval 13">
              <a:extLst>
                <a:ext uri="{FF2B5EF4-FFF2-40B4-BE49-F238E27FC236}">
                  <a16:creationId xmlns:a16="http://schemas.microsoft.com/office/drawing/2014/main" id="{1EDFE87B-5403-4A03-9FEF-E4AF80BA3BCA}"/>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Oval 14">
              <a:extLst>
                <a:ext uri="{FF2B5EF4-FFF2-40B4-BE49-F238E27FC236}">
                  <a16:creationId xmlns:a16="http://schemas.microsoft.com/office/drawing/2014/main" id="{DC679819-9FB7-41DB-9DF9-53FF88DC9553}"/>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
              <a:extLst>
                <a:ext uri="{FF2B5EF4-FFF2-40B4-BE49-F238E27FC236}">
                  <a16:creationId xmlns:a16="http://schemas.microsoft.com/office/drawing/2014/main" id="{77FAC4F4-192D-418C-BF8E-B157837BFCD5}"/>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16">
              <a:extLst>
                <a:ext uri="{FF2B5EF4-FFF2-40B4-BE49-F238E27FC236}">
                  <a16:creationId xmlns:a16="http://schemas.microsoft.com/office/drawing/2014/main" id="{69E4CE3A-C486-483D-BAB2-09024104C8E3}"/>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17">
              <a:extLst>
                <a:ext uri="{FF2B5EF4-FFF2-40B4-BE49-F238E27FC236}">
                  <a16:creationId xmlns:a16="http://schemas.microsoft.com/office/drawing/2014/main" id="{78D4647C-4C62-432F-9E5A-40388EC2443E}"/>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8">
              <a:extLst>
                <a:ext uri="{FF2B5EF4-FFF2-40B4-BE49-F238E27FC236}">
                  <a16:creationId xmlns:a16="http://schemas.microsoft.com/office/drawing/2014/main" id="{FEFD7D64-BC5A-454B-BBE7-7EF2A2F63BB6}"/>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7" name="Group 96" descr="Any infrastructre, any Kubernetes">
            <a:extLst>
              <a:ext uri="{FF2B5EF4-FFF2-40B4-BE49-F238E27FC236}">
                <a16:creationId xmlns:a16="http://schemas.microsoft.com/office/drawing/2014/main" id="{0786A93E-2D28-4507-8622-96CE79A38AE5}"/>
              </a:ext>
            </a:extLst>
          </p:cNvPr>
          <p:cNvGrpSpPr/>
          <p:nvPr/>
        </p:nvGrpSpPr>
        <p:grpSpPr>
          <a:xfrm>
            <a:off x="2108200" y="5516368"/>
            <a:ext cx="8026400" cy="104449"/>
            <a:chOff x="2108200" y="5643727"/>
            <a:chExt cx="8026400" cy="104449"/>
          </a:xfrm>
        </p:grpSpPr>
        <p:cxnSp>
          <p:nvCxnSpPr>
            <p:cNvPr id="98" name="Straight Connector 97">
              <a:extLst>
                <a:ext uri="{FF2B5EF4-FFF2-40B4-BE49-F238E27FC236}">
                  <a16:creationId xmlns:a16="http://schemas.microsoft.com/office/drawing/2014/main" id="{DC930671-A359-47C7-B15B-5D417E873CD1}"/>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9" name="Rectangle 40">
              <a:extLst>
                <a:ext uri="{FF2B5EF4-FFF2-40B4-BE49-F238E27FC236}">
                  <a16:creationId xmlns:a16="http://schemas.microsoft.com/office/drawing/2014/main" id="{F967D88B-F228-4897-8EEF-C3B06AD48676}"/>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0" name="Rectangle 40">
              <a:extLst>
                <a:ext uri="{FF2B5EF4-FFF2-40B4-BE49-F238E27FC236}">
                  <a16:creationId xmlns:a16="http://schemas.microsoft.com/office/drawing/2014/main" id="{FAA9B448-A110-4278-9EE3-E65D6B435518}"/>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01" name="Rectangle 100">
            <a:extLst>
              <a:ext uri="{FF2B5EF4-FFF2-40B4-BE49-F238E27FC236}">
                <a16:creationId xmlns:a16="http://schemas.microsoft.com/office/drawing/2014/main" id="{17F5CE13-F081-4613-BF3A-C376BD9C74CF}"/>
              </a:ext>
            </a:extLst>
          </p:cNvPr>
          <p:cNvSpPr/>
          <p:nvPr/>
        </p:nvSpPr>
        <p:spPr bwMode="auto">
          <a:xfrm>
            <a:off x="3991361" y="5337759"/>
            <a:ext cx="4209294"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 any Kubernetes</a:t>
            </a:r>
          </a:p>
        </p:txBody>
      </p:sp>
      <p:pic>
        <p:nvPicPr>
          <p:cNvPr id="208" name="Kubernetes" descr="Kubernetes">
            <a:extLst>
              <a:ext uri="{FF2B5EF4-FFF2-40B4-BE49-F238E27FC236}">
                <a16:creationId xmlns:a16="http://schemas.microsoft.com/office/drawing/2014/main" id="{72426C9C-C914-4F52-A639-92707D9301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06652" y="5301812"/>
            <a:ext cx="533400" cy="533398"/>
          </a:xfrm>
          <a:prstGeom prst="rect">
            <a:avLst/>
          </a:prstGeom>
        </p:spPr>
      </p:pic>
      <p:grpSp>
        <p:nvGrpSpPr>
          <p:cNvPr id="27" name="Group 26" descr="Kubernetes icons">
            <a:extLst>
              <a:ext uri="{FF2B5EF4-FFF2-40B4-BE49-F238E27FC236}">
                <a16:creationId xmlns:a16="http://schemas.microsoft.com/office/drawing/2014/main" id="{3FAA0D57-2A51-4446-9632-CD81F5B65CFF}"/>
              </a:ext>
            </a:extLst>
          </p:cNvPr>
          <p:cNvGrpSpPr/>
          <p:nvPr/>
        </p:nvGrpSpPr>
        <p:grpSpPr>
          <a:xfrm>
            <a:off x="2096775" y="5788497"/>
            <a:ext cx="2994435" cy="648505"/>
            <a:chOff x="2096775" y="5788497"/>
            <a:chExt cx="2994435" cy="648505"/>
          </a:xfrm>
        </p:grpSpPr>
        <p:grpSp>
          <p:nvGrpSpPr>
            <p:cNvPr id="26" name="Group 25">
              <a:extLst>
                <a:ext uri="{FF2B5EF4-FFF2-40B4-BE49-F238E27FC236}">
                  <a16:creationId xmlns:a16="http://schemas.microsoft.com/office/drawing/2014/main" id="{72A3CEFA-09B6-4A83-8614-35EDB7150EB1}"/>
                </a:ext>
              </a:extLst>
            </p:cNvPr>
            <p:cNvGrpSpPr/>
            <p:nvPr/>
          </p:nvGrpSpPr>
          <p:grpSpPr>
            <a:xfrm>
              <a:off x="3390923" y="5788497"/>
              <a:ext cx="426700" cy="648505"/>
              <a:chOff x="3390923" y="5788497"/>
              <a:chExt cx="426700" cy="648505"/>
            </a:xfrm>
          </p:grpSpPr>
          <p:sp>
            <p:nvSpPr>
              <p:cNvPr id="63" name="TextBox 1090">
                <a:extLst>
                  <a:ext uri="{FF2B5EF4-FFF2-40B4-BE49-F238E27FC236}">
                    <a16:creationId xmlns:a16="http://schemas.microsoft.com/office/drawing/2014/main" id="{D89588A6-E262-4C59-88B4-814F196064D9}"/>
                  </a:ext>
                </a:extLst>
              </p:cNvPr>
              <p:cNvSpPr txBox="1"/>
              <p:nvPr/>
            </p:nvSpPr>
            <p:spPr>
              <a:xfrm>
                <a:off x="3390923" y="6206170"/>
                <a:ext cx="426700"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AKS</a:t>
                </a:r>
              </a:p>
            </p:txBody>
          </p:sp>
          <p:pic>
            <p:nvPicPr>
              <p:cNvPr id="17" name="Graphic 16">
                <a:extLst>
                  <a:ext uri="{FF2B5EF4-FFF2-40B4-BE49-F238E27FC236}">
                    <a16:creationId xmlns:a16="http://schemas.microsoft.com/office/drawing/2014/main" id="{2352F402-3AC4-416B-901C-49EFB997BE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4428" y="5788497"/>
                <a:ext cx="419690" cy="419690"/>
              </a:xfrm>
              <a:prstGeom prst="rect">
                <a:avLst/>
              </a:prstGeom>
            </p:spPr>
          </p:pic>
        </p:grpSp>
        <p:grpSp>
          <p:nvGrpSpPr>
            <p:cNvPr id="51" name="Group 50">
              <a:extLst>
                <a:ext uri="{FF2B5EF4-FFF2-40B4-BE49-F238E27FC236}">
                  <a16:creationId xmlns:a16="http://schemas.microsoft.com/office/drawing/2014/main" id="{2000BA1D-6CDF-4293-A764-D7446079E76A}"/>
                </a:ext>
              </a:extLst>
            </p:cNvPr>
            <p:cNvGrpSpPr/>
            <p:nvPr/>
          </p:nvGrpSpPr>
          <p:grpSpPr>
            <a:xfrm>
              <a:off x="4072098" y="5809058"/>
              <a:ext cx="1019112" cy="627944"/>
              <a:chOff x="3786338" y="5452251"/>
              <a:chExt cx="1019112" cy="627944"/>
            </a:xfrm>
          </p:grpSpPr>
          <p:pic>
            <p:nvPicPr>
              <p:cNvPr id="83" name="Picture 4" descr="Image result for openshift">
                <a:extLst>
                  <a:ext uri="{FF2B5EF4-FFF2-40B4-BE49-F238E27FC236}">
                    <a16:creationId xmlns:a16="http://schemas.microsoft.com/office/drawing/2014/main" id="{7BE95E78-E26F-4E14-82F0-D453826EE3B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21931"/>
              <a:stretch/>
            </p:blipFill>
            <p:spPr bwMode="auto">
              <a:xfrm>
                <a:off x="4074781" y="5452251"/>
                <a:ext cx="444776" cy="36576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1090">
                <a:extLst>
                  <a:ext uri="{FF2B5EF4-FFF2-40B4-BE49-F238E27FC236}">
                    <a16:creationId xmlns:a16="http://schemas.microsoft.com/office/drawing/2014/main" id="{E2CCCF24-9D60-4785-A3D7-6EEB5D0F154F}"/>
                  </a:ext>
                </a:extLst>
              </p:cNvPr>
              <p:cNvSpPr txBox="1"/>
              <p:nvPr/>
            </p:nvSpPr>
            <p:spPr>
              <a:xfrm>
                <a:off x="3786338" y="5849363"/>
                <a:ext cx="1019112" cy="230832"/>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OpenShift</a:t>
                </a:r>
              </a:p>
            </p:txBody>
          </p:sp>
        </p:grpSp>
        <p:grpSp>
          <p:nvGrpSpPr>
            <p:cNvPr id="52" name="Group 51">
              <a:extLst>
                <a:ext uri="{FF2B5EF4-FFF2-40B4-BE49-F238E27FC236}">
                  <a16:creationId xmlns:a16="http://schemas.microsoft.com/office/drawing/2014/main" id="{FB0C20D4-B4C1-48DF-992A-DA04C06F618C}"/>
                </a:ext>
              </a:extLst>
            </p:cNvPr>
            <p:cNvGrpSpPr/>
            <p:nvPr/>
          </p:nvGrpSpPr>
          <p:grpSpPr>
            <a:xfrm>
              <a:off x="2096775" y="5793906"/>
              <a:ext cx="1019112" cy="643096"/>
              <a:chOff x="875403" y="3328267"/>
              <a:chExt cx="1019112" cy="643096"/>
            </a:xfrm>
          </p:grpSpPr>
          <p:pic>
            <p:nvPicPr>
              <p:cNvPr id="81" name="Kubernetes" descr="Kubernetes">
                <a:extLst>
                  <a:ext uri="{FF2B5EF4-FFF2-40B4-BE49-F238E27FC236}">
                    <a16:creationId xmlns:a16="http://schemas.microsoft.com/office/drawing/2014/main" id="{004D747B-DD39-43C5-B3E6-5CFED955BE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3106" y="3328267"/>
                <a:ext cx="365763" cy="365760"/>
              </a:xfrm>
              <a:prstGeom prst="rect">
                <a:avLst/>
              </a:prstGeom>
            </p:spPr>
          </p:pic>
          <p:sp>
            <p:nvSpPr>
              <p:cNvPr id="82" name="TextBox 1090">
                <a:extLst>
                  <a:ext uri="{FF2B5EF4-FFF2-40B4-BE49-F238E27FC236}">
                    <a16:creationId xmlns:a16="http://schemas.microsoft.com/office/drawing/2014/main" id="{28CCBB36-AF1B-4970-B168-CBCE2E08035E}"/>
                  </a:ext>
                </a:extLst>
              </p:cNvPr>
              <p:cNvSpPr txBox="1"/>
              <p:nvPr/>
            </p:nvSpPr>
            <p:spPr>
              <a:xfrm>
                <a:off x="875403" y="3740531"/>
                <a:ext cx="1019112"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a:ea typeface="+mn-ea"/>
                    <a:cs typeface="Segoe UI Semibold" panose="020B0502040204020203" pitchFamily="34" charset="0"/>
                  </a:rPr>
                  <a:t>kubeadm</a:t>
                </a:r>
                <a:endPar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endParaRPr>
              </a:p>
            </p:txBody>
          </p:sp>
        </p:grpSp>
      </p:grpSp>
      <p:grpSp>
        <p:nvGrpSpPr>
          <p:cNvPr id="22" name="Group 21" descr="Kubernetes icons">
            <a:extLst>
              <a:ext uri="{FF2B5EF4-FFF2-40B4-BE49-F238E27FC236}">
                <a16:creationId xmlns:a16="http://schemas.microsoft.com/office/drawing/2014/main" id="{CA70E83F-0F8C-468E-A9D4-60C4CA530DFE}"/>
              </a:ext>
            </a:extLst>
          </p:cNvPr>
          <p:cNvGrpSpPr/>
          <p:nvPr/>
        </p:nvGrpSpPr>
        <p:grpSpPr>
          <a:xfrm>
            <a:off x="7146081" y="5793674"/>
            <a:ext cx="3035219" cy="643328"/>
            <a:chOff x="7647283" y="5877271"/>
            <a:chExt cx="3035219" cy="643328"/>
          </a:xfrm>
        </p:grpSpPr>
        <p:grpSp>
          <p:nvGrpSpPr>
            <p:cNvPr id="54" name="Group 53">
              <a:extLst>
                <a:ext uri="{FF2B5EF4-FFF2-40B4-BE49-F238E27FC236}">
                  <a16:creationId xmlns:a16="http://schemas.microsoft.com/office/drawing/2014/main" id="{44924937-F0BF-4AAB-94ED-60D481F1DD47}"/>
                </a:ext>
              </a:extLst>
            </p:cNvPr>
            <p:cNvGrpSpPr/>
            <p:nvPr/>
          </p:nvGrpSpPr>
          <p:grpSpPr>
            <a:xfrm>
              <a:off x="8768541" y="5893149"/>
              <a:ext cx="873957" cy="627450"/>
              <a:chOff x="9067542" y="5486543"/>
              <a:chExt cx="873957" cy="627450"/>
            </a:xfrm>
          </p:grpSpPr>
          <p:pic>
            <p:nvPicPr>
              <p:cNvPr id="61" name="Shape 339" descr="Container-Engine_256px.png">
                <a:extLst>
                  <a:ext uri="{FF2B5EF4-FFF2-40B4-BE49-F238E27FC236}">
                    <a16:creationId xmlns:a16="http://schemas.microsoft.com/office/drawing/2014/main" id="{E58C045D-9299-4059-832A-EF1E630D2F19}"/>
                  </a:ext>
                </a:extLst>
              </p:cNvPr>
              <p:cNvPicPr preferRelativeResize="0"/>
              <p:nvPr/>
            </p:nvPicPr>
            <p:blipFill rotWithShape="1">
              <a:blip r:embed="rId16"/>
              <a:srcRect t="5092" b="5092"/>
              <a:stretch/>
            </p:blipFill>
            <p:spPr>
              <a:xfrm>
                <a:off x="9307925" y="5486543"/>
                <a:ext cx="393192" cy="365760"/>
              </a:xfrm>
              <a:prstGeom prst="rect">
                <a:avLst/>
              </a:prstGeom>
            </p:spPr>
          </p:pic>
          <p:sp>
            <p:nvSpPr>
              <p:cNvPr id="62" name="TextBox 61">
                <a:extLst>
                  <a:ext uri="{FF2B5EF4-FFF2-40B4-BE49-F238E27FC236}">
                    <a16:creationId xmlns:a16="http://schemas.microsoft.com/office/drawing/2014/main" id="{67456DAA-CC97-438D-A8F9-33EA82E1B131}"/>
                  </a:ext>
                </a:extLst>
              </p:cNvPr>
              <p:cNvSpPr txBox="1"/>
              <p:nvPr/>
            </p:nvSpPr>
            <p:spPr>
              <a:xfrm>
                <a:off x="9067542" y="5883161"/>
                <a:ext cx="87395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GKE</a:t>
                </a:r>
              </a:p>
            </p:txBody>
          </p:sp>
        </p:grpSp>
        <p:grpSp>
          <p:nvGrpSpPr>
            <p:cNvPr id="55" name="Group 54">
              <a:extLst>
                <a:ext uri="{FF2B5EF4-FFF2-40B4-BE49-F238E27FC236}">
                  <a16:creationId xmlns:a16="http://schemas.microsoft.com/office/drawing/2014/main" id="{7879F29E-8E1F-4F1E-B261-EBE927570C97}"/>
                </a:ext>
              </a:extLst>
            </p:cNvPr>
            <p:cNvGrpSpPr/>
            <p:nvPr/>
          </p:nvGrpSpPr>
          <p:grpSpPr>
            <a:xfrm>
              <a:off x="7647283" y="5905349"/>
              <a:ext cx="1160246" cy="615250"/>
              <a:chOff x="7603407" y="5480114"/>
              <a:chExt cx="1160246" cy="615250"/>
            </a:xfrm>
          </p:grpSpPr>
          <p:sp>
            <p:nvSpPr>
              <p:cNvPr id="56" name="Rectangle 55">
                <a:extLst>
                  <a:ext uri="{FF2B5EF4-FFF2-40B4-BE49-F238E27FC236}">
                    <a16:creationId xmlns:a16="http://schemas.microsoft.com/office/drawing/2014/main" id="{CD8F8BC6-A84F-4E3B-8CB4-19198C264679}"/>
                  </a:ext>
                </a:extLst>
              </p:cNvPr>
              <p:cNvSpPr/>
              <p:nvPr/>
            </p:nvSpPr>
            <p:spPr>
              <a:xfrm>
                <a:off x="7603407" y="5864532"/>
                <a:ext cx="116024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EKS</a:t>
                </a:r>
                <a:endParaRPr kumimoji="0" lang="en-US" sz="900" b="0" i="0" u="none" strike="noStrike" kern="1200" cap="none" spc="0" normalizeH="0" baseline="0" noProof="0">
                  <a:ln>
                    <a:noFill/>
                  </a:ln>
                  <a:solidFill>
                    <a:srgbClr val="50E6FF"/>
                  </a:solidFill>
                  <a:effectLst/>
                  <a:uLnTx/>
                  <a:uFillTx/>
                  <a:latin typeface="Segoe UI"/>
                  <a:ea typeface="+mn-ea"/>
                  <a:cs typeface="Segoe UI" pitchFamily="34" charset="0"/>
                </a:endParaRPr>
              </a:p>
            </p:txBody>
          </p:sp>
          <p:grpSp>
            <p:nvGrpSpPr>
              <p:cNvPr id="57" name="Graphic 6">
                <a:extLst>
                  <a:ext uri="{FF2B5EF4-FFF2-40B4-BE49-F238E27FC236}">
                    <a16:creationId xmlns:a16="http://schemas.microsoft.com/office/drawing/2014/main" id="{2EAC0DE5-A91F-4F23-956B-44856BE0F540}"/>
                  </a:ext>
                </a:extLst>
              </p:cNvPr>
              <p:cNvGrpSpPr/>
              <p:nvPr/>
            </p:nvGrpSpPr>
            <p:grpSpPr>
              <a:xfrm>
                <a:off x="8022426" y="5480114"/>
                <a:ext cx="336385" cy="365760"/>
                <a:chOff x="8069129" y="5583999"/>
                <a:chExt cx="226630" cy="246421"/>
              </a:xfrm>
              <a:solidFill>
                <a:srgbClr val="FFFFFF"/>
              </a:solidFill>
            </p:grpSpPr>
            <p:sp>
              <p:nvSpPr>
                <p:cNvPr id="58" name="Freeform: Shape 57">
                  <a:extLst>
                    <a:ext uri="{FF2B5EF4-FFF2-40B4-BE49-F238E27FC236}">
                      <a16:creationId xmlns:a16="http://schemas.microsoft.com/office/drawing/2014/main" id="{B99B064F-4479-493A-8C89-F763FEFDBB9C}"/>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ECA76F3-A24F-41C8-9701-770770304C54}"/>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C3D27036-9D8D-4D16-907C-32A17F3DCEE2}"/>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0" name="Picture 19" descr="A picture containing object, clock&#10;&#10;Description automatically generated">
              <a:extLst>
                <a:ext uri="{FF2B5EF4-FFF2-40B4-BE49-F238E27FC236}">
                  <a16:creationId xmlns:a16="http://schemas.microsoft.com/office/drawing/2014/main" id="{EC67895E-FD73-4AB8-B6EB-DE08D33D084C}"/>
                </a:ext>
              </a:extLst>
            </p:cNvPr>
            <p:cNvPicPr>
              <a:picLocks noChangeAspect="1"/>
            </p:cNvPicPr>
            <p:nvPr/>
          </p:nvPicPr>
          <p:blipFill>
            <a:blip r:embed="rId17"/>
            <a:stretch>
              <a:fillRect/>
            </a:stretch>
          </p:blipFill>
          <p:spPr>
            <a:xfrm>
              <a:off x="9975588" y="5877271"/>
              <a:ext cx="393191" cy="390032"/>
            </a:xfrm>
            <a:prstGeom prst="rect">
              <a:avLst/>
            </a:prstGeom>
          </p:spPr>
        </p:pic>
        <p:sp>
          <p:nvSpPr>
            <p:cNvPr id="21" name="TextBox 20">
              <a:extLst>
                <a:ext uri="{FF2B5EF4-FFF2-40B4-BE49-F238E27FC236}">
                  <a16:creationId xmlns:a16="http://schemas.microsoft.com/office/drawing/2014/main" id="{3F76E874-97C3-4B23-A6DF-58C13C64A309}"/>
                </a:ext>
              </a:extLst>
            </p:cNvPr>
            <p:cNvSpPr txBox="1"/>
            <p:nvPr/>
          </p:nvSpPr>
          <p:spPr>
            <a:xfrm>
              <a:off x="9661863" y="6289767"/>
              <a:ext cx="102063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VMware Tanzu</a:t>
              </a:r>
            </a:p>
          </p:txBody>
        </p:sp>
      </p:grpSp>
    </p:spTree>
    <p:extLst>
      <p:ext uri="{BB962C8B-B14F-4D97-AF65-F5344CB8AC3E}">
        <p14:creationId xmlns:p14="http://schemas.microsoft.com/office/powerpoint/2010/main" val="155907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299"/>
                                          </p:stCondLst>
                                        </p:cTn>
                                        <p:tgtEl>
                                          <p:spTgt spid="20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300" fill="hold"/>
                                        <p:tgtEl>
                                          <p:spTgt spid="208"/>
                                        </p:tgtEl>
                                      </p:cBhvr>
                                      <p:by x="0" y="0"/>
                                    </p:animScale>
                                  </p:childTnLst>
                                </p:cTn>
                              </p:par>
                              <p:par>
                                <p:cTn id="9" presetID="16" presetClass="entr" presetSubtype="37"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barn(outVertical)">
                                      <p:cBhvr>
                                        <p:cTn id="11" dur="500"/>
                                        <p:tgtEl>
                                          <p:spTgt spid="9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500"/>
                                        <p:tgtEl>
                                          <p:spTgt spid="101"/>
                                        </p:tgtEl>
                                      </p:cBhvr>
                                    </p:animEffect>
                                  </p:childTnLst>
                                </p:cTn>
                              </p:par>
                              <p:par>
                                <p:cTn id="15" presetID="42" presetClass="path" presetSubtype="0" decel="100000" fill="hold" grpId="1" nodeType="withEffect">
                                  <p:stCondLst>
                                    <p:cond delay="0"/>
                                  </p:stCondLst>
                                  <p:childTnLst>
                                    <p:animMotion origin="layout" path="M 0 4.44444E-6 L 0 0.01898 " pathEditMode="relative" rAng="0" ptsTypes="AA">
                                      <p:cBhvr>
                                        <p:cTn id="16" dur="700" spd="-100000" fill="hold"/>
                                        <p:tgtEl>
                                          <p:spTgt spid="101"/>
                                        </p:tgtEl>
                                        <p:attrNameLst>
                                          <p:attrName>ppt_x</p:attrName>
                                          <p:attrName>ppt_y</p:attrName>
                                        </p:attrNameLst>
                                      </p:cBhvr>
                                      <p:rCtr x="0" y="949"/>
                                    </p:animMotion>
                                  </p:childTnLst>
                                </p:cTn>
                              </p:par>
                              <p:par>
                                <p:cTn id="17" presetID="1" presetClass="entr" presetSubtype="0" fill="hold" nodeType="withEffect">
                                  <p:stCondLst>
                                    <p:cond delay="0"/>
                                  </p:stCondLst>
                                  <p:childTnLst>
                                    <p:set>
                                      <p:cBhvr>
                                        <p:cTn id="18" dur="1" fill="hold">
                                          <p:stCondLst>
                                            <p:cond delay="299"/>
                                          </p:stCondLst>
                                        </p:cTn>
                                        <p:tgtEl>
                                          <p:spTgt spid="102"/>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2"/>
                                        </p:tgtEl>
                                      </p:cBhvr>
                                      <p:by x="0" y="0"/>
                                    </p:animScale>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3.125E-6 3.33333E-6 L 3.125E-6 0.01898 " pathEditMode="relative" rAng="0" ptsTypes="AA">
                                      <p:cBhvr>
                                        <p:cTn id="25" dur="700" spd="-100000" fill="hold"/>
                                        <p:tgtEl>
                                          <p:spTgt spid="22"/>
                                        </p:tgtEl>
                                        <p:attrNameLst>
                                          <p:attrName>ppt_x</p:attrName>
                                          <p:attrName>ppt_y</p:attrName>
                                        </p:attrNameLst>
                                      </p:cBhvr>
                                      <p:rCtr x="0" y="949"/>
                                    </p:animMotion>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42" presetClass="path" presetSubtype="0" decel="100000" fill="hold" nodeType="withEffect">
                                  <p:stCondLst>
                                    <p:cond delay="0"/>
                                  </p:stCondLst>
                                  <p:childTnLst>
                                    <p:animMotion origin="layout" path="M 3.125E-6 3.33333E-6 L 3.125E-6 0.01898 " pathEditMode="relative" rAng="0" ptsTypes="AA">
                                      <p:cBhvr>
                                        <p:cTn id="30" dur="700" spd="-100000" fill="hold"/>
                                        <p:tgtEl>
                                          <p:spTgt spid="2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39281" y="235581"/>
            <a:ext cx="11209374" cy="553998"/>
          </a:xfrm>
        </p:spPr>
        <p:txBody>
          <a:bodyPr/>
          <a:lstStyle/>
          <a:p>
            <a:pPr algn="ctr"/>
            <a:r>
              <a:rPr lang="en-US"/>
              <a:t>Azure Arc-enabled Kubernetes</a:t>
            </a:r>
            <a:endParaRPr lang="en-US" sz="2000">
              <a:latin typeface="+mn-lt"/>
            </a:endParaRPr>
          </a:p>
        </p:txBody>
      </p:sp>
      <p:sp>
        <p:nvSpPr>
          <p:cNvPr id="5" name="Rectangle 4">
            <a:extLst>
              <a:ext uri="{FF2B5EF4-FFF2-40B4-BE49-F238E27FC236}">
                <a16:creationId xmlns:a16="http://schemas.microsoft.com/office/drawing/2014/main" id="{8F59D347-F85F-4486-99D4-2C195D81145D}"/>
              </a:ext>
            </a:extLst>
          </p:cNvPr>
          <p:cNvSpPr/>
          <p:nvPr/>
        </p:nvSpPr>
        <p:spPr bwMode="auto">
          <a:xfrm>
            <a:off x="9699791" y="889331"/>
            <a:ext cx="1279359"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
        <p:nvSpPr>
          <p:cNvPr id="12" name="TextBox 11">
            <a:extLst>
              <a:ext uri="{FF2B5EF4-FFF2-40B4-BE49-F238E27FC236}">
                <a16:creationId xmlns:a16="http://schemas.microsoft.com/office/drawing/2014/main" id="{0D5694B7-0FF4-4E55-ABA3-E8DE2AD76CA1}"/>
              </a:ext>
            </a:extLst>
          </p:cNvPr>
          <p:cNvSpPr txBox="1"/>
          <p:nvPr/>
        </p:nvSpPr>
        <p:spPr>
          <a:xfrm>
            <a:off x="2787750" y="923509"/>
            <a:ext cx="67124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Easily integrate with Azure services using Cluster Extensions</a:t>
            </a:r>
          </a:p>
        </p:txBody>
      </p:sp>
      <p:grpSp>
        <p:nvGrpSpPr>
          <p:cNvPr id="3" name="Group 2">
            <a:extLst>
              <a:ext uri="{FF2B5EF4-FFF2-40B4-BE49-F238E27FC236}">
                <a16:creationId xmlns:a16="http://schemas.microsoft.com/office/drawing/2014/main" id="{B911C759-567A-448E-B665-835C816BB3CC}"/>
              </a:ext>
            </a:extLst>
          </p:cNvPr>
          <p:cNvGrpSpPr/>
          <p:nvPr/>
        </p:nvGrpSpPr>
        <p:grpSpPr>
          <a:xfrm>
            <a:off x="2043694" y="2113618"/>
            <a:ext cx="8104613" cy="3729964"/>
            <a:chOff x="1940731" y="2113618"/>
            <a:chExt cx="8104613" cy="3729964"/>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4362498" y="2113618"/>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EB7EE2F-97CC-47CE-B432-9CFBBAE7EB68}"/>
                </a:ext>
              </a:extLst>
            </p:cNvPr>
            <p:cNvSpPr/>
            <p:nvPr/>
          </p:nvSpPr>
          <p:spPr bwMode="auto">
            <a:xfrm>
              <a:off x="1940731" y="2304927"/>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 name="Graphic 15">
              <a:extLst>
                <a:ext uri="{FF2B5EF4-FFF2-40B4-BE49-F238E27FC236}">
                  <a16:creationId xmlns:a16="http://schemas.microsoft.com/office/drawing/2014/main" id="{8E62255C-9D51-4771-996B-1156A74A1D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1265" y="2480069"/>
              <a:ext cx="752906" cy="840453"/>
            </a:xfrm>
            <a:prstGeom prst="rect">
              <a:avLst/>
            </a:prstGeom>
          </p:spPr>
        </p:pic>
        <p:sp>
          <p:nvSpPr>
            <p:cNvPr id="76" name="Rectangle 75">
              <a:extLst>
                <a:ext uri="{FF2B5EF4-FFF2-40B4-BE49-F238E27FC236}">
                  <a16:creationId xmlns:a16="http://schemas.microsoft.com/office/drawing/2014/main" id="{705ECA5A-68BF-457D-A11B-9BB0C4D17239}"/>
                </a:ext>
              </a:extLst>
            </p:cNvPr>
            <p:cNvSpPr/>
            <p:nvPr/>
          </p:nvSpPr>
          <p:spPr bwMode="auto">
            <a:xfrm>
              <a:off x="2210709" y="3413685"/>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Monitor</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77" name="Rectangle 76">
              <a:extLst>
                <a:ext uri="{FF2B5EF4-FFF2-40B4-BE49-F238E27FC236}">
                  <a16:creationId xmlns:a16="http://schemas.microsoft.com/office/drawing/2014/main" id="{DBB12EC0-CFB2-4FB6-B6C9-618E8B9ABA9F}"/>
                </a:ext>
              </a:extLst>
            </p:cNvPr>
            <p:cNvSpPr/>
            <p:nvPr/>
          </p:nvSpPr>
          <p:spPr bwMode="auto">
            <a:xfrm>
              <a:off x="2359854" y="3889749"/>
              <a:ext cx="2895728" cy="18481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Collect metrics and logs of application workloads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Open ecosystem</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Multi-cluster roll-up and cluster </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drill down views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 name="Rectangle 17">
              <a:extLst>
                <a:ext uri="{FF2B5EF4-FFF2-40B4-BE49-F238E27FC236}">
                  <a16:creationId xmlns:a16="http://schemas.microsoft.com/office/drawing/2014/main" id="{3E8CFE95-D3BB-4F6E-8FC6-7AD47E735BBC}"/>
                </a:ext>
              </a:extLst>
            </p:cNvPr>
            <p:cNvSpPr/>
            <p:nvPr/>
          </p:nvSpPr>
          <p:spPr bwMode="auto">
            <a:xfrm>
              <a:off x="6311369" y="2304927"/>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CCC1A849-82BF-4288-BE19-4281501524E5}"/>
                </a:ext>
              </a:extLst>
            </p:cNvPr>
            <p:cNvSpPr/>
            <p:nvPr/>
          </p:nvSpPr>
          <p:spPr bwMode="auto">
            <a:xfrm>
              <a:off x="6581347" y="3413685"/>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Secure</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22" name="Rectangle 21">
              <a:extLst>
                <a:ext uri="{FF2B5EF4-FFF2-40B4-BE49-F238E27FC236}">
                  <a16:creationId xmlns:a16="http://schemas.microsoft.com/office/drawing/2014/main" id="{46C804F2-926A-4055-8CF4-625C562C0702}"/>
                </a:ext>
              </a:extLst>
            </p:cNvPr>
            <p:cNvSpPr/>
            <p:nvPr/>
          </p:nvSpPr>
          <p:spPr bwMode="auto">
            <a:xfrm>
              <a:off x="6545277" y="3889749"/>
              <a:ext cx="3266158" cy="1886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Defender Integration</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Threat detection across on-premises and multi-cloud</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Actionable recommendations for security best practices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5" name="Graphic 14">
              <a:extLst>
                <a:ext uri="{FF2B5EF4-FFF2-40B4-BE49-F238E27FC236}">
                  <a16:creationId xmlns:a16="http://schemas.microsoft.com/office/drawing/2014/main" id="{26EDEEF3-0AB7-4795-B8EB-10DB10D6A9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4717" y="2486656"/>
              <a:ext cx="827277" cy="827277"/>
            </a:xfrm>
            <a:prstGeom prst="rect">
              <a:avLst/>
            </a:prstGeom>
          </p:spPr>
        </p:pic>
      </p:grpSp>
    </p:spTree>
    <p:extLst>
      <p:ext uri="{BB962C8B-B14F-4D97-AF65-F5344CB8AC3E}">
        <p14:creationId xmlns:p14="http://schemas.microsoft.com/office/powerpoint/2010/main" val="297397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39281" y="235581"/>
            <a:ext cx="11209374" cy="553998"/>
          </a:xfrm>
        </p:spPr>
        <p:txBody>
          <a:bodyPr/>
          <a:lstStyle/>
          <a:p>
            <a:pPr algn="ctr"/>
            <a:r>
              <a:rPr lang="en-US"/>
              <a:t>Azure Arc-enabled Kubernetes</a:t>
            </a:r>
            <a:endParaRPr lang="en-US" sz="2000">
              <a:latin typeface="+mn-lt"/>
            </a:endParaRP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flipV="1">
            <a:off x="481392" y="2239192"/>
            <a:ext cx="8132521" cy="817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8F59D347-F85F-4486-99D4-2C195D81145D}"/>
              </a:ext>
            </a:extLst>
          </p:cNvPr>
          <p:cNvSpPr/>
          <p:nvPr/>
        </p:nvSpPr>
        <p:spPr bwMode="auto">
          <a:xfrm>
            <a:off x="10817411" y="921228"/>
            <a:ext cx="1279359"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
        <p:nvSpPr>
          <p:cNvPr id="12" name="TextBox 11">
            <a:extLst>
              <a:ext uri="{FF2B5EF4-FFF2-40B4-BE49-F238E27FC236}">
                <a16:creationId xmlns:a16="http://schemas.microsoft.com/office/drawing/2014/main" id="{0D5694B7-0FF4-4E55-ABA3-E8DE2AD76CA1}"/>
              </a:ext>
            </a:extLst>
          </p:cNvPr>
          <p:cNvSpPr txBox="1"/>
          <p:nvPr/>
        </p:nvSpPr>
        <p:spPr>
          <a:xfrm>
            <a:off x="1520258" y="923509"/>
            <a:ext cx="924742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Provide Azure services and users secure access to Arc-enabled Kubernetes clusters</a:t>
            </a:r>
          </a:p>
        </p:txBody>
      </p:sp>
      <p:grpSp>
        <p:nvGrpSpPr>
          <p:cNvPr id="10" name="Group 9">
            <a:extLst>
              <a:ext uri="{FF2B5EF4-FFF2-40B4-BE49-F238E27FC236}">
                <a16:creationId xmlns:a16="http://schemas.microsoft.com/office/drawing/2014/main" id="{968C1429-D592-4C45-A18E-D5C14FE89B1D}"/>
              </a:ext>
            </a:extLst>
          </p:cNvPr>
          <p:cNvGrpSpPr/>
          <p:nvPr/>
        </p:nvGrpSpPr>
        <p:grpSpPr>
          <a:xfrm>
            <a:off x="227741" y="2239192"/>
            <a:ext cx="11736517" cy="3565259"/>
            <a:chOff x="209123" y="2206759"/>
            <a:chExt cx="11736517" cy="3565259"/>
          </a:xfrm>
        </p:grpSpPr>
        <p:grpSp>
          <p:nvGrpSpPr>
            <p:cNvPr id="35" name="Group 34">
              <a:extLst>
                <a:ext uri="{FF2B5EF4-FFF2-40B4-BE49-F238E27FC236}">
                  <a16:creationId xmlns:a16="http://schemas.microsoft.com/office/drawing/2014/main" id="{FB461C8E-5DA8-BD48-9795-3F6D0A6C582D}"/>
                </a:ext>
              </a:extLst>
            </p:cNvPr>
            <p:cNvGrpSpPr/>
            <p:nvPr/>
          </p:nvGrpSpPr>
          <p:grpSpPr>
            <a:xfrm>
              <a:off x="209123" y="2233362"/>
              <a:ext cx="3733975" cy="3538655"/>
              <a:chOff x="214096" y="2239192"/>
              <a:chExt cx="3733975" cy="3538655"/>
            </a:xfrm>
          </p:grpSpPr>
          <p:sp>
            <p:nvSpPr>
              <p:cNvPr id="27" name="Rectangle 26">
                <a:extLst>
                  <a:ext uri="{FF2B5EF4-FFF2-40B4-BE49-F238E27FC236}">
                    <a16:creationId xmlns:a16="http://schemas.microsoft.com/office/drawing/2014/main" id="{204E1586-B9D0-F243-B252-90DB01C3EE0E}"/>
                  </a:ext>
                </a:extLst>
              </p:cNvPr>
              <p:cNvSpPr/>
              <p:nvPr/>
            </p:nvSpPr>
            <p:spPr bwMode="auto">
              <a:xfrm>
                <a:off x="214096" y="2239192"/>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2577312E-5229-C440-9039-8F71F322AC58}"/>
                  </a:ext>
                </a:extLst>
              </p:cNvPr>
              <p:cNvSpPr/>
              <p:nvPr/>
            </p:nvSpPr>
            <p:spPr bwMode="auto">
              <a:xfrm>
                <a:off x="476419" y="3255929"/>
                <a:ext cx="3194018" cy="4633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AAD RBAC</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31" name="Rectangle 30">
                <a:extLst>
                  <a:ext uri="{FF2B5EF4-FFF2-40B4-BE49-F238E27FC236}">
                    <a16:creationId xmlns:a16="http://schemas.microsoft.com/office/drawing/2014/main" id="{E890AFAC-8FDA-4840-BB6D-3798916FB6DA}"/>
                  </a:ext>
                </a:extLst>
              </p:cNvPr>
              <p:cNvSpPr/>
              <p:nvPr/>
            </p:nvSpPr>
            <p:spPr bwMode="auto">
              <a:xfrm>
                <a:off x="396397" y="3848731"/>
                <a:ext cx="3382726" cy="1848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1" forceAA="0" compatLnSpc="1">
                <a:prstTxWarp prst="textNoShape">
                  <a:avLst/>
                </a:prstTxWarp>
                <a:sp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Role assignments in Azure to control authorization checks in cluster</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scope and </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namespace scope support</a:t>
                </a:r>
                <a:b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Custom roles support</a:t>
                </a: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33" name="Graphic 32">
                <a:extLst>
                  <a:ext uri="{FF2B5EF4-FFF2-40B4-BE49-F238E27FC236}">
                    <a16:creationId xmlns:a16="http://schemas.microsoft.com/office/drawing/2014/main" id="{EE8EEB6E-7FD6-3549-A7FA-ED6902B79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5841" y="2361293"/>
                <a:ext cx="773314" cy="835219"/>
              </a:xfrm>
              <a:prstGeom prst="rect">
                <a:avLst/>
              </a:prstGeom>
            </p:spPr>
          </p:pic>
        </p:grpSp>
        <p:grpSp>
          <p:nvGrpSpPr>
            <p:cNvPr id="17" name="Group 16">
              <a:extLst>
                <a:ext uri="{FF2B5EF4-FFF2-40B4-BE49-F238E27FC236}">
                  <a16:creationId xmlns:a16="http://schemas.microsoft.com/office/drawing/2014/main" id="{60BD8CFA-6556-4CF3-B48E-F84D32393986}"/>
                </a:ext>
              </a:extLst>
            </p:cNvPr>
            <p:cNvGrpSpPr/>
            <p:nvPr/>
          </p:nvGrpSpPr>
          <p:grpSpPr>
            <a:xfrm>
              <a:off x="4210394" y="2233363"/>
              <a:ext cx="3733975" cy="3538655"/>
              <a:chOff x="4210394" y="2233363"/>
              <a:chExt cx="3733975" cy="3538655"/>
            </a:xfrm>
          </p:grpSpPr>
          <p:grpSp>
            <p:nvGrpSpPr>
              <p:cNvPr id="37" name="Group 36">
                <a:extLst>
                  <a:ext uri="{FF2B5EF4-FFF2-40B4-BE49-F238E27FC236}">
                    <a16:creationId xmlns:a16="http://schemas.microsoft.com/office/drawing/2014/main" id="{20280EDA-2593-BF4B-8BAE-5E9E2D259D8D}"/>
                  </a:ext>
                </a:extLst>
              </p:cNvPr>
              <p:cNvGrpSpPr/>
              <p:nvPr/>
            </p:nvGrpSpPr>
            <p:grpSpPr>
              <a:xfrm>
                <a:off x="4210394" y="2233363"/>
                <a:ext cx="3733975" cy="3538655"/>
                <a:chOff x="4181366" y="2233363"/>
                <a:chExt cx="3733975" cy="3538655"/>
              </a:xfrm>
            </p:grpSpPr>
            <p:sp>
              <p:nvSpPr>
                <p:cNvPr id="2" name="Rectangle 1">
                  <a:extLst>
                    <a:ext uri="{FF2B5EF4-FFF2-40B4-BE49-F238E27FC236}">
                      <a16:creationId xmlns:a16="http://schemas.microsoft.com/office/drawing/2014/main" id="{EB7FD6C6-3DC6-3541-97A7-B664AB171281}"/>
                    </a:ext>
                  </a:extLst>
                </p:cNvPr>
                <p:cNvSpPr/>
                <p:nvPr/>
              </p:nvSpPr>
              <p:spPr bwMode="auto">
                <a:xfrm>
                  <a:off x="4181366" y="2233363"/>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00D36B53-87DF-CD4A-A296-4A06618E3672}"/>
                    </a:ext>
                  </a:extLst>
                </p:cNvPr>
                <p:cNvSpPr/>
                <p:nvPr/>
              </p:nvSpPr>
              <p:spPr bwMode="auto">
                <a:xfrm>
                  <a:off x="4467381" y="3287936"/>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Cluster Connect</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4" name="Rectangle 3">
                  <a:extLst>
                    <a:ext uri="{FF2B5EF4-FFF2-40B4-BE49-F238E27FC236}">
                      <a16:creationId xmlns:a16="http://schemas.microsoft.com/office/drawing/2014/main" id="{2B01136E-1CB5-6F45-AB83-2EAA886794A0}"/>
                    </a:ext>
                  </a:extLst>
                </p:cNvPr>
                <p:cNvSpPr/>
                <p:nvPr/>
              </p:nvSpPr>
              <p:spPr bwMode="auto">
                <a:xfrm>
                  <a:off x="4303400" y="3756398"/>
                  <a:ext cx="3521980" cy="1941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sp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 inbound ports needed on firewall</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Interactive developer debugging from anywhere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Deploy using GitHub Actions and Azure DevOps Pipelines hosted agents</a:t>
                  </a:r>
                </a:p>
              </p:txBody>
            </p:sp>
          </p:grpSp>
          <p:pic>
            <p:nvPicPr>
              <p:cNvPr id="13" name="Graphic 12">
                <a:extLst>
                  <a:ext uri="{FF2B5EF4-FFF2-40B4-BE49-F238E27FC236}">
                    <a16:creationId xmlns:a16="http://schemas.microsoft.com/office/drawing/2014/main" id="{80ADFA11-1B59-46F6-8EEC-1F3BEFDFB2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4739" y="2412224"/>
                <a:ext cx="778458" cy="778458"/>
              </a:xfrm>
              <a:prstGeom prst="rect">
                <a:avLst/>
              </a:prstGeom>
            </p:spPr>
          </p:pic>
        </p:grpSp>
        <p:grpSp>
          <p:nvGrpSpPr>
            <p:cNvPr id="18" name="Group 17">
              <a:extLst>
                <a:ext uri="{FF2B5EF4-FFF2-40B4-BE49-F238E27FC236}">
                  <a16:creationId xmlns:a16="http://schemas.microsoft.com/office/drawing/2014/main" id="{7129FCF4-8FE9-421B-9725-7F3B437ECA21}"/>
                </a:ext>
              </a:extLst>
            </p:cNvPr>
            <p:cNvGrpSpPr/>
            <p:nvPr/>
          </p:nvGrpSpPr>
          <p:grpSpPr>
            <a:xfrm>
              <a:off x="8211665" y="2206759"/>
              <a:ext cx="3733975" cy="3565258"/>
              <a:chOff x="8267649" y="2239192"/>
              <a:chExt cx="3733975" cy="3565258"/>
            </a:xfrm>
          </p:grpSpPr>
          <p:grpSp>
            <p:nvGrpSpPr>
              <p:cNvPr id="39" name="Group 38">
                <a:extLst>
                  <a:ext uri="{FF2B5EF4-FFF2-40B4-BE49-F238E27FC236}">
                    <a16:creationId xmlns:a16="http://schemas.microsoft.com/office/drawing/2014/main" id="{1AE7B84A-58C5-9243-A304-33790B8E9814}"/>
                  </a:ext>
                </a:extLst>
              </p:cNvPr>
              <p:cNvGrpSpPr/>
              <p:nvPr/>
            </p:nvGrpSpPr>
            <p:grpSpPr>
              <a:xfrm>
                <a:off x="8267649" y="2239192"/>
                <a:ext cx="3733975" cy="3565258"/>
                <a:chOff x="8267649" y="2239192"/>
                <a:chExt cx="3733975" cy="3565258"/>
              </a:xfrm>
            </p:grpSpPr>
            <p:sp>
              <p:nvSpPr>
                <p:cNvPr id="7" name="Rectangle 6">
                  <a:extLst>
                    <a:ext uri="{FF2B5EF4-FFF2-40B4-BE49-F238E27FC236}">
                      <a16:creationId xmlns:a16="http://schemas.microsoft.com/office/drawing/2014/main" id="{44063A32-5BCC-0E46-A9DB-643030624F52}"/>
                    </a:ext>
                  </a:extLst>
                </p:cNvPr>
                <p:cNvSpPr/>
                <p:nvPr/>
              </p:nvSpPr>
              <p:spPr bwMode="auto">
                <a:xfrm>
                  <a:off x="8267649" y="2239192"/>
                  <a:ext cx="3733975" cy="3565258"/>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4428F2B2-5F39-E547-8CA3-78FBB99C2E8D}"/>
                    </a:ext>
                  </a:extLst>
                </p:cNvPr>
                <p:cNvSpPr/>
                <p:nvPr/>
              </p:nvSpPr>
              <p:spPr bwMode="auto">
                <a:xfrm>
                  <a:off x="8540310" y="3287936"/>
                  <a:ext cx="3194018" cy="4322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Custom Locations</a:t>
                  </a:r>
                </a:p>
              </p:txBody>
            </p:sp>
            <p:sp>
              <p:nvSpPr>
                <p:cNvPr id="9" name="Rectangle 8">
                  <a:extLst>
                    <a:ext uri="{FF2B5EF4-FFF2-40B4-BE49-F238E27FC236}">
                      <a16:creationId xmlns:a16="http://schemas.microsoft.com/office/drawing/2014/main" id="{3B8F8EDA-BD48-F44B-9A48-0155302EB6A3}"/>
                    </a:ext>
                  </a:extLst>
                </p:cNvPr>
                <p:cNvSpPr/>
                <p:nvPr/>
              </p:nvSpPr>
              <p:spPr bwMode="auto">
                <a:xfrm>
                  <a:off x="8687355" y="4296655"/>
                  <a:ext cx="2894562" cy="12706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Deploy Azure PaaS services </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to any location</a:t>
                  </a:r>
                </a:p>
              </p:txBody>
            </p:sp>
          </p:grpSp>
          <p:pic>
            <p:nvPicPr>
              <p:cNvPr id="16" name="Graphic 15">
                <a:extLst>
                  <a:ext uri="{FF2B5EF4-FFF2-40B4-BE49-F238E27FC236}">
                    <a16:creationId xmlns:a16="http://schemas.microsoft.com/office/drawing/2014/main" id="{8282833A-C5B2-4C95-826F-3583CD1CC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5789" y="2420280"/>
                <a:ext cx="757694" cy="757694"/>
              </a:xfrm>
              <a:prstGeom prst="rect">
                <a:avLst/>
              </a:prstGeom>
            </p:spPr>
          </p:pic>
        </p:grpSp>
      </p:grpSp>
    </p:spTree>
    <p:extLst>
      <p:ext uri="{BB962C8B-B14F-4D97-AF65-F5344CB8AC3E}">
        <p14:creationId xmlns:p14="http://schemas.microsoft.com/office/powerpoint/2010/main" val="41803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F2AE61-7A19-4388-9D35-5B0913F7DD02}"/>
              </a:ext>
            </a:extLst>
          </p:cNvPr>
          <p:cNvSpPr/>
          <p:nvPr/>
        </p:nvSpPr>
        <p:spPr bwMode="auto">
          <a:xfrm>
            <a:off x="590048" y="2542354"/>
            <a:ext cx="11019339" cy="332217"/>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2" name="Rectangle 141">
            <a:extLst>
              <a:ext uri="{FF2B5EF4-FFF2-40B4-BE49-F238E27FC236}">
                <a16:creationId xmlns:a16="http://schemas.microsoft.com/office/drawing/2014/main" id="{E0399B46-D527-4A89-AFAD-782590A09B56}"/>
              </a:ext>
            </a:extLst>
          </p:cNvPr>
          <p:cNvSpPr/>
          <p:nvPr/>
        </p:nvSpPr>
        <p:spPr bwMode="auto">
          <a:xfrm>
            <a:off x="3398497"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As-a-Service</a:t>
            </a:r>
          </a:p>
        </p:txBody>
      </p:sp>
      <p:sp>
        <p:nvSpPr>
          <p:cNvPr id="143" name="Rectangle 142">
            <a:extLst>
              <a:ext uri="{FF2B5EF4-FFF2-40B4-BE49-F238E27FC236}">
                <a16:creationId xmlns:a16="http://schemas.microsoft.com/office/drawing/2014/main" id="{83189E29-EB85-4997-A413-3900C5A9A783}"/>
              </a:ext>
            </a:extLst>
          </p:cNvPr>
          <p:cNvSpPr/>
          <p:nvPr/>
        </p:nvSpPr>
        <p:spPr bwMode="auto">
          <a:xfrm>
            <a:off x="6141745"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Elastic scale</a:t>
            </a:r>
          </a:p>
        </p:txBody>
      </p:sp>
      <p:sp>
        <p:nvSpPr>
          <p:cNvPr id="144" name="Rectangle 143">
            <a:extLst>
              <a:ext uri="{FF2B5EF4-FFF2-40B4-BE49-F238E27FC236}">
                <a16:creationId xmlns:a16="http://schemas.microsoft.com/office/drawing/2014/main" id="{043AC030-BF1D-41D2-927F-29B5B009E70E}"/>
              </a:ext>
            </a:extLst>
          </p:cNvPr>
          <p:cNvSpPr/>
          <p:nvPr/>
        </p:nvSpPr>
        <p:spPr bwMode="auto">
          <a:xfrm>
            <a:off x="8884992"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Unified</a:t>
            </a:r>
          </a:p>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141" name="Rectangle 140">
            <a:extLst>
              <a:ext uri="{FF2B5EF4-FFF2-40B4-BE49-F238E27FC236}">
                <a16:creationId xmlns:a16="http://schemas.microsoft.com/office/drawing/2014/main" id="{44489CC6-C5F0-43FB-849B-75D6E26A66E1}"/>
              </a:ext>
            </a:extLst>
          </p:cNvPr>
          <p:cNvSpPr/>
          <p:nvPr/>
        </p:nvSpPr>
        <p:spPr bwMode="auto">
          <a:xfrm>
            <a:off x="655249"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Always current</a:t>
            </a:r>
          </a:p>
        </p:txBody>
      </p:sp>
      <p:grpSp>
        <p:nvGrpSpPr>
          <p:cNvPr id="242" name="Group 241">
            <a:extLst>
              <a:ext uri="{FF2B5EF4-FFF2-40B4-BE49-F238E27FC236}">
                <a16:creationId xmlns:a16="http://schemas.microsoft.com/office/drawing/2014/main" id="{BB92B4B5-A832-497B-AB4E-E568C6B5099C}"/>
              </a:ext>
            </a:extLst>
          </p:cNvPr>
          <p:cNvGrpSpPr/>
          <p:nvPr/>
        </p:nvGrpSpPr>
        <p:grpSpPr>
          <a:xfrm>
            <a:off x="7055839" y="3223823"/>
            <a:ext cx="823573" cy="725923"/>
            <a:chOff x="8507388" y="2477816"/>
            <a:chExt cx="859591" cy="757673"/>
          </a:xfrm>
        </p:grpSpPr>
        <p:sp>
          <p:nvSpPr>
            <p:cNvPr id="307" name="Freeform: Shape 306">
              <a:extLst>
                <a:ext uri="{FF2B5EF4-FFF2-40B4-BE49-F238E27FC236}">
                  <a16:creationId xmlns:a16="http://schemas.microsoft.com/office/drawing/2014/main" id="{FEBCAFC7-859E-4A44-9527-DF22E96D5E42}"/>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E7E39EE-8C12-40C0-9568-115ADE3C5552}"/>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F51B8393-0321-4495-866C-7D823B6D4E50}"/>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4A2B1F31-01D9-4E32-98DB-D2CB85394665}"/>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89CC026F-59A8-42EF-AF21-5933A963016F}"/>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040628C7-A765-4B5C-9E12-A847D203CA9F}"/>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995F9F6-9467-40A5-A2C1-C1B3CA1B41D4}"/>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C8275F7A-4CC0-46BD-BEE3-D03C3C11F378}"/>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2E737975-B888-4987-BDEE-42DE065DA828}"/>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0199E1CF-DA37-4CB5-9ACD-D8EDA0FD94D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17" name="quick setup 1" descr="quick setup">
              <a:extLst>
                <a:ext uri="{FF2B5EF4-FFF2-40B4-BE49-F238E27FC236}">
                  <a16:creationId xmlns:a16="http://schemas.microsoft.com/office/drawing/2014/main" id="{6CE48C68-CD29-4DE3-9843-53B777B9B068}"/>
                </a:ext>
              </a:extLst>
            </p:cNvPr>
            <p:cNvGrpSpPr>
              <a:grpSpLocks noChangeAspect="1"/>
            </p:cNvGrpSpPr>
            <p:nvPr/>
          </p:nvGrpSpPr>
          <p:grpSpPr bwMode="auto">
            <a:xfrm>
              <a:off x="8800654" y="2477816"/>
              <a:ext cx="280016" cy="281318"/>
              <a:chOff x="3422" y="784"/>
              <a:chExt cx="215" cy="216"/>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48">
                <a:extLst>
                  <a:ext uri="{FF2B5EF4-FFF2-40B4-BE49-F238E27FC236}">
                    <a16:creationId xmlns:a16="http://schemas.microsoft.com/office/drawing/2014/main" id="{EDBF3781-89AB-4333-93A8-1469234BC54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49">
                <a:extLst>
                  <a:ext uri="{FF2B5EF4-FFF2-40B4-BE49-F238E27FC236}">
                    <a16:creationId xmlns:a16="http://schemas.microsoft.com/office/drawing/2014/main" id="{0AB7251D-170A-49FC-89D3-6229593477D5}"/>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50">
                <a:extLst>
                  <a:ext uri="{FF2B5EF4-FFF2-40B4-BE49-F238E27FC236}">
                    <a16:creationId xmlns:a16="http://schemas.microsoft.com/office/drawing/2014/main" id="{C022FB42-3220-4D7C-961D-96FF8AB58D92}"/>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51">
                <a:extLst>
                  <a:ext uri="{FF2B5EF4-FFF2-40B4-BE49-F238E27FC236}">
                    <a16:creationId xmlns:a16="http://schemas.microsoft.com/office/drawing/2014/main" id="{FF5A5BEF-7BCC-4166-86C4-9C864A3136D9}"/>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3" name="Group 242">
            <a:extLst>
              <a:ext uri="{FF2B5EF4-FFF2-40B4-BE49-F238E27FC236}">
                <a16:creationId xmlns:a16="http://schemas.microsoft.com/office/drawing/2014/main" id="{15BC5603-5D52-4EDC-AADF-61744B4BAAF4}"/>
              </a:ext>
            </a:extLst>
          </p:cNvPr>
          <p:cNvGrpSpPr/>
          <p:nvPr/>
        </p:nvGrpSpPr>
        <p:grpSpPr>
          <a:xfrm>
            <a:off x="1609541" y="3218621"/>
            <a:ext cx="743176" cy="736335"/>
            <a:chOff x="5737913" y="2543671"/>
            <a:chExt cx="705976" cy="699480"/>
          </a:xfrm>
        </p:grpSpPr>
        <p:sp>
          <p:nvSpPr>
            <p:cNvPr id="303" name="Freeform 169">
              <a:extLst>
                <a:ext uri="{FF2B5EF4-FFF2-40B4-BE49-F238E27FC236}">
                  <a16:creationId xmlns:a16="http://schemas.microsoft.com/office/drawing/2014/main" id="{BDBB25BB-D270-4769-9426-0C7EDEE86E0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170">
              <a:extLst>
                <a:ext uri="{FF2B5EF4-FFF2-40B4-BE49-F238E27FC236}">
                  <a16:creationId xmlns:a16="http://schemas.microsoft.com/office/drawing/2014/main" id="{1804EB74-61EA-4E5C-B1AF-89E293A761CD}"/>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171">
              <a:extLst>
                <a:ext uri="{FF2B5EF4-FFF2-40B4-BE49-F238E27FC236}">
                  <a16:creationId xmlns:a16="http://schemas.microsoft.com/office/drawing/2014/main" id="{52B3D5CD-8368-4C3B-B16F-907B835D4F46}"/>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06" name="calendar5" descr="calendar">
              <a:extLst>
                <a:ext uri="{FF2B5EF4-FFF2-40B4-BE49-F238E27FC236}">
                  <a16:creationId xmlns:a16="http://schemas.microsoft.com/office/drawing/2014/main" id="{3112B010-C9BA-4F1D-8214-9E5324C13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166" y="2738511"/>
              <a:ext cx="305472" cy="305470"/>
            </a:xfrm>
            <a:prstGeom prst="rect">
              <a:avLst/>
            </a:prstGeom>
          </p:spPr>
        </p:pic>
      </p:grpSp>
      <p:grpSp>
        <p:nvGrpSpPr>
          <p:cNvPr id="258" name="Group 257">
            <a:extLst>
              <a:ext uri="{FF2B5EF4-FFF2-40B4-BE49-F238E27FC236}">
                <a16:creationId xmlns:a16="http://schemas.microsoft.com/office/drawing/2014/main" id="{E9DDF934-03EB-42E9-AD89-CEBE6F674BE6}"/>
              </a:ext>
            </a:extLst>
          </p:cNvPr>
          <p:cNvGrpSpPr/>
          <p:nvPr/>
        </p:nvGrpSpPr>
        <p:grpSpPr>
          <a:xfrm>
            <a:off x="9835585" y="3128712"/>
            <a:ext cx="750578" cy="836540"/>
            <a:chOff x="1762121"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1"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0"/>
          </p:nvPr>
        </p:nvSpPr>
        <p:spPr>
          <a:xfrm>
            <a:off x="588263" y="975043"/>
            <a:ext cx="11021125" cy="310863"/>
          </a:xfrm>
        </p:spPr>
        <p:txBody>
          <a:bodyPr/>
          <a:lstStyle/>
          <a:p>
            <a:r>
              <a:rPr lang="en-US">
                <a:solidFill>
                  <a:schemeClr val="tx1"/>
                </a:solidFill>
                <a:latin typeface="+mn-lt"/>
              </a:rPr>
              <a:t>Cloud experience for data workloads anywhere</a:t>
            </a:r>
          </a:p>
        </p:txBody>
      </p:sp>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492443"/>
          </a:xfrm>
        </p:spPr>
        <p:txBody>
          <a:bodyPr/>
          <a:lstStyle/>
          <a:p>
            <a:r>
              <a:rPr lang="en-US"/>
              <a:t>Azure Arc-enabled data services</a:t>
            </a:r>
          </a:p>
        </p:txBody>
      </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6323" y="5722415"/>
            <a:ext cx="586740" cy="586738"/>
          </a:xfrm>
          <a:prstGeom prst="rect">
            <a:avLst/>
          </a:prstGeom>
        </p:spPr>
      </p:pic>
      <p:grpSp>
        <p:nvGrpSpPr>
          <p:cNvPr id="17" name="Group 16">
            <a:extLst>
              <a:ext uri="{FF2B5EF4-FFF2-40B4-BE49-F238E27FC236}">
                <a16:creationId xmlns:a16="http://schemas.microsoft.com/office/drawing/2014/main" id="{08CEC0BE-55F7-486A-8B49-5AC27C8464FC}"/>
              </a:ext>
            </a:extLst>
          </p:cNvPr>
          <p:cNvGrpSpPr/>
          <p:nvPr/>
        </p:nvGrpSpPr>
        <p:grpSpPr>
          <a:xfrm>
            <a:off x="1388112" y="5784953"/>
            <a:ext cx="9415778" cy="461665"/>
            <a:chOff x="1646630" y="5864301"/>
            <a:chExt cx="9049083" cy="461665"/>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6095132"/>
              <a:ext cx="9049083" cy="0"/>
            </a:xfrm>
            <a:prstGeom prst="line">
              <a:avLst/>
            </a:prstGeom>
            <a:noFill/>
            <a:ln w="19050">
              <a:solidFill>
                <a:schemeClr val="accent2"/>
              </a:solidFill>
              <a:miter lim="800000"/>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308898" y="5864301"/>
              <a:ext cx="3724546"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hardware, any Kubernetes</a:t>
              </a:r>
            </a:p>
          </p:txBody>
        </p:sp>
      </p:gr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597945" y="569184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674C549-213F-4A72-94D8-D311E97A932F}"/>
              </a:ext>
            </a:extLst>
          </p:cNvPr>
          <p:cNvGrpSpPr/>
          <p:nvPr/>
        </p:nvGrpSpPr>
        <p:grpSpPr>
          <a:xfrm>
            <a:off x="3994496" y="2315314"/>
            <a:ext cx="4790114" cy="443283"/>
            <a:chOff x="3985371" y="2096092"/>
            <a:chExt cx="4219795" cy="421299"/>
          </a:xfrm>
        </p:grpSpPr>
        <p:sp useBgFill="1">
          <p:nvSpPr>
            <p:cNvPr id="188" name="Rectangle 187">
              <a:extLst>
                <a:ext uri="{FF2B5EF4-FFF2-40B4-BE49-F238E27FC236}">
                  <a16:creationId xmlns:a16="http://schemas.microsoft.com/office/drawing/2014/main" id="{6D45C583-3E91-4650-A91C-2C3D5FBC6A7E}"/>
                </a:ext>
              </a:extLst>
            </p:cNvPr>
            <p:cNvSpPr/>
            <p:nvPr/>
          </p:nvSpPr>
          <p:spPr bwMode="auto">
            <a:xfrm>
              <a:off x="4488290" y="2096092"/>
              <a:ext cx="3716876" cy="4212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Support all connectivity modes</a:t>
              </a:r>
            </a:p>
          </p:txBody>
        </p:sp>
        <p:grpSp>
          <p:nvGrpSpPr>
            <p:cNvPr id="24" name="Group 23">
              <a:extLst>
                <a:ext uri="{FF2B5EF4-FFF2-40B4-BE49-F238E27FC236}">
                  <a16:creationId xmlns:a16="http://schemas.microsoft.com/office/drawing/2014/main" id="{1CA4DC0F-EB7C-4513-9D0B-737C32E7572A}"/>
                </a:ext>
              </a:extLst>
            </p:cNvPr>
            <p:cNvGrpSpPr/>
            <p:nvPr/>
          </p:nvGrpSpPr>
          <p:grpSpPr>
            <a:xfrm>
              <a:off x="3985371" y="2113333"/>
              <a:ext cx="502920" cy="300427"/>
              <a:chOff x="3995684" y="4825694"/>
              <a:chExt cx="502920" cy="300427"/>
            </a:xfrm>
          </p:grpSpPr>
          <p:sp useBgFill="1">
            <p:nvSpPr>
              <p:cNvPr id="23" name="Rectangle 22">
                <a:extLst>
                  <a:ext uri="{FF2B5EF4-FFF2-40B4-BE49-F238E27FC236}">
                    <a16:creationId xmlns:a16="http://schemas.microsoft.com/office/drawing/2014/main" id="{C083C6E9-D779-422C-910D-D59AAE185AB0}"/>
                  </a:ext>
                </a:extLst>
              </p:cNvPr>
              <p:cNvSpPr/>
              <p:nvPr/>
            </p:nvSpPr>
            <p:spPr bwMode="auto">
              <a:xfrm>
                <a:off x="3995684" y="4952789"/>
                <a:ext cx="502920" cy="14785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C480ACEE-97BE-3843-A3D8-FB44ECDE705D}"/>
                  </a:ext>
                </a:extLst>
              </p:cNvPr>
              <p:cNvGrpSpPr/>
              <p:nvPr/>
            </p:nvGrpSpPr>
            <p:grpSpPr>
              <a:xfrm>
                <a:off x="4022035" y="4825694"/>
                <a:ext cx="417513" cy="300427"/>
                <a:chOff x="10031642" y="2558400"/>
                <a:chExt cx="417513" cy="300427"/>
              </a:xfrm>
            </p:grpSpPr>
            <p:grpSp>
              <p:nvGrpSpPr>
                <p:cNvPr id="14" name="Group 13">
                  <a:extLst>
                    <a:ext uri="{FF2B5EF4-FFF2-40B4-BE49-F238E27FC236}">
                      <a16:creationId xmlns:a16="http://schemas.microsoft.com/office/drawing/2014/main" id="{C0D55356-C469-9644-9D45-F19AE15980E1}"/>
                    </a:ext>
                  </a:extLst>
                </p:cNvPr>
                <p:cNvGrpSpPr/>
                <p:nvPr/>
              </p:nvGrpSpPr>
              <p:grpSpPr>
                <a:xfrm>
                  <a:off x="10031642" y="2580832"/>
                  <a:ext cx="417513" cy="277995"/>
                  <a:chOff x="10031642" y="2580832"/>
                  <a:chExt cx="417513" cy="277995"/>
                </a:xfrm>
              </p:grpSpPr>
              <p:grpSp>
                <p:nvGrpSpPr>
                  <p:cNvPr id="11" name="Group 10">
                    <a:extLst>
                      <a:ext uri="{FF2B5EF4-FFF2-40B4-BE49-F238E27FC236}">
                        <a16:creationId xmlns:a16="http://schemas.microsoft.com/office/drawing/2014/main" id="{82EDBC42-F6B9-E64B-AD48-F5C11C06A174}"/>
                      </a:ext>
                    </a:extLst>
                  </p:cNvPr>
                  <p:cNvGrpSpPr/>
                  <p:nvPr/>
                </p:nvGrpSpPr>
                <p:grpSpPr>
                  <a:xfrm rot="16200000">
                    <a:off x="10135624" y="2476850"/>
                    <a:ext cx="209550" cy="417513"/>
                    <a:chOff x="5387975" y="4319593"/>
                    <a:chExt cx="209550" cy="417513"/>
                  </a:xfrm>
                </p:grpSpPr>
                <p:sp>
                  <p:nvSpPr>
                    <p:cNvPr id="152" name="Freeform 107">
                      <a:extLst>
                        <a:ext uri="{FF2B5EF4-FFF2-40B4-BE49-F238E27FC236}">
                          <a16:creationId xmlns:a16="http://schemas.microsoft.com/office/drawing/2014/main" id="{28A52AC3-757B-394F-9E40-06FE76AF43AF}"/>
                        </a:ext>
                      </a:extLst>
                    </p:cNvPr>
                    <p:cNvSpPr>
                      <a:spLocks/>
                    </p:cNvSpPr>
                    <p:nvPr/>
                  </p:nvSpPr>
                  <p:spPr bwMode="auto">
                    <a:xfrm>
                      <a:off x="5387975" y="4422781"/>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08">
                      <a:extLst>
                        <a:ext uri="{FF2B5EF4-FFF2-40B4-BE49-F238E27FC236}">
                          <a16:creationId xmlns:a16="http://schemas.microsoft.com/office/drawing/2014/main" id="{46E4CA12-C24C-BC47-ABC6-1BEEA298B70C}"/>
                        </a:ext>
                      </a:extLst>
                    </p:cNvPr>
                    <p:cNvSpPr>
                      <a:spLocks/>
                    </p:cNvSpPr>
                    <p:nvPr/>
                  </p:nvSpPr>
                  <p:spPr bwMode="auto">
                    <a:xfrm>
                      <a:off x="5440363" y="4370393"/>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09">
                      <a:extLst>
                        <a:ext uri="{FF2B5EF4-FFF2-40B4-BE49-F238E27FC236}">
                          <a16:creationId xmlns:a16="http://schemas.microsoft.com/office/drawing/2014/main" id="{ACB36FD5-65CF-3F4C-A73A-73088FA4A803}"/>
                        </a:ext>
                      </a:extLst>
                    </p:cNvPr>
                    <p:cNvSpPr>
                      <a:spLocks/>
                    </p:cNvSpPr>
                    <p:nvPr/>
                  </p:nvSpPr>
                  <p:spPr bwMode="auto">
                    <a:xfrm>
                      <a:off x="5492750" y="4319593"/>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Oval 12">
                    <a:extLst>
                      <a:ext uri="{FF2B5EF4-FFF2-40B4-BE49-F238E27FC236}">
                        <a16:creationId xmlns:a16="http://schemas.microsoft.com/office/drawing/2014/main" id="{097929C7-05E4-3446-9BE8-AF47AE76E58F}"/>
                      </a:ext>
                    </a:extLst>
                  </p:cNvPr>
                  <p:cNvSpPr/>
                  <p:nvPr/>
                </p:nvSpPr>
                <p:spPr bwMode="auto">
                  <a:xfrm>
                    <a:off x="10211600" y="2806863"/>
                    <a:ext cx="51964" cy="51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0D9BE6AC-FA4D-474E-9629-39F39AE4B7F1}"/>
                    </a:ext>
                  </a:extLst>
                </p:cNvPr>
                <p:cNvCxnSpPr/>
                <p:nvPr/>
              </p:nvCxnSpPr>
              <p:spPr>
                <a:xfrm flipV="1">
                  <a:off x="10082442" y="2558400"/>
                  <a:ext cx="314326" cy="28256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22" name="Group 21">
            <a:extLst>
              <a:ext uri="{FF2B5EF4-FFF2-40B4-BE49-F238E27FC236}">
                <a16:creationId xmlns:a16="http://schemas.microsoft.com/office/drawing/2014/main" id="{59E6726C-E860-4220-B05B-5C7F5BA3A449}"/>
              </a:ext>
            </a:extLst>
          </p:cNvPr>
          <p:cNvGrpSpPr/>
          <p:nvPr/>
        </p:nvGrpSpPr>
        <p:grpSpPr>
          <a:xfrm>
            <a:off x="4266628" y="3259835"/>
            <a:ext cx="915499" cy="751254"/>
            <a:chOff x="4966175" y="2976660"/>
            <a:chExt cx="915499" cy="751254"/>
          </a:xfrm>
        </p:grpSpPr>
        <p:grpSp>
          <p:nvGrpSpPr>
            <p:cNvPr id="139" name="Group 71">
              <a:extLst>
                <a:ext uri="{FF2B5EF4-FFF2-40B4-BE49-F238E27FC236}">
                  <a16:creationId xmlns:a16="http://schemas.microsoft.com/office/drawing/2014/main" id="{32DA3B9B-4515-4CCA-9BFF-7B968959496C}"/>
                </a:ext>
              </a:extLst>
            </p:cNvPr>
            <p:cNvGrpSpPr>
              <a:grpSpLocks noChangeAspect="1"/>
            </p:cNvGrpSpPr>
            <p:nvPr/>
          </p:nvGrpSpPr>
          <p:grpSpPr bwMode="auto">
            <a:xfrm>
              <a:off x="4966175" y="2976660"/>
              <a:ext cx="622720" cy="467042"/>
              <a:chOff x="1614" y="2822"/>
              <a:chExt cx="312" cy="234"/>
            </a:xfrm>
          </p:grpSpPr>
          <p:sp>
            <p:nvSpPr>
              <p:cNvPr id="140" name="AutoShape 70">
                <a:extLst>
                  <a:ext uri="{FF2B5EF4-FFF2-40B4-BE49-F238E27FC236}">
                    <a16:creationId xmlns:a16="http://schemas.microsoft.com/office/drawing/2014/main" id="{3F0DFB09-A854-4190-B300-A1A1B9541E05}"/>
                  </a:ext>
                </a:extLst>
              </p:cNvPr>
              <p:cNvSpPr>
                <a:spLocks noChangeAspect="1" noChangeArrowheads="1" noTextEdit="1"/>
              </p:cNvSpPr>
              <p:nvPr/>
            </p:nvSpPr>
            <p:spPr bwMode="auto">
              <a:xfrm>
                <a:off x="1614"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72">
                <a:extLst>
                  <a:ext uri="{FF2B5EF4-FFF2-40B4-BE49-F238E27FC236}">
                    <a16:creationId xmlns:a16="http://schemas.microsoft.com/office/drawing/2014/main" id="{92968734-566E-49D6-8EBF-64504915ED61}"/>
                  </a:ext>
                </a:extLst>
              </p:cNvPr>
              <p:cNvSpPr>
                <a:spLocks noChangeArrowheads="1"/>
              </p:cNvSpPr>
              <p:nvPr/>
            </p:nvSpPr>
            <p:spPr bwMode="auto">
              <a:xfrm>
                <a:off x="1614"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73">
                <a:extLst>
                  <a:ext uri="{FF2B5EF4-FFF2-40B4-BE49-F238E27FC236}">
                    <a16:creationId xmlns:a16="http://schemas.microsoft.com/office/drawing/2014/main" id="{B54CB83A-965F-44BF-882D-E5065D96BF50}"/>
                  </a:ext>
                </a:extLst>
              </p:cNvPr>
              <p:cNvSpPr>
                <a:spLocks noChangeArrowheads="1"/>
              </p:cNvSpPr>
              <p:nvPr/>
            </p:nvSpPr>
            <p:spPr bwMode="auto">
              <a:xfrm>
                <a:off x="1614"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74">
                <a:extLst>
                  <a:ext uri="{FF2B5EF4-FFF2-40B4-BE49-F238E27FC236}">
                    <a16:creationId xmlns:a16="http://schemas.microsoft.com/office/drawing/2014/main" id="{6616C395-E3C0-4428-9458-AEF98FCA7D76}"/>
                  </a:ext>
                </a:extLst>
              </p:cNvPr>
              <p:cNvSpPr>
                <a:spLocks/>
              </p:cNvSpPr>
              <p:nvPr/>
            </p:nvSpPr>
            <p:spPr bwMode="auto">
              <a:xfrm>
                <a:off x="1729" y="2913"/>
                <a:ext cx="58" cy="70"/>
              </a:xfrm>
              <a:custGeom>
                <a:avLst/>
                <a:gdLst>
                  <a:gd name="T0" fmla="*/ 58 w 58"/>
                  <a:gd name="T1" fmla="*/ 35 h 70"/>
                  <a:gd name="T2" fmla="*/ 0 w 58"/>
                  <a:gd name="T3" fmla="*/ 70 h 70"/>
                  <a:gd name="T4" fmla="*/ 0 w 58"/>
                  <a:gd name="T5" fmla="*/ 0 h 70"/>
                  <a:gd name="T6" fmla="*/ 58 w 58"/>
                  <a:gd name="T7" fmla="*/ 35 h 70"/>
                </a:gdLst>
                <a:ahLst/>
                <a:cxnLst>
                  <a:cxn ang="0">
                    <a:pos x="T0" y="T1"/>
                  </a:cxn>
                  <a:cxn ang="0">
                    <a:pos x="T2" y="T3"/>
                  </a:cxn>
                  <a:cxn ang="0">
                    <a:pos x="T4" y="T5"/>
                  </a:cxn>
                  <a:cxn ang="0">
                    <a:pos x="T6" y="T7"/>
                  </a:cxn>
                </a:cxnLst>
                <a:rect l="0" t="0" r="r" b="b"/>
                <a:pathLst>
                  <a:path w="58" h="70">
                    <a:moveTo>
                      <a:pt x="58" y="35"/>
                    </a:moveTo>
                    <a:lnTo>
                      <a:pt x="0" y="70"/>
                    </a:lnTo>
                    <a:lnTo>
                      <a:pt x="0" y="0"/>
                    </a:lnTo>
                    <a:lnTo>
                      <a:pt x="58"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75">
                <a:extLst>
                  <a:ext uri="{FF2B5EF4-FFF2-40B4-BE49-F238E27FC236}">
                    <a16:creationId xmlns:a16="http://schemas.microsoft.com/office/drawing/2014/main" id="{5163F392-45CE-4426-808A-6756BEDC6BCB}"/>
                  </a:ext>
                </a:extLst>
              </p:cNvPr>
              <p:cNvSpPr>
                <a:spLocks noChangeArrowheads="1"/>
              </p:cNvSpPr>
              <p:nvPr/>
            </p:nvSpPr>
            <p:spPr bwMode="auto">
              <a:xfrm>
                <a:off x="162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Oval 76">
                <a:extLst>
                  <a:ext uri="{FF2B5EF4-FFF2-40B4-BE49-F238E27FC236}">
                    <a16:creationId xmlns:a16="http://schemas.microsoft.com/office/drawing/2014/main" id="{50A9806A-42E1-44A6-8422-AD671536C8DA}"/>
                  </a:ext>
                </a:extLst>
              </p:cNvPr>
              <p:cNvSpPr>
                <a:spLocks noChangeArrowheads="1"/>
              </p:cNvSpPr>
              <p:nvPr/>
            </p:nvSpPr>
            <p:spPr bwMode="auto">
              <a:xfrm>
                <a:off x="1638"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Oval 77">
                <a:extLst>
                  <a:ext uri="{FF2B5EF4-FFF2-40B4-BE49-F238E27FC236}">
                    <a16:creationId xmlns:a16="http://schemas.microsoft.com/office/drawing/2014/main" id="{0EF7ACFD-6CFB-4D9D-BCFA-D5D9609B2B2B}"/>
                  </a:ext>
                </a:extLst>
              </p:cNvPr>
              <p:cNvSpPr>
                <a:spLocks noChangeArrowheads="1"/>
              </p:cNvSpPr>
              <p:nvPr/>
            </p:nvSpPr>
            <p:spPr bwMode="auto">
              <a:xfrm>
                <a:off x="1653"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1" name="Oval 20">
              <a:extLst>
                <a:ext uri="{FF2B5EF4-FFF2-40B4-BE49-F238E27FC236}">
                  <a16:creationId xmlns:a16="http://schemas.microsoft.com/office/drawing/2014/main" id="{BCEF625E-2CA8-4553-B33E-BDC56797D0CE}"/>
                </a:ext>
              </a:extLst>
            </p:cNvPr>
            <p:cNvSpPr/>
            <p:nvPr/>
          </p:nvSpPr>
          <p:spPr bwMode="auto">
            <a:xfrm>
              <a:off x="5328198" y="3174438"/>
              <a:ext cx="553476" cy="55347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342">
              <a:extLst>
                <a:ext uri="{FF2B5EF4-FFF2-40B4-BE49-F238E27FC236}">
                  <a16:creationId xmlns:a16="http://schemas.microsoft.com/office/drawing/2014/main" id="{023CEFD8-45B3-44BE-8232-65745EE3097B}"/>
                </a:ext>
              </a:extLst>
            </p:cNvPr>
            <p:cNvGrpSpPr>
              <a:grpSpLocks noChangeAspect="1"/>
            </p:cNvGrpSpPr>
            <p:nvPr/>
          </p:nvGrpSpPr>
          <p:grpSpPr bwMode="auto">
            <a:xfrm>
              <a:off x="5351730" y="3203526"/>
              <a:ext cx="506413" cy="495300"/>
              <a:chOff x="2805" y="2777"/>
              <a:chExt cx="319" cy="312"/>
            </a:xfrm>
          </p:grpSpPr>
          <p:sp>
            <p:nvSpPr>
              <p:cNvPr id="137" name="Freeform 343">
                <a:extLst>
                  <a:ext uri="{FF2B5EF4-FFF2-40B4-BE49-F238E27FC236}">
                    <a16:creationId xmlns:a16="http://schemas.microsoft.com/office/drawing/2014/main" id="{738EA9C1-B47B-4167-BC54-2405209B9AAA}"/>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344">
                <a:extLst>
                  <a:ext uri="{FF2B5EF4-FFF2-40B4-BE49-F238E27FC236}">
                    <a16:creationId xmlns:a16="http://schemas.microsoft.com/office/drawing/2014/main" id="{CF1E1C02-78A1-4C32-8532-B5C80F83B0A4}"/>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50" name="Straight Connector 149">
            <a:extLst>
              <a:ext uri="{FF2B5EF4-FFF2-40B4-BE49-F238E27FC236}">
                <a16:creationId xmlns:a16="http://schemas.microsoft.com/office/drawing/2014/main" id="{DB35FD2C-2978-4115-BCA8-8E82BF018214}"/>
              </a:ext>
            </a:extLst>
          </p:cNvPr>
          <p:cNvCxnSpPr/>
          <p:nvPr/>
        </p:nvCxnSpPr>
        <p:spPr>
          <a:xfrm>
            <a:off x="5118792" y="1649042"/>
            <a:ext cx="0" cy="446315"/>
          </a:xfrm>
          <a:prstGeom prst="line">
            <a:avLst/>
          </a:prstGeom>
          <a:ln w="3175">
            <a:solidFill>
              <a:schemeClr val="accent2">
                <a:lumMod val="20000"/>
                <a:lumOff val="8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Rectangle 154" descr="Azure SQL Database&#10;Azure Database for PostgreSQL&#10;Azure DB for MySQL&#10;Azure DB for MariaDB&#10;Azure CosmosDB&#10;">
            <a:extLst>
              <a:ext uri="{FF2B5EF4-FFF2-40B4-BE49-F238E27FC236}">
                <a16:creationId xmlns:a16="http://schemas.microsoft.com/office/drawing/2014/main" id="{31F6E85A-E511-4058-B929-AE9E3273B49E}"/>
              </a:ext>
            </a:extLst>
          </p:cNvPr>
          <p:cNvSpPr/>
          <p:nvPr/>
        </p:nvSpPr>
        <p:spPr bwMode="auto">
          <a:xfrm>
            <a:off x="3507347" y="1692472"/>
            <a:ext cx="1144672"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91440" tIns="91440" rIns="91440" bIns="9144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SQL</a:t>
            </a:r>
          </a:p>
        </p:txBody>
      </p:sp>
      <p:sp>
        <p:nvSpPr>
          <p:cNvPr id="156" name="Rectangle 155">
            <a:extLst>
              <a:ext uri="{FF2B5EF4-FFF2-40B4-BE49-F238E27FC236}">
                <a16:creationId xmlns:a16="http://schemas.microsoft.com/office/drawing/2014/main" id="{AE9C6226-1F1B-4621-AAC4-F7D6909A8B1B}"/>
              </a:ext>
            </a:extLst>
          </p:cNvPr>
          <p:cNvSpPr/>
          <p:nvPr/>
        </p:nvSpPr>
        <p:spPr bwMode="auto">
          <a:xfrm>
            <a:off x="1578376" y="1726937"/>
            <a:ext cx="1728633" cy="369332"/>
          </a:xfrm>
          <a:prstGeom prst="rect">
            <a:avLst/>
          </a:prstGeom>
          <a:solidFill>
            <a:srgbClr val="000000"/>
          </a:solidFill>
          <a:ln w="6350" cap="flat" cmpd="sng" algn="ctr">
            <a:no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rPr>
              <a:t>GENERALLY AVAILABLE</a:t>
            </a:r>
          </a:p>
        </p:txBody>
      </p:sp>
      <p:sp>
        <p:nvSpPr>
          <p:cNvPr id="163" name="Rectangle 162">
            <a:extLst>
              <a:ext uri="{FF2B5EF4-FFF2-40B4-BE49-F238E27FC236}">
                <a16:creationId xmlns:a16="http://schemas.microsoft.com/office/drawing/2014/main" id="{2EB89BBB-7FD5-4CEA-82D3-7E9C1C3AA617}"/>
              </a:ext>
            </a:extLst>
          </p:cNvPr>
          <p:cNvSpPr/>
          <p:nvPr/>
        </p:nvSpPr>
        <p:spPr bwMode="auto">
          <a:xfrm>
            <a:off x="6352223" y="1685268"/>
            <a:ext cx="4201384"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Database for PostgreSQL</a:t>
            </a:r>
          </a:p>
        </p:txBody>
      </p:sp>
      <p:sp>
        <p:nvSpPr>
          <p:cNvPr id="164" name="Rectangle 163">
            <a:extLst>
              <a:ext uri="{FF2B5EF4-FFF2-40B4-BE49-F238E27FC236}">
                <a16:creationId xmlns:a16="http://schemas.microsoft.com/office/drawing/2014/main" id="{F22082ED-3170-4DDB-853A-DD3D2914A870}"/>
              </a:ext>
            </a:extLst>
          </p:cNvPr>
          <p:cNvSpPr/>
          <p:nvPr/>
        </p:nvSpPr>
        <p:spPr bwMode="auto">
          <a:xfrm>
            <a:off x="5430578" y="1726937"/>
            <a:ext cx="1422334" cy="369332"/>
          </a:xfrm>
          <a:prstGeom prst="rect">
            <a:avLst/>
          </a:prstGeom>
          <a:solidFill>
            <a:srgbClr val="000000"/>
          </a:solidFill>
          <a:ln w="6350" cap="flat" cmpd="sng" algn="ctr">
            <a:no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90493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2">
            <a:extLst>
              <a:ext uri="{FF2B5EF4-FFF2-40B4-BE49-F238E27FC236}">
                <a16:creationId xmlns:a16="http://schemas.microsoft.com/office/drawing/2014/main" id="{22029252-64CC-4684-84DA-70E6ADEFA0AA}"/>
              </a:ext>
            </a:extLst>
          </p:cNvPr>
          <p:cNvSpPr txBox="1">
            <a:spLocks/>
          </p:cNvSpPr>
          <p:nvPr/>
        </p:nvSpPr>
        <p:spPr>
          <a:xfrm>
            <a:off x="1222099" y="2148757"/>
            <a:ext cx="459416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gradFill>
                  <a:gsLst>
                    <a:gs pos="2917">
                      <a:srgbClr val="FFFFFF"/>
                    </a:gs>
                    <a:gs pos="30000">
                      <a:srgbClr val="FFFFFF"/>
                    </a:gs>
                  </a:gsLst>
                  <a:lin ang="5400000" scaled="0"/>
                </a:gradFill>
                <a:effectLst/>
                <a:uLnTx/>
                <a:uFillTx/>
                <a:latin typeface="Segoe UI Semibold"/>
                <a:ea typeface="+mn-ea"/>
                <a:cs typeface="Segoe UI" pitchFamily="34" charset="0"/>
              </a:rPr>
              <a:t>Extending and migrating existing apps</a:t>
            </a:r>
          </a:p>
        </p:txBody>
      </p:sp>
      <p:cxnSp>
        <p:nvCxnSpPr>
          <p:cNvPr id="23" name="Straight Connector 22">
            <a:extLst>
              <a:ext uri="{FF2B5EF4-FFF2-40B4-BE49-F238E27FC236}">
                <a16:creationId xmlns:a16="http://schemas.microsoft.com/office/drawing/2014/main" id="{DF8174EF-CAE6-4069-A286-A37D967734BD}"/>
              </a:ext>
            </a:extLst>
          </p:cNvPr>
          <p:cNvCxnSpPr>
            <a:cxnSpLocks/>
          </p:cNvCxnSpPr>
          <p:nvPr/>
        </p:nvCxnSpPr>
        <p:spPr>
          <a:xfrm>
            <a:off x="583405" y="3189999"/>
            <a:ext cx="11090961" cy="0"/>
          </a:xfrm>
          <a:prstGeom prst="line">
            <a:avLst/>
          </a:prstGeom>
          <a:ln w="38100">
            <a:solidFill>
              <a:schemeClr val="bg1">
                <a:lumMod val="75000"/>
                <a:lumOff val="2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67" name="direction" descr="direction, expand, grow, large">
            <a:extLst>
              <a:ext uri="{FF2B5EF4-FFF2-40B4-BE49-F238E27FC236}">
                <a16:creationId xmlns:a16="http://schemas.microsoft.com/office/drawing/2014/main" id="{4D983F82-C904-4916-B368-F5716DA6E4B6}"/>
              </a:ext>
            </a:extLst>
          </p:cNvPr>
          <p:cNvGrpSpPr/>
          <p:nvPr/>
        </p:nvGrpSpPr>
        <p:grpSpPr>
          <a:xfrm>
            <a:off x="649650" y="2292113"/>
            <a:ext cx="300504" cy="300502"/>
            <a:chOff x="11089213" y="1277598"/>
            <a:chExt cx="379202" cy="379202"/>
          </a:xfrm>
        </p:grpSpPr>
        <p:sp>
          <p:nvSpPr>
            <p:cNvPr id="68" name="Freeform: Shape 67">
              <a:extLst>
                <a:ext uri="{FF2B5EF4-FFF2-40B4-BE49-F238E27FC236}">
                  <a16:creationId xmlns:a16="http://schemas.microsoft.com/office/drawing/2014/main" id="{532CB3EF-B70E-4672-8B6C-56DCDD95406C}"/>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rgbClr val="0078D4"/>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4A1D38E-3077-471A-ABE5-BBCC865C33A2}"/>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solidFill>
              <a:srgbClr val="50E6FF"/>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873461E-9C5E-4D76-83CE-9B7040E24676}"/>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solidFill>
              <a:srgbClr val="50E6FF"/>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E5E44AD-93B4-4AF0-8FEE-A6877AC1D45F}"/>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rgbClr val="0078D4"/>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1E2DD4F-0E9D-4EE1-8F2A-7304104248A7}"/>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rgbClr val="50E6FF"/>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3" name="engineer assistance" descr="engineer, assistance">
            <a:extLst>
              <a:ext uri="{FF2B5EF4-FFF2-40B4-BE49-F238E27FC236}">
                <a16:creationId xmlns:a16="http://schemas.microsoft.com/office/drawing/2014/main" id="{648CCF64-9EF5-43DB-B827-48BF6134A158}"/>
              </a:ext>
            </a:extLst>
          </p:cNvPr>
          <p:cNvGrpSpPr/>
          <p:nvPr/>
        </p:nvGrpSpPr>
        <p:grpSpPr>
          <a:xfrm>
            <a:off x="11352308" y="2281336"/>
            <a:ext cx="322058" cy="322056"/>
            <a:chOff x="6337562" y="5744951"/>
            <a:chExt cx="435026" cy="435024"/>
          </a:xfrm>
        </p:grpSpPr>
        <p:sp>
          <p:nvSpPr>
            <p:cNvPr id="74" name="Freeform: Shape 73">
              <a:extLst>
                <a:ext uri="{FF2B5EF4-FFF2-40B4-BE49-F238E27FC236}">
                  <a16:creationId xmlns:a16="http://schemas.microsoft.com/office/drawing/2014/main" id="{A28CCA40-DBA0-4870-A6C9-EB54AD6B6605}"/>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D761E882-EE18-4D08-937F-D68E8EDE6123}"/>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FBFDB8A8-1F4F-47EC-9C27-50AB7929DA93}"/>
              </a:ext>
            </a:extLst>
          </p:cNvPr>
          <p:cNvSpPr/>
          <p:nvPr/>
        </p:nvSpPr>
        <p:spPr bwMode="auto">
          <a:xfrm>
            <a:off x="674846" y="3455990"/>
            <a:ext cx="1828800"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Segoe UI" pitchFamily="34" charset="0"/>
                <a:cs typeface="Segoe UI Semibold"/>
              </a:rPr>
              <a:t>Cloud automation, always up-to-date </a:t>
            </a:r>
            <a:br>
              <a:rPr kumimoji="0" lang="en-US" sz="1400" b="0" i="0" u="none" strike="noStrike" kern="1200" cap="none" spc="0" normalizeH="0" baseline="0" noProof="0">
                <a:ln>
                  <a:noFill/>
                </a:ln>
                <a:solidFill>
                  <a:srgbClr val="50E6FF"/>
                </a:solidFill>
                <a:effectLst/>
                <a:uLnTx/>
                <a:uFillTx/>
                <a:latin typeface="Segoe UI Semibold"/>
                <a:ea typeface="Segoe UI" pitchFamily="34" charset="0"/>
                <a:cs typeface="Segoe UI Semibold"/>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Semibold"/>
              </a:rPr>
              <a:t>for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Semibold"/>
              </a:rPr>
              <a:t>on-premises databases </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Rectangle 52">
            <a:extLst>
              <a:ext uri="{FF2B5EF4-FFF2-40B4-BE49-F238E27FC236}">
                <a16:creationId xmlns:a16="http://schemas.microsoft.com/office/drawing/2014/main" id="{C37A57FD-F445-41DE-88C0-0D682110979B}"/>
              </a:ext>
            </a:extLst>
          </p:cNvPr>
          <p:cNvSpPr/>
          <p:nvPr/>
        </p:nvSpPr>
        <p:spPr bwMode="auto">
          <a:xfrm>
            <a:off x="2922825" y="3455990"/>
            <a:ext cx="1828800"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Segoe UI" pitchFamily="34" charset="0"/>
                <a:cs typeface="Segoe UI Semibold" panose="020B0702040204020203" pitchFamily="34" charset="0"/>
              </a:rPr>
              <a:t>“as-a-service” + cloud billing model </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Semibold"/>
              </a:rPr>
              <a:t>for </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Semibold"/>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Semibold"/>
              </a:rPr>
              <a:t>on-premises data workloads </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4" name="Rectangle 53">
            <a:extLst>
              <a:ext uri="{FF2B5EF4-FFF2-40B4-BE49-F238E27FC236}">
                <a16:creationId xmlns:a16="http://schemas.microsoft.com/office/drawing/2014/main" id="{03724EC1-6E0A-4A7B-A50B-96E941019503}"/>
              </a:ext>
            </a:extLst>
          </p:cNvPr>
          <p:cNvSpPr/>
          <p:nvPr/>
        </p:nvSpPr>
        <p:spPr bwMode="auto">
          <a:xfrm>
            <a:off x="5170804" y="3455990"/>
            <a:ext cx="1828800"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Governance and </a:t>
            </a:r>
            <a:b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asset tracking </a:t>
            </a:r>
            <a:b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across multi-cloud</a:t>
            </a:r>
          </a:p>
        </p:txBody>
      </p:sp>
      <p:sp>
        <p:nvSpPr>
          <p:cNvPr id="55" name="Rectangle 54">
            <a:extLst>
              <a:ext uri="{FF2B5EF4-FFF2-40B4-BE49-F238E27FC236}">
                <a16:creationId xmlns:a16="http://schemas.microsoft.com/office/drawing/2014/main" id="{0B7F54AC-EB27-49A8-BC38-674F70F65CE4}"/>
              </a:ext>
            </a:extLst>
          </p:cNvPr>
          <p:cNvSpPr/>
          <p:nvPr/>
        </p:nvSpPr>
        <p:spPr bwMode="auto">
          <a:xfrm>
            <a:off x="7418783" y="3455990"/>
            <a:ext cx="1828800"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Consistent, </a:t>
            </a:r>
            <a:b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portable databases </a:t>
            </a:r>
            <a:b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 Kubernetes </a:t>
            </a:r>
          </a:p>
        </p:txBody>
      </p:sp>
      <p:sp>
        <p:nvSpPr>
          <p:cNvPr id="56" name="Rectangle 55">
            <a:extLst>
              <a:ext uri="{FF2B5EF4-FFF2-40B4-BE49-F238E27FC236}">
                <a16:creationId xmlns:a16="http://schemas.microsoft.com/office/drawing/2014/main" id="{23E99099-E8FB-4DE6-B3E1-78612BDEF0A3}"/>
              </a:ext>
            </a:extLst>
          </p:cNvPr>
          <p:cNvSpPr/>
          <p:nvPr/>
        </p:nvSpPr>
        <p:spPr bwMode="auto">
          <a:xfrm>
            <a:off x="9666761" y="3455990"/>
            <a:ext cx="1828800"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Real-time compute and insights</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when data is created at the edge</a:t>
            </a:r>
          </a:p>
        </p:txBody>
      </p:sp>
      <p:sp>
        <p:nvSpPr>
          <p:cNvPr id="5" name="Oval 4">
            <a:extLst>
              <a:ext uri="{FF2B5EF4-FFF2-40B4-BE49-F238E27FC236}">
                <a16:creationId xmlns:a16="http://schemas.microsoft.com/office/drawing/2014/main" id="{DF7E5CE6-2DA4-473B-A5FB-B46E5CF1423C}"/>
              </a:ext>
            </a:extLst>
          </p:cNvPr>
          <p:cNvSpPr/>
          <p:nvPr/>
        </p:nvSpPr>
        <p:spPr bwMode="auto">
          <a:xfrm>
            <a:off x="1549735" y="3150488"/>
            <a:ext cx="79024" cy="790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9B695CC-37BB-4AC6-A93F-1F11F48344EC}"/>
              </a:ext>
            </a:extLst>
          </p:cNvPr>
          <p:cNvSpPr/>
          <p:nvPr/>
        </p:nvSpPr>
        <p:spPr bwMode="auto">
          <a:xfrm>
            <a:off x="3797713" y="3150488"/>
            <a:ext cx="79024" cy="790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BB76EDD2-44EC-475A-97CE-8310BFCA1BF3}"/>
              </a:ext>
            </a:extLst>
          </p:cNvPr>
          <p:cNvSpPr/>
          <p:nvPr/>
        </p:nvSpPr>
        <p:spPr bwMode="auto">
          <a:xfrm>
            <a:off x="6045691" y="3150488"/>
            <a:ext cx="79024" cy="790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492B860-B68B-4D1F-A0A6-EE6E9C2B2544}"/>
              </a:ext>
            </a:extLst>
          </p:cNvPr>
          <p:cNvSpPr/>
          <p:nvPr/>
        </p:nvSpPr>
        <p:spPr bwMode="auto">
          <a:xfrm>
            <a:off x="8293669" y="3150488"/>
            <a:ext cx="79024" cy="790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6FECCED0-3AE8-4283-9FE6-E71D6324CF2E}"/>
              </a:ext>
            </a:extLst>
          </p:cNvPr>
          <p:cNvSpPr/>
          <p:nvPr/>
        </p:nvSpPr>
        <p:spPr bwMode="auto">
          <a:xfrm>
            <a:off x="10541650" y="3150488"/>
            <a:ext cx="79024" cy="790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itle 12">
            <a:extLst>
              <a:ext uri="{FF2B5EF4-FFF2-40B4-BE49-F238E27FC236}">
                <a16:creationId xmlns:a16="http://schemas.microsoft.com/office/drawing/2014/main" id="{602A52F9-CA19-4BDF-BA4F-4674DD1D0C70}"/>
              </a:ext>
            </a:extLst>
          </p:cNvPr>
          <p:cNvSpPr txBox="1">
            <a:spLocks/>
          </p:cNvSpPr>
          <p:nvPr/>
        </p:nvSpPr>
        <p:spPr>
          <a:xfrm>
            <a:off x="1222099" y="2232978"/>
            <a:ext cx="4594161"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600" b="1" i="0" u="none" strike="noStrike" kern="1200" cap="none" spc="-50" normalizeH="0" baseline="0" noProof="0">
              <a:ln w="3175">
                <a:noFill/>
              </a:ln>
              <a:gradFill>
                <a:gsLst>
                  <a:gs pos="2917">
                    <a:srgbClr val="FFFFFF"/>
                  </a:gs>
                  <a:gs pos="30000">
                    <a:srgbClr val="FFFFFF"/>
                  </a:gs>
                </a:gsLst>
                <a:lin ang="5400000" scaled="0"/>
              </a:gradFill>
              <a:effectLst/>
              <a:uLnTx/>
              <a:uFillTx/>
              <a:latin typeface="Segoe UI Semibold"/>
              <a:ea typeface="+mn-ea"/>
              <a:cs typeface="Segoe UI" pitchFamily="34" charset="0"/>
            </a:endParaRPr>
          </a:p>
          <a:p>
            <a:pPr marL="0" marR="0" lvl="0" indent="0" algn="l" defTabSz="911764" rtl="0" eaLnBrk="1" fontAlgn="t"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Drivers: Existing investments, TCO</a:t>
            </a:r>
          </a:p>
        </p:txBody>
      </p:sp>
      <p:sp>
        <p:nvSpPr>
          <p:cNvPr id="46" name="Title 12">
            <a:extLst>
              <a:ext uri="{FF2B5EF4-FFF2-40B4-BE49-F238E27FC236}">
                <a16:creationId xmlns:a16="http://schemas.microsoft.com/office/drawing/2014/main" id="{D3847B31-0939-40FB-949B-9B24EDD4918F}"/>
              </a:ext>
            </a:extLst>
          </p:cNvPr>
          <p:cNvSpPr txBox="1">
            <a:spLocks/>
          </p:cNvSpPr>
          <p:nvPr/>
        </p:nvSpPr>
        <p:spPr>
          <a:xfrm>
            <a:off x="6531310" y="2148757"/>
            <a:ext cx="459416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gradFill>
                  <a:gsLst>
                    <a:gs pos="2917">
                      <a:srgbClr val="FFFFFF"/>
                    </a:gs>
                    <a:gs pos="30000">
                      <a:srgbClr val="FFFFFF"/>
                    </a:gs>
                  </a:gsLst>
                  <a:lin ang="5400000" scaled="0"/>
                </a:gradFill>
                <a:effectLst/>
                <a:uLnTx/>
                <a:uFillTx/>
                <a:latin typeface="Segoe UI Semibold"/>
                <a:ea typeface="+mn-ea"/>
                <a:cs typeface="Segoe UI" pitchFamily="34" charset="0"/>
              </a:rPr>
              <a:t>Building new cloud native apps</a:t>
            </a:r>
          </a:p>
          <a:p>
            <a:pPr marL="0" marR="0" lvl="0" indent="0" algn="r" defTabSz="911764" rtl="0" eaLnBrk="1" fontAlgn="t"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Drivers: Digital transformation, compliance, latency</a:t>
            </a:r>
          </a:p>
        </p:txBody>
      </p:sp>
      <p:pic>
        <p:nvPicPr>
          <p:cNvPr id="2" name="Picture 10" descr="See the source image">
            <a:extLst>
              <a:ext uri="{FF2B5EF4-FFF2-40B4-BE49-F238E27FC236}">
                <a16:creationId xmlns:a16="http://schemas.microsoft.com/office/drawing/2014/main" id="{3DD813EA-B999-465E-93D9-1FBDC786621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02188" y="4787394"/>
            <a:ext cx="1374115" cy="1809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See the source image">
            <a:extLst>
              <a:ext uri="{FF2B5EF4-FFF2-40B4-BE49-F238E27FC236}">
                <a16:creationId xmlns:a16="http://schemas.microsoft.com/office/drawing/2014/main" id="{FA384C56-00A0-43A7-8FA0-CE48CBBA26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8342" y="4534260"/>
            <a:ext cx="1197764" cy="7486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ee the source image">
            <a:extLst>
              <a:ext uri="{FF2B5EF4-FFF2-40B4-BE49-F238E27FC236}">
                <a16:creationId xmlns:a16="http://schemas.microsoft.com/office/drawing/2014/main" id="{7C88A8F6-0CA9-4443-BCFB-B560528219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66945" y="4694392"/>
            <a:ext cx="836514" cy="32554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B49D3CCC-4198-423E-9884-FF92831A97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24694" y="4744224"/>
            <a:ext cx="1112933" cy="264322"/>
          </a:xfrm>
          <a:prstGeom prst="rect">
            <a:avLst/>
          </a:prstGeom>
        </p:spPr>
      </p:pic>
      <p:sp>
        <p:nvSpPr>
          <p:cNvPr id="8" name="Title 7">
            <a:extLst>
              <a:ext uri="{FF2B5EF4-FFF2-40B4-BE49-F238E27FC236}">
                <a16:creationId xmlns:a16="http://schemas.microsoft.com/office/drawing/2014/main" id="{EB1EBCBE-0702-744D-A382-9E34727155F0}"/>
              </a:ext>
            </a:extLst>
          </p:cNvPr>
          <p:cNvSpPr>
            <a:spLocks noGrp="1"/>
          </p:cNvSpPr>
          <p:nvPr>
            <p:ph type="title"/>
          </p:nvPr>
        </p:nvSpPr>
        <p:spPr>
          <a:xfrm>
            <a:off x="588263" y="457200"/>
            <a:ext cx="11018520" cy="1107996"/>
          </a:xfrm>
        </p:spPr>
        <p:txBody>
          <a:bodyPr/>
          <a:lstStyle/>
          <a:p>
            <a:r>
              <a:rPr lang="en-US"/>
              <a:t>Common hybrid data scenarios</a:t>
            </a:r>
            <a:br>
              <a:rPr lang="en-US"/>
            </a:br>
            <a:endParaRPr lang="en-US"/>
          </a:p>
        </p:txBody>
      </p:sp>
      <p:pic>
        <p:nvPicPr>
          <p:cNvPr id="31" name="Graphic 30">
            <a:extLst>
              <a:ext uri="{FF2B5EF4-FFF2-40B4-BE49-F238E27FC236}">
                <a16:creationId xmlns:a16="http://schemas.microsoft.com/office/drawing/2014/main" id="{67D40B35-C2E5-7D46-A1ED-FC869A2A70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55896" y="4719467"/>
            <a:ext cx="1112933" cy="329758"/>
          </a:xfrm>
          <a:prstGeom prst="rect">
            <a:avLst/>
          </a:prstGeom>
        </p:spPr>
      </p:pic>
    </p:spTree>
    <p:extLst>
      <p:ext uri="{BB962C8B-B14F-4D97-AF65-F5344CB8AC3E}">
        <p14:creationId xmlns:p14="http://schemas.microsoft.com/office/powerpoint/2010/main" val="693885723"/>
      </p:ext>
    </p:extLst>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Box 124">
            <a:extLst>
              <a:ext uri="{FF2B5EF4-FFF2-40B4-BE49-F238E27FC236}">
                <a16:creationId xmlns:a16="http://schemas.microsoft.com/office/drawing/2014/main" id="{2EFB8229-314F-4F35-9584-809C299E7F53}"/>
              </a:ext>
            </a:extLst>
          </p:cNvPr>
          <p:cNvSpPr txBox="1"/>
          <p:nvPr/>
        </p:nvSpPr>
        <p:spPr>
          <a:xfrm>
            <a:off x="474684" y="164854"/>
            <a:ext cx="1416413"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3600">
                <a:solidFill>
                  <a:schemeClr val="accent2"/>
                </a:solidFill>
                <a:latin typeface="Segoe UI Semibold"/>
                <a:cs typeface="Segoe UI" pitchFamily="34" charset="0"/>
              </a:rPr>
              <a:t>Agenda</a:t>
            </a:r>
          </a:p>
        </p:txBody>
      </p:sp>
      <p:sp>
        <p:nvSpPr>
          <p:cNvPr id="126" name="TextBox 125">
            <a:extLst>
              <a:ext uri="{FF2B5EF4-FFF2-40B4-BE49-F238E27FC236}">
                <a16:creationId xmlns:a16="http://schemas.microsoft.com/office/drawing/2014/main" id="{9F236930-F219-48B3-81AE-DE16CE9DB77D}"/>
              </a:ext>
            </a:extLst>
          </p:cNvPr>
          <p:cNvSpPr txBox="1"/>
          <p:nvPr/>
        </p:nvSpPr>
        <p:spPr>
          <a:xfrm>
            <a:off x="474684" y="949368"/>
            <a:ext cx="10434856" cy="5355312"/>
          </a:xfrm>
          <a:prstGeom prst="rect">
            <a:avLst/>
          </a:prstGeom>
          <a:noFill/>
        </p:spPr>
        <p:txBody>
          <a:bodyPr wrap="square" lIns="0" tIns="0" rIns="0" bIns="0" rtlCol="0">
            <a:spAutoFit/>
          </a:bodyPr>
          <a:lstStyle/>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a:rPr>
              <a:t>Azure Arc Intro (if required)</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ndParaRPr>
          </a:p>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rPr>
              <a:t>Azure</a:t>
            </a:r>
            <a:r>
              <a:rPr kumimoji="0" lang="en-US" sz="2400" b="0" i="0" u="none" strike="noStrike" kern="1200" cap="none" spc="0" normalizeH="0" noProof="0" dirty="0">
                <a:ln>
                  <a:noFill/>
                </a:ln>
                <a:gradFill>
                  <a:gsLst>
                    <a:gs pos="2917">
                      <a:srgbClr val="FFFFFF"/>
                    </a:gs>
                    <a:gs pos="30000">
                      <a:srgbClr val="FFFFFF"/>
                    </a:gs>
                  </a:gsLst>
                  <a:lin ang="5400000" scaled="0"/>
                </a:gradFill>
                <a:effectLst/>
                <a:uLnTx/>
                <a:uFillTx/>
                <a:latin typeface="Segoe UI"/>
              </a:rPr>
              <a:t> Arc </a:t>
            </a:r>
            <a:r>
              <a:rPr lang="en-US" sz="2400" dirty="0">
                <a:gradFill>
                  <a:gsLst>
                    <a:gs pos="2917">
                      <a:srgbClr val="FFFFFF"/>
                    </a:gs>
                    <a:gs pos="30000">
                      <a:srgbClr val="FFFFFF"/>
                    </a:gs>
                  </a:gsLst>
                  <a:lin ang="5400000" scaled="0"/>
                </a:gradFill>
                <a:latin typeface="Segoe UI"/>
              </a:rPr>
              <a:t>f</a:t>
            </a:r>
            <a:r>
              <a:rPr kumimoji="0" lang="en-US" sz="2400" b="0" i="0" u="none" strike="noStrike" kern="1200" cap="none" spc="0" normalizeH="0" noProof="0" dirty="0">
                <a:ln>
                  <a:noFill/>
                </a:ln>
                <a:gradFill>
                  <a:gsLst>
                    <a:gs pos="2917">
                      <a:srgbClr val="FFFFFF"/>
                    </a:gs>
                    <a:gs pos="30000">
                      <a:srgbClr val="FFFFFF"/>
                    </a:gs>
                  </a:gsLst>
                  <a:lin ang="5400000" scaled="0"/>
                </a:gradFill>
                <a:effectLst/>
                <a:uLnTx/>
                <a:uFillTx/>
                <a:latin typeface="Segoe UI"/>
              </a:rPr>
              <a:t>or Partners</a:t>
            </a:r>
          </a:p>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aseline="0" dirty="0">
                <a:gradFill>
                  <a:gsLst>
                    <a:gs pos="2917">
                      <a:srgbClr val="FFFFFF"/>
                    </a:gs>
                    <a:gs pos="30000">
                      <a:srgbClr val="FFFFFF"/>
                    </a:gs>
                  </a:gsLst>
                  <a:lin ang="5400000" scaled="0"/>
                </a:gradFill>
                <a:latin typeface="Segoe UI"/>
              </a:rPr>
              <a:t>Azure</a:t>
            </a:r>
            <a:r>
              <a:rPr lang="en-US" sz="2400" dirty="0">
                <a:gradFill>
                  <a:gsLst>
                    <a:gs pos="2917">
                      <a:srgbClr val="FFFFFF"/>
                    </a:gs>
                    <a:gs pos="30000">
                      <a:srgbClr val="FFFFFF"/>
                    </a:gs>
                  </a:gsLst>
                  <a:lin ang="5400000" scaled="0"/>
                </a:gradFill>
                <a:latin typeface="Segoe UI"/>
              </a:rPr>
              <a:t> Arc Partner Opportunity</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Hybrid Cloud / Unified Operations solutions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Kubernetes solutions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Data services solutions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App services </a:t>
            </a:r>
            <a:r>
              <a:rPr lang="en-US" sz="2000" dirty="0">
                <a:gradFill>
                  <a:gsLst>
                    <a:gs pos="2917">
                      <a:srgbClr val="FFFFFF"/>
                    </a:gs>
                    <a:gs pos="30000">
                      <a:srgbClr val="FFFFFF"/>
                    </a:gs>
                  </a:gsLst>
                  <a:lin ang="5400000" scaled="0"/>
                </a:gradFill>
              </a:rPr>
              <a:t>solutions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rPr>
              <a:t>ML services solutions</a:t>
            </a:r>
            <a:endParaRPr lang="en-US" sz="2000" dirty="0">
              <a:gradFill>
                <a:gsLst>
                  <a:gs pos="2917">
                    <a:srgbClr val="FFFFFF"/>
                  </a:gs>
                  <a:gs pos="30000">
                    <a:srgbClr val="FFFFFF"/>
                  </a:gs>
                </a:gsLst>
                <a:lin ang="5400000" scaled="0"/>
              </a:gradFill>
              <a:latin typeface="Segoe UI"/>
            </a:endParaRPr>
          </a:p>
          <a:p>
            <a:pPr marL="285750" indent="-285750" defTabSz="914367">
              <a:buFont typeface="Arial" panose="020B0604020202020204" pitchFamily="34" charset="0"/>
              <a:buChar char="•"/>
              <a:defRPr/>
            </a:pPr>
            <a:r>
              <a:rPr lang="en-US" sz="2400" dirty="0">
                <a:gradFill>
                  <a:gsLst>
                    <a:gs pos="2917">
                      <a:srgbClr val="FFFFFF"/>
                    </a:gs>
                    <a:gs pos="30000">
                      <a:srgbClr val="FFFFFF"/>
                    </a:gs>
                  </a:gsLst>
                  <a:lin ang="5400000" scaled="0"/>
                </a:gradFill>
                <a:latin typeface="Segoe UI"/>
              </a:rPr>
              <a:t>Technical Engagement Plan</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Milestones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Accountability</a:t>
            </a:r>
          </a:p>
          <a:p>
            <a:pPr marL="285750" indent="-285750" defTabSz="914367">
              <a:buFont typeface="Arial" panose="020B0604020202020204" pitchFamily="34" charset="0"/>
              <a:buChar char="•"/>
              <a:defRPr/>
            </a:pPr>
            <a:r>
              <a:rPr lang="en-US" sz="2400" dirty="0">
                <a:gradFill>
                  <a:gsLst>
                    <a:gs pos="2917">
                      <a:srgbClr val="FFFFFF"/>
                    </a:gs>
                    <a:gs pos="30000">
                      <a:srgbClr val="FFFFFF"/>
                    </a:gs>
                  </a:gsLst>
                  <a:lin ang="5400000" scaled="0"/>
                </a:gradFill>
                <a:latin typeface="Segoe UI"/>
              </a:rPr>
              <a:t>Cosell Engagement Plan</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Milestones</a:t>
            </a:r>
          </a:p>
          <a:p>
            <a:pPr marL="742950" lvl="1" indent="-285750" defTabSz="914367">
              <a:buFont typeface="Arial" panose="020B0604020202020204" pitchFamily="34" charset="0"/>
              <a:buChar char="•"/>
              <a:defRPr/>
            </a:pPr>
            <a:r>
              <a:rPr lang="en-US" sz="2000" dirty="0">
                <a:gradFill>
                  <a:gsLst>
                    <a:gs pos="2917">
                      <a:srgbClr val="FFFFFF"/>
                    </a:gs>
                    <a:gs pos="30000">
                      <a:srgbClr val="FFFFFF"/>
                    </a:gs>
                  </a:gsLst>
                  <a:lin ang="5400000" scaled="0"/>
                </a:gradFill>
                <a:latin typeface="Segoe UI"/>
              </a:rPr>
              <a:t>Accountability</a:t>
            </a:r>
          </a:p>
          <a:p>
            <a:pPr marL="285750" indent="-285750" defTabSz="914367">
              <a:buFont typeface="Arial" panose="020B0604020202020204" pitchFamily="34" charset="0"/>
              <a:buChar char="•"/>
              <a:defRPr/>
            </a:pPr>
            <a:r>
              <a:rPr lang="en-US" sz="2400" dirty="0">
                <a:gradFill>
                  <a:gsLst>
                    <a:gs pos="2917">
                      <a:srgbClr val="FFFFFF"/>
                    </a:gs>
                    <a:gs pos="30000">
                      <a:srgbClr val="FFFFFF"/>
                    </a:gs>
                  </a:gsLst>
                  <a:lin ang="5400000" scaled="0"/>
                </a:gradFill>
                <a:latin typeface="Segoe UI"/>
              </a:rPr>
              <a:t>Rhythm of Business</a:t>
            </a:r>
          </a:p>
          <a:p>
            <a:pPr marL="285750" indent="-285750" defTabSz="914367">
              <a:buFont typeface="Arial" panose="020B0604020202020204" pitchFamily="34" charset="0"/>
              <a:buChar char="•"/>
              <a:defRPr/>
            </a:pPr>
            <a:r>
              <a:rPr lang="en-US" sz="2400" dirty="0">
                <a:gradFill>
                  <a:gsLst>
                    <a:gs pos="2917">
                      <a:srgbClr val="FFFFFF"/>
                    </a:gs>
                    <a:gs pos="30000">
                      <a:srgbClr val="FFFFFF"/>
                    </a:gs>
                  </a:gsLst>
                  <a:lin ang="5400000" scaled="0"/>
                </a:gradFill>
                <a:latin typeface="Segoe UI"/>
              </a:rPr>
              <a:t>Resources</a:t>
            </a:r>
          </a:p>
        </p:txBody>
      </p:sp>
    </p:spTree>
    <p:extLst>
      <p:ext uri="{BB962C8B-B14F-4D97-AF65-F5344CB8AC3E}">
        <p14:creationId xmlns:p14="http://schemas.microsoft.com/office/powerpoint/2010/main" val="258274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125"/>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par>
                                <p:cTn id="13" presetID="42" presetClass="path" presetSubtype="0" decel="100000" fill="hold" grpId="1" nodeType="withEffect">
                                  <p:stCondLst>
                                    <p:cond delay="0"/>
                                  </p:stCondLst>
                                  <p:childTnLst>
                                    <p:animMotion origin="layout" path="M -3.125E-6 -2.96296E-6 L -3.125E-6 0.01898 " pathEditMode="relative" rAng="0" ptsTypes="AA">
                                      <p:cBhvr>
                                        <p:cTn id="14" dur="700" spd="-100000" fill="hold"/>
                                        <p:tgtEl>
                                          <p:spTgt spid="12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126" grpId="0"/>
      <p:bldP spid="12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Run Azure data services anywhere</a:t>
            </a:r>
          </a:p>
        </p:txBody>
      </p:sp>
      <p:sp>
        <p:nvSpPr>
          <p:cNvPr id="6" name="Rectangle 5">
            <a:extLst>
              <a:ext uri="{FF2B5EF4-FFF2-40B4-BE49-F238E27FC236}">
                <a16:creationId xmlns:a16="http://schemas.microsoft.com/office/drawing/2014/main" id="{C0E0B257-F5B9-4C4A-8FE8-09E1A049F73B}"/>
              </a:ext>
            </a:extLst>
          </p:cNvPr>
          <p:cNvSpPr/>
          <p:nvPr/>
        </p:nvSpPr>
        <p:spPr>
          <a:xfrm>
            <a:off x="568216" y="1497807"/>
            <a:ext cx="5101336" cy="4893647"/>
          </a:xfrm>
          <a:prstGeom prst="rect">
            <a:avLst/>
          </a:prstGeom>
        </p:spPr>
        <p:txBody>
          <a:bodyPr wrap="square" lIns="0" tIns="45720" rIns="91440" bIns="45720" anchor="t" anchorCtr="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 Manufacturing company wants to build new applications or modernize existing applications and infrastructure so they can capture and analyze data at remote locations worldwide and deliver onsite, real-time insights with no latency.</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Customer has little to no visibility or control over on-premises or multi-cloud applications at remote locations. </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Intermittent connectivity or latency issues preclude using Azure services.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Limited IT-administration resources at remote locations.</a:t>
            </a:r>
          </a:p>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Leverage existing OEM hardware and any Kubernetes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Latest innovation automatically deployed from edge to cloud </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Automation at scale for IT control systems e.g., HA/DR, backup, CI/CD, DevOps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Consistent security and governance</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Move from a renewal cycle to an evergreen model for their data services. </a:t>
            </a:r>
          </a:p>
        </p:txBody>
      </p:sp>
      <p:sp useBgFill="1">
        <p:nvSpPr>
          <p:cNvPr id="306" name="Rectangle 305">
            <a:extLst>
              <a:ext uri="{FF2B5EF4-FFF2-40B4-BE49-F238E27FC236}">
                <a16:creationId xmlns:a16="http://schemas.microsoft.com/office/drawing/2014/main" id="{B850E9D5-51B3-4417-B3A1-705AD482070A}"/>
              </a:ext>
            </a:extLst>
          </p:cNvPr>
          <p:cNvSpPr/>
          <p:nvPr/>
        </p:nvSpPr>
        <p:spPr bwMode="auto">
          <a:xfrm>
            <a:off x="6553781" y="171462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N</a:t>
            </a:r>
          </a:p>
        </p:txBody>
      </p:sp>
      <p:sp>
        <p:nvSpPr>
          <p:cNvPr id="308" name="TextBox 307">
            <a:extLst>
              <a:ext uri="{FF2B5EF4-FFF2-40B4-BE49-F238E27FC236}">
                <a16:creationId xmlns:a16="http://schemas.microsoft.com/office/drawing/2014/main" id="{789AD023-1D12-4DDF-84E8-E86EE3868EA7}"/>
              </a:ext>
            </a:extLst>
          </p:cNvPr>
          <p:cNvSpPr txBox="1"/>
          <p:nvPr/>
        </p:nvSpPr>
        <p:spPr>
          <a:xfrm>
            <a:off x="6349574" y="1776922"/>
            <a:ext cx="90039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t>
            </a:r>
          </a:p>
        </p:txBody>
      </p:sp>
      <p:sp useBgFill="1">
        <p:nvSpPr>
          <p:cNvPr id="309" name="Rectangle 308">
            <a:extLst>
              <a:ext uri="{FF2B5EF4-FFF2-40B4-BE49-F238E27FC236}">
                <a16:creationId xmlns:a16="http://schemas.microsoft.com/office/drawing/2014/main" id="{3DE62C68-EDE3-4397-912A-61062EEBC460}"/>
              </a:ext>
            </a:extLst>
          </p:cNvPr>
          <p:cNvSpPr/>
          <p:nvPr/>
        </p:nvSpPr>
        <p:spPr bwMode="auto">
          <a:xfrm>
            <a:off x="6281975" y="204293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2</a:t>
            </a:r>
          </a:p>
        </p:txBody>
      </p:sp>
      <p:sp useBgFill="1">
        <p:nvSpPr>
          <p:cNvPr id="310" name="Rectangle 309">
            <a:extLst>
              <a:ext uri="{FF2B5EF4-FFF2-40B4-BE49-F238E27FC236}">
                <a16:creationId xmlns:a16="http://schemas.microsoft.com/office/drawing/2014/main" id="{00844AC2-E915-46E7-9D78-DD629D11569E}"/>
              </a:ext>
            </a:extLst>
          </p:cNvPr>
          <p:cNvSpPr/>
          <p:nvPr/>
        </p:nvSpPr>
        <p:spPr bwMode="auto">
          <a:xfrm>
            <a:off x="6096000" y="2296588"/>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1</a:t>
            </a:r>
          </a:p>
        </p:txBody>
      </p:sp>
      <p:sp>
        <p:nvSpPr>
          <p:cNvPr id="311" name="Rectangle 310">
            <a:extLst>
              <a:ext uri="{FF2B5EF4-FFF2-40B4-BE49-F238E27FC236}">
                <a16:creationId xmlns:a16="http://schemas.microsoft.com/office/drawing/2014/main" id="{3B5F6D1A-9092-40D9-B38F-94F466E8A78F}"/>
              </a:ext>
            </a:extLst>
          </p:cNvPr>
          <p:cNvSpPr/>
          <p:nvPr/>
        </p:nvSpPr>
        <p:spPr bwMode="auto">
          <a:xfrm>
            <a:off x="6231692" y="4355344"/>
            <a:ext cx="4948112" cy="851478"/>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Hybrid Infrastructure</a:t>
            </a:r>
          </a:p>
        </p:txBody>
      </p:sp>
      <p:sp>
        <p:nvSpPr>
          <p:cNvPr id="312" name="Rectangle 311">
            <a:extLst>
              <a:ext uri="{FF2B5EF4-FFF2-40B4-BE49-F238E27FC236}">
                <a16:creationId xmlns:a16="http://schemas.microsoft.com/office/drawing/2014/main" id="{80624AC1-8A25-4D35-94BE-EA67494B6856}"/>
              </a:ext>
            </a:extLst>
          </p:cNvPr>
          <p:cNvSpPr/>
          <p:nvPr/>
        </p:nvSpPr>
        <p:spPr>
          <a:xfrm>
            <a:off x="9186615" y="3771566"/>
            <a:ext cx="1674861"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SQL Managed Instance</a:t>
            </a:r>
          </a:p>
        </p:txBody>
      </p:sp>
      <p:cxnSp>
        <p:nvCxnSpPr>
          <p:cNvPr id="313" name="Straight Arrow Connector 312">
            <a:extLst>
              <a:ext uri="{FF2B5EF4-FFF2-40B4-BE49-F238E27FC236}">
                <a16:creationId xmlns:a16="http://schemas.microsoft.com/office/drawing/2014/main" id="{06050DD2-D409-4682-8090-5A3A90E5846C}"/>
              </a:ext>
            </a:extLst>
          </p:cNvPr>
          <p:cNvCxnSpPr>
            <a:cxnSpLocks/>
            <a:stCxn id="314" idx="1"/>
            <a:endCxn id="315" idx="3"/>
          </p:cNvCxnSpPr>
          <p:nvPr/>
        </p:nvCxnSpPr>
        <p:spPr>
          <a:xfrm flipH="1">
            <a:off x="8543205" y="3374510"/>
            <a:ext cx="325083"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14" name="Rectangle 313">
            <a:extLst>
              <a:ext uri="{FF2B5EF4-FFF2-40B4-BE49-F238E27FC236}">
                <a16:creationId xmlns:a16="http://schemas.microsoft.com/office/drawing/2014/main" id="{5C52EED9-1761-441C-9B0E-25E5E9A632A8}"/>
              </a:ext>
            </a:extLst>
          </p:cNvPr>
          <p:cNvSpPr/>
          <p:nvPr/>
        </p:nvSpPr>
        <p:spPr bwMode="auto">
          <a:xfrm>
            <a:off x="8868288"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Persist and Compute in Azure Arc-enabled data services</a:t>
            </a:r>
          </a:p>
        </p:txBody>
      </p:sp>
      <p:sp>
        <p:nvSpPr>
          <p:cNvPr id="315" name="Rectangle 314">
            <a:extLst>
              <a:ext uri="{FF2B5EF4-FFF2-40B4-BE49-F238E27FC236}">
                <a16:creationId xmlns:a16="http://schemas.microsoft.com/office/drawing/2014/main" id="{DA49C164-255E-4C8C-AD90-71E1461B65EA}"/>
              </a:ext>
            </a:extLst>
          </p:cNvPr>
          <p:cNvSpPr/>
          <p:nvPr/>
        </p:nvSpPr>
        <p:spPr bwMode="auto">
          <a:xfrm>
            <a:off x="6231690"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Streaming data from machines</a:t>
            </a:r>
          </a:p>
        </p:txBody>
      </p:sp>
      <p:sp>
        <p:nvSpPr>
          <p:cNvPr id="316" name="Rectangle 315">
            <a:extLst>
              <a:ext uri="{FF2B5EF4-FFF2-40B4-BE49-F238E27FC236}">
                <a16:creationId xmlns:a16="http://schemas.microsoft.com/office/drawing/2014/main" id="{9EB5F438-B7F4-4E5B-A9C8-FE5B3E61624A}"/>
              </a:ext>
            </a:extLst>
          </p:cNvPr>
          <p:cNvSpPr/>
          <p:nvPr/>
        </p:nvSpPr>
        <p:spPr>
          <a:xfrm>
            <a:off x="6564439" y="3771566"/>
            <a:ext cx="1646016"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SQL Edge</a:t>
            </a:r>
          </a:p>
        </p:txBody>
      </p:sp>
      <p:cxnSp>
        <p:nvCxnSpPr>
          <p:cNvPr id="317" name="Straight Arrow Connector 316">
            <a:extLst>
              <a:ext uri="{FF2B5EF4-FFF2-40B4-BE49-F238E27FC236}">
                <a16:creationId xmlns:a16="http://schemas.microsoft.com/office/drawing/2014/main" id="{876FD16D-336F-4BD7-8C41-CC53831E7635}"/>
              </a:ext>
            </a:extLst>
          </p:cNvPr>
          <p:cNvCxnSpPr>
            <a:cxnSpLocks/>
          </p:cNvCxnSpPr>
          <p:nvPr/>
        </p:nvCxnSpPr>
        <p:spPr>
          <a:xfrm flipH="1" flipV="1">
            <a:off x="10024045"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6D221FE1-D69B-49CB-8BFF-D7842C97F642}"/>
              </a:ext>
            </a:extLst>
          </p:cNvPr>
          <p:cNvCxnSpPr>
            <a:cxnSpLocks/>
          </p:cNvCxnSpPr>
          <p:nvPr/>
        </p:nvCxnSpPr>
        <p:spPr>
          <a:xfrm flipH="1" flipV="1">
            <a:off x="7387447"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319" name="Group 318">
            <a:extLst>
              <a:ext uri="{FF2B5EF4-FFF2-40B4-BE49-F238E27FC236}">
                <a16:creationId xmlns:a16="http://schemas.microsoft.com/office/drawing/2014/main" id="{21F34BE4-A86B-407E-895C-0DCD2B49F3AC}"/>
              </a:ext>
            </a:extLst>
          </p:cNvPr>
          <p:cNvGrpSpPr/>
          <p:nvPr/>
        </p:nvGrpSpPr>
        <p:grpSpPr>
          <a:xfrm>
            <a:off x="6382232" y="3105071"/>
            <a:ext cx="2010430" cy="531223"/>
            <a:chOff x="6029329" y="2979369"/>
            <a:chExt cx="2010430" cy="531223"/>
          </a:xfrm>
        </p:grpSpPr>
        <p:pic>
          <p:nvPicPr>
            <p:cNvPr id="320" name="Picture 319">
              <a:extLst>
                <a:ext uri="{FF2B5EF4-FFF2-40B4-BE49-F238E27FC236}">
                  <a16:creationId xmlns:a16="http://schemas.microsoft.com/office/drawing/2014/main" id="{D9025AA6-C0AB-40D5-A16C-1A33DA56A0EA}"/>
                </a:ext>
              </a:extLst>
            </p:cNvPr>
            <p:cNvPicPr>
              <a:picLocks noChangeAspect="1"/>
            </p:cNvPicPr>
            <p:nvPr/>
          </p:nvPicPr>
          <p:blipFill>
            <a:blip r:embed="rId2"/>
            <a:stretch>
              <a:fillRect/>
            </a:stretch>
          </p:blipFill>
          <p:spPr>
            <a:xfrm>
              <a:off x="7454543" y="2979369"/>
              <a:ext cx="585216" cy="531223"/>
            </a:xfrm>
            <a:prstGeom prst="rect">
              <a:avLst/>
            </a:prstGeom>
          </p:spPr>
        </p:pic>
        <p:pic>
          <p:nvPicPr>
            <p:cNvPr id="321" name="Picture 320">
              <a:extLst>
                <a:ext uri="{FF2B5EF4-FFF2-40B4-BE49-F238E27FC236}">
                  <a16:creationId xmlns:a16="http://schemas.microsoft.com/office/drawing/2014/main" id="{CF5EF654-D58C-44E1-BA14-6A36FA7B4ED9}"/>
                </a:ext>
              </a:extLst>
            </p:cNvPr>
            <p:cNvPicPr>
              <a:picLocks noChangeAspect="1"/>
            </p:cNvPicPr>
            <p:nvPr/>
          </p:nvPicPr>
          <p:blipFill>
            <a:blip r:embed="rId2"/>
            <a:stretch>
              <a:fillRect/>
            </a:stretch>
          </p:blipFill>
          <p:spPr>
            <a:xfrm>
              <a:off x="6741936" y="2979369"/>
              <a:ext cx="585216" cy="531223"/>
            </a:xfrm>
            <a:prstGeom prst="rect">
              <a:avLst/>
            </a:prstGeom>
          </p:spPr>
        </p:pic>
        <p:pic>
          <p:nvPicPr>
            <p:cNvPr id="322" name="Picture 321">
              <a:extLst>
                <a:ext uri="{FF2B5EF4-FFF2-40B4-BE49-F238E27FC236}">
                  <a16:creationId xmlns:a16="http://schemas.microsoft.com/office/drawing/2014/main" id="{752FA383-087F-48F8-B1F6-F04705400D23}"/>
                </a:ext>
              </a:extLst>
            </p:cNvPr>
            <p:cNvPicPr>
              <a:picLocks noChangeAspect="1"/>
            </p:cNvPicPr>
            <p:nvPr/>
          </p:nvPicPr>
          <p:blipFill>
            <a:blip r:embed="rId2"/>
            <a:stretch>
              <a:fillRect/>
            </a:stretch>
          </p:blipFill>
          <p:spPr>
            <a:xfrm>
              <a:off x="6029329" y="2979369"/>
              <a:ext cx="585216" cy="531223"/>
            </a:xfrm>
            <a:prstGeom prst="rect">
              <a:avLst/>
            </a:prstGeom>
          </p:spPr>
        </p:pic>
      </p:grpSp>
      <p:grpSp>
        <p:nvGrpSpPr>
          <p:cNvPr id="323" name="Group 322">
            <a:extLst>
              <a:ext uri="{FF2B5EF4-FFF2-40B4-BE49-F238E27FC236}">
                <a16:creationId xmlns:a16="http://schemas.microsoft.com/office/drawing/2014/main" id="{6FFD09EA-6FEF-483B-A085-511050BBC3DC}"/>
              </a:ext>
            </a:extLst>
          </p:cNvPr>
          <p:cNvGrpSpPr/>
          <p:nvPr/>
        </p:nvGrpSpPr>
        <p:grpSpPr>
          <a:xfrm>
            <a:off x="9032706" y="4686192"/>
            <a:ext cx="816334" cy="384785"/>
            <a:chOff x="2931067" y="4414838"/>
            <a:chExt cx="1069433" cy="504086"/>
          </a:xfrm>
        </p:grpSpPr>
        <p:grpSp>
          <p:nvGrpSpPr>
            <p:cNvPr id="324" name="Group 105">
              <a:extLst>
                <a:ext uri="{FF2B5EF4-FFF2-40B4-BE49-F238E27FC236}">
                  <a16:creationId xmlns:a16="http://schemas.microsoft.com/office/drawing/2014/main" id="{4E2C8A3B-0B8D-4BF8-B672-E8827B4AEA1C}"/>
                </a:ext>
              </a:extLst>
            </p:cNvPr>
            <p:cNvGrpSpPr>
              <a:grpSpLocks noChangeAspect="1"/>
            </p:cNvGrpSpPr>
            <p:nvPr/>
          </p:nvGrpSpPr>
          <p:grpSpPr bwMode="auto">
            <a:xfrm>
              <a:off x="3505200" y="4414838"/>
              <a:ext cx="495300" cy="495300"/>
              <a:chOff x="2208" y="2781"/>
              <a:chExt cx="312" cy="312"/>
            </a:xfrm>
          </p:grpSpPr>
          <p:sp>
            <p:nvSpPr>
              <p:cNvPr id="326" name="AutoShape 104">
                <a:extLst>
                  <a:ext uri="{FF2B5EF4-FFF2-40B4-BE49-F238E27FC236}">
                    <a16:creationId xmlns:a16="http://schemas.microsoft.com/office/drawing/2014/main" id="{E3E8FF2D-7E2A-4F13-81D3-66CC753AA085}"/>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Rectangle 106">
                <a:extLst>
                  <a:ext uri="{FF2B5EF4-FFF2-40B4-BE49-F238E27FC236}">
                    <a16:creationId xmlns:a16="http://schemas.microsoft.com/office/drawing/2014/main" id="{A216C129-C9C3-4BB2-8BDD-CF98188DA59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Rectangle 107">
                <a:extLst>
                  <a:ext uri="{FF2B5EF4-FFF2-40B4-BE49-F238E27FC236}">
                    <a16:creationId xmlns:a16="http://schemas.microsoft.com/office/drawing/2014/main" id="{C90596E9-9746-4A35-951A-5ED98AC7BE8D}"/>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Rectangle 108">
                <a:extLst>
                  <a:ext uri="{FF2B5EF4-FFF2-40B4-BE49-F238E27FC236}">
                    <a16:creationId xmlns:a16="http://schemas.microsoft.com/office/drawing/2014/main" id="{FC86769F-7E1F-4C5B-AF0A-882279FA049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Rectangle 109">
                <a:extLst>
                  <a:ext uri="{FF2B5EF4-FFF2-40B4-BE49-F238E27FC236}">
                    <a16:creationId xmlns:a16="http://schemas.microsoft.com/office/drawing/2014/main" id="{A2BCF399-FDCB-4D01-BE84-60CD4DEA768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110">
                <a:extLst>
                  <a:ext uri="{FF2B5EF4-FFF2-40B4-BE49-F238E27FC236}">
                    <a16:creationId xmlns:a16="http://schemas.microsoft.com/office/drawing/2014/main" id="{9A0B0220-3BAB-4807-A541-DD6A91E9053F}"/>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11">
                <a:extLst>
                  <a:ext uri="{FF2B5EF4-FFF2-40B4-BE49-F238E27FC236}">
                    <a16:creationId xmlns:a16="http://schemas.microsoft.com/office/drawing/2014/main" id="{F2AAD389-3F85-46EE-8587-2FA10B4B79C7}"/>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12">
                <a:extLst>
                  <a:ext uri="{FF2B5EF4-FFF2-40B4-BE49-F238E27FC236}">
                    <a16:creationId xmlns:a16="http://schemas.microsoft.com/office/drawing/2014/main" id="{E9C30818-98BC-424B-BB05-F86DD99F34C2}"/>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13">
                <a:extLst>
                  <a:ext uri="{FF2B5EF4-FFF2-40B4-BE49-F238E27FC236}">
                    <a16:creationId xmlns:a16="http://schemas.microsoft.com/office/drawing/2014/main" id="{4765BCF2-B77D-46F3-9CF2-30C9017F226B}"/>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Oval 114">
                <a:extLst>
                  <a:ext uri="{FF2B5EF4-FFF2-40B4-BE49-F238E27FC236}">
                    <a16:creationId xmlns:a16="http://schemas.microsoft.com/office/drawing/2014/main" id="{B9D1E19F-7392-4BD3-A57F-EA88F41F5E03}"/>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Oval 115">
                <a:extLst>
                  <a:ext uri="{FF2B5EF4-FFF2-40B4-BE49-F238E27FC236}">
                    <a16:creationId xmlns:a16="http://schemas.microsoft.com/office/drawing/2014/main" id="{301F99F6-6AEE-45D1-A30A-842AF3D859D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Oval 116">
                <a:extLst>
                  <a:ext uri="{FF2B5EF4-FFF2-40B4-BE49-F238E27FC236}">
                    <a16:creationId xmlns:a16="http://schemas.microsoft.com/office/drawing/2014/main" id="{7F561D66-CF1A-4770-82C5-FE1689C933F7}"/>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17">
                <a:extLst>
                  <a:ext uri="{FF2B5EF4-FFF2-40B4-BE49-F238E27FC236}">
                    <a16:creationId xmlns:a16="http://schemas.microsoft.com/office/drawing/2014/main" id="{D8D6E47D-8820-41DB-A696-AA2C139910C6}"/>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9" name="Oval 118">
                <a:extLst>
                  <a:ext uri="{FF2B5EF4-FFF2-40B4-BE49-F238E27FC236}">
                    <a16:creationId xmlns:a16="http://schemas.microsoft.com/office/drawing/2014/main" id="{5358E889-F562-4B1B-875E-85E17DC8F067}"/>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Oval 119">
                <a:extLst>
                  <a:ext uri="{FF2B5EF4-FFF2-40B4-BE49-F238E27FC236}">
                    <a16:creationId xmlns:a16="http://schemas.microsoft.com/office/drawing/2014/main" id="{D9905E97-88B5-4F7C-AA89-619F6C13ABD2}"/>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Oval 120">
                <a:extLst>
                  <a:ext uri="{FF2B5EF4-FFF2-40B4-BE49-F238E27FC236}">
                    <a16:creationId xmlns:a16="http://schemas.microsoft.com/office/drawing/2014/main" id="{FC7E6857-5822-469B-A493-BA2658F95A8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Oval 121">
                <a:extLst>
                  <a:ext uri="{FF2B5EF4-FFF2-40B4-BE49-F238E27FC236}">
                    <a16:creationId xmlns:a16="http://schemas.microsoft.com/office/drawing/2014/main" id="{1C3026C9-1112-49B4-B51C-F27A8B4348C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Oval 122">
                <a:extLst>
                  <a:ext uri="{FF2B5EF4-FFF2-40B4-BE49-F238E27FC236}">
                    <a16:creationId xmlns:a16="http://schemas.microsoft.com/office/drawing/2014/main" id="{6103244E-8ADC-4A9E-B65B-9AA7E8F869E0}"/>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25" name="Graphic 324">
              <a:extLst>
                <a:ext uri="{FF2B5EF4-FFF2-40B4-BE49-F238E27FC236}">
                  <a16:creationId xmlns:a16="http://schemas.microsoft.com/office/drawing/2014/main" id="{D9D470A3-916B-4B52-B9F0-5ACF87AB2A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1067" y="4455373"/>
              <a:ext cx="463551" cy="463551"/>
            </a:xfrm>
            <a:prstGeom prst="rect">
              <a:avLst/>
            </a:prstGeom>
          </p:spPr>
        </p:pic>
      </p:grpSp>
      <p:grpSp>
        <p:nvGrpSpPr>
          <p:cNvPr id="344" name="Group 343">
            <a:extLst>
              <a:ext uri="{FF2B5EF4-FFF2-40B4-BE49-F238E27FC236}">
                <a16:creationId xmlns:a16="http://schemas.microsoft.com/office/drawing/2014/main" id="{9E3FDECC-2AFF-47FE-A73E-4D201E1085A8}"/>
              </a:ext>
            </a:extLst>
          </p:cNvPr>
          <p:cNvGrpSpPr/>
          <p:nvPr/>
        </p:nvGrpSpPr>
        <p:grpSpPr>
          <a:xfrm>
            <a:off x="10151357" y="4686192"/>
            <a:ext cx="816334" cy="384785"/>
            <a:chOff x="2931067" y="4414838"/>
            <a:chExt cx="1069433" cy="504086"/>
          </a:xfrm>
        </p:grpSpPr>
        <p:grpSp>
          <p:nvGrpSpPr>
            <p:cNvPr id="345" name="Group 105">
              <a:extLst>
                <a:ext uri="{FF2B5EF4-FFF2-40B4-BE49-F238E27FC236}">
                  <a16:creationId xmlns:a16="http://schemas.microsoft.com/office/drawing/2014/main" id="{C301B078-D2E1-457D-A5E7-DF12B92C969A}"/>
                </a:ext>
              </a:extLst>
            </p:cNvPr>
            <p:cNvGrpSpPr>
              <a:grpSpLocks noChangeAspect="1"/>
            </p:cNvGrpSpPr>
            <p:nvPr/>
          </p:nvGrpSpPr>
          <p:grpSpPr bwMode="auto">
            <a:xfrm>
              <a:off x="3505200" y="4414838"/>
              <a:ext cx="495300" cy="495300"/>
              <a:chOff x="2208" y="2781"/>
              <a:chExt cx="312" cy="312"/>
            </a:xfrm>
          </p:grpSpPr>
          <p:sp>
            <p:nvSpPr>
              <p:cNvPr id="347" name="AutoShape 104">
                <a:extLst>
                  <a:ext uri="{FF2B5EF4-FFF2-40B4-BE49-F238E27FC236}">
                    <a16:creationId xmlns:a16="http://schemas.microsoft.com/office/drawing/2014/main" id="{2676D07D-5602-41F0-A007-3EECE4268102}"/>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8" name="Rectangle 106">
                <a:extLst>
                  <a:ext uri="{FF2B5EF4-FFF2-40B4-BE49-F238E27FC236}">
                    <a16:creationId xmlns:a16="http://schemas.microsoft.com/office/drawing/2014/main" id="{9C3ECE8B-E3F8-4482-A2E9-FC0E3D5B0398}"/>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Rectangle 107">
                <a:extLst>
                  <a:ext uri="{FF2B5EF4-FFF2-40B4-BE49-F238E27FC236}">
                    <a16:creationId xmlns:a16="http://schemas.microsoft.com/office/drawing/2014/main" id="{A0E60ED5-18DE-441C-8943-D3A6F176EB5E}"/>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0" name="Rectangle 108">
                <a:extLst>
                  <a:ext uri="{FF2B5EF4-FFF2-40B4-BE49-F238E27FC236}">
                    <a16:creationId xmlns:a16="http://schemas.microsoft.com/office/drawing/2014/main" id="{E6945D78-9FD9-4AAF-B6F1-836D4B1B372F}"/>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1" name="Rectangle 109">
                <a:extLst>
                  <a:ext uri="{FF2B5EF4-FFF2-40B4-BE49-F238E27FC236}">
                    <a16:creationId xmlns:a16="http://schemas.microsoft.com/office/drawing/2014/main" id="{5C488F40-67A5-4065-89B5-CE17E62D2DDA}"/>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2" name="Rectangle 110">
                <a:extLst>
                  <a:ext uri="{FF2B5EF4-FFF2-40B4-BE49-F238E27FC236}">
                    <a16:creationId xmlns:a16="http://schemas.microsoft.com/office/drawing/2014/main" id="{55C2EF13-F29B-46F0-905B-8EA93342A483}"/>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3" name="Oval 111">
                <a:extLst>
                  <a:ext uri="{FF2B5EF4-FFF2-40B4-BE49-F238E27FC236}">
                    <a16:creationId xmlns:a16="http://schemas.microsoft.com/office/drawing/2014/main" id="{C2317CB8-7D3F-49B8-B1CE-D6F88F544C9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4" name="Oval 112">
                <a:extLst>
                  <a:ext uri="{FF2B5EF4-FFF2-40B4-BE49-F238E27FC236}">
                    <a16:creationId xmlns:a16="http://schemas.microsoft.com/office/drawing/2014/main" id="{FE178DA7-6038-461B-A11D-1C4C45CC49EE}"/>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5" name="Oval 113">
                <a:extLst>
                  <a:ext uri="{FF2B5EF4-FFF2-40B4-BE49-F238E27FC236}">
                    <a16:creationId xmlns:a16="http://schemas.microsoft.com/office/drawing/2014/main" id="{1F0E17E6-01DE-4386-8009-6757FBC9707C}"/>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6" name="Oval 114">
                <a:extLst>
                  <a:ext uri="{FF2B5EF4-FFF2-40B4-BE49-F238E27FC236}">
                    <a16:creationId xmlns:a16="http://schemas.microsoft.com/office/drawing/2014/main" id="{8195DDC5-57AF-474A-BC67-D2DF89EFF499}"/>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7" name="Oval 115">
                <a:extLst>
                  <a:ext uri="{FF2B5EF4-FFF2-40B4-BE49-F238E27FC236}">
                    <a16:creationId xmlns:a16="http://schemas.microsoft.com/office/drawing/2014/main" id="{5A08B2B7-D9C2-4E7C-9491-B90060C98905}"/>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8" name="Oval 116">
                <a:extLst>
                  <a:ext uri="{FF2B5EF4-FFF2-40B4-BE49-F238E27FC236}">
                    <a16:creationId xmlns:a16="http://schemas.microsoft.com/office/drawing/2014/main" id="{CFB4AD3A-772A-4194-ACC5-3B43707F225A}"/>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9" name="Oval 117">
                <a:extLst>
                  <a:ext uri="{FF2B5EF4-FFF2-40B4-BE49-F238E27FC236}">
                    <a16:creationId xmlns:a16="http://schemas.microsoft.com/office/drawing/2014/main" id="{F77C1B38-1FB8-4F68-8C6B-060606ED3C25}"/>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0" name="Oval 118">
                <a:extLst>
                  <a:ext uri="{FF2B5EF4-FFF2-40B4-BE49-F238E27FC236}">
                    <a16:creationId xmlns:a16="http://schemas.microsoft.com/office/drawing/2014/main" id="{94D82B2C-CF8F-4991-AAA0-06C8C5AA000B}"/>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1" name="Oval 119">
                <a:extLst>
                  <a:ext uri="{FF2B5EF4-FFF2-40B4-BE49-F238E27FC236}">
                    <a16:creationId xmlns:a16="http://schemas.microsoft.com/office/drawing/2014/main" id="{D358BCE0-595D-4855-947B-ECDBDBD9412D}"/>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2" name="Oval 120">
                <a:extLst>
                  <a:ext uri="{FF2B5EF4-FFF2-40B4-BE49-F238E27FC236}">
                    <a16:creationId xmlns:a16="http://schemas.microsoft.com/office/drawing/2014/main" id="{B0FB4058-1671-41AF-8CF8-87ACC3384680}"/>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3" name="Oval 121">
                <a:extLst>
                  <a:ext uri="{FF2B5EF4-FFF2-40B4-BE49-F238E27FC236}">
                    <a16:creationId xmlns:a16="http://schemas.microsoft.com/office/drawing/2014/main" id="{974B87EC-63BA-43F5-8DD8-9D23F53D2949}"/>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4" name="Oval 122">
                <a:extLst>
                  <a:ext uri="{FF2B5EF4-FFF2-40B4-BE49-F238E27FC236}">
                    <a16:creationId xmlns:a16="http://schemas.microsoft.com/office/drawing/2014/main" id="{24C5E98D-DCDA-46D4-B0BA-A45585589CF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46" name="Graphic 345">
              <a:extLst>
                <a:ext uri="{FF2B5EF4-FFF2-40B4-BE49-F238E27FC236}">
                  <a16:creationId xmlns:a16="http://schemas.microsoft.com/office/drawing/2014/main" id="{5EED7EB8-4CF8-4CEB-A846-77C79C90E3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1067" y="4455373"/>
              <a:ext cx="463551" cy="463551"/>
            </a:xfrm>
            <a:prstGeom prst="rect">
              <a:avLst/>
            </a:prstGeom>
          </p:spPr>
        </p:pic>
      </p:grpSp>
      <p:pic>
        <p:nvPicPr>
          <p:cNvPr id="365" name="Graphic 364">
            <a:extLst>
              <a:ext uri="{FF2B5EF4-FFF2-40B4-BE49-F238E27FC236}">
                <a16:creationId xmlns:a16="http://schemas.microsoft.com/office/drawing/2014/main" id="{84688AAE-EF58-4E21-9CAF-97B8A208BD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4223" y="4599000"/>
            <a:ext cx="475102" cy="475102"/>
          </a:xfrm>
          <a:prstGeom prst="rect">
            <a:avLst/>
          </a:prstGeom>
        </p:spPr>
      </p:pic>
      <p:sp>
        <p:nvSpPr>
          <p:cNvPr id="366" name="Rectangle 365">
            <a:extLst>
              <a:ext uri="{FF2B5EF4-FFF2-40B4-BE49-F238E27FC236}">
                <a16:creationId xmlns:a16="http://schemas.microsoft.com/office/drawing/2014/main" id="{24A4A305-0EDF-477D-B264-95E83B4DE2A6}"/>
              </a:ext>
            </a:extLst>
          </p:cNvPr>
          <p:cNvSpPr/>
          <p:nvPr/>
        </p:nvSpPr>
        <p:spPr>
          <a:xfrm>
            <a:off x="6287666" y="4603091"/>
            <a:ext cx="824577" cy="457048"/>
          </a:xfrm>
          <a:prstGeom prst="rect">
            <a:avLst/>
          </a:prstGeom>
        </p:spPr>
        <p:txBody>
          <a:bodyPr wrap="square" lIns="0" tIns="0" rIns="0" bIns="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Kubernetes Service</a:t>
            </a:r>
          </a:p>
        </p:txBody>
      </p:sp>
      <p:grpSp>
        <p:nvGrpSpPr>
          <p:cNvPr id="367" name="Group 366">
            <a:extLst>
              <a:ext uri="{FF2B5EF4-FFF2-40B4-BE49-F238E27FC236}">
                <a16:creationId xmlns:a16="http://schemas.microsoft.com/office/drawing/2014/main" id="{BC838BCA-7590-4AD9-A7C3-60F7D320B5A9}"/>
              </a:ext>
            </a:extLst>
          </p:cNvPr>
          <p:cNvGrpSpPr/>
          <p:nvPr/>
        </p:nvGrpSpPr>
        <p:grpSpPr>
          <a:xfrm>
            <a:off x="7909310" y="4691268"/>
            <a:ext cx="816334" cy="384785"/>
            <a:chOff x="2931067" y="4414838"/>
            <a:chExt cx="1069433" cy="504086"/>
          </a:xfrm>
        </p:grpSpPr>
        <p:grpSp>
          <p:nvGrpSpPr>
            <p:cNvPr id="368" name="Group 105">
              <a:extLst>
                <a:ext uri="{FF2B5EF4-FFF2-40B4-BE49-F238E27FC236}">
                  <a16:creationId xmlns:a16="http://schemas.microsoft.com/office/drawing/2014/main" id="{B4935359-F45C-4C73-BB10-0459CAC50B85}"/>
                </a:ext>
              </a:extLst>
            </p:cNvPr>
            <p:cNvGrpSpPr>
              <a:grpSpLocks noChangeAspect="1"/>
            </p:cNvGrpSpPr>
            <p:nvPr/>
          </p:nvGrpSpPr>
          <p:grpSpPr bwMode="auto">
            <a:xfrm>
              <a:off x="3505200" y="4414838"/>
              <a:ext cx="495300" cy="495300"/>
              <a:chOff x="2208" y="2781"/>
              <a:chExt cx="312" cy="312"/>
            </a:xfrm>
          </p:grpSpPr>
          <p:sp>
            <p:nvSpPr>
              <p:cNvPr id="370" name="AutoShape 104">
                <a:extLst>
                  <a:ext uri="{FF2B5EF4-FFF2-40B4-BE49-F238E27FC236}">
                    <a16:creationId xmlns:a16="http://schemas.microsoft.com/office/drawing/2014/main" id="{163AC9C1-69E0-40A9-B3FC-9832DCED8B1B}"/>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1" name="Rectangle 106">
                <a:extLst>
                  <a:ext uri="{FF2B5EF4-FFF2-40B4-BE49-F238E27FC236}">
                    <a16:creationId xmlns:a16="http://schemas.microsoft.com/office/drawing/2014/main" id="{CC832C70-0EF1-4861-8039-4D0F1273B20F}"/>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2" name="Rectangle 107">
                <a:extLst>
                  <a:ext uri="{FF2B5EF4-FFF2-40B4-BE49-F238E27FC236}">
                    <a16:creationId xmlns:a16="http://schemas.microsoft.com/office/drawing/2014/main" id="{B755C127-69E9-4EB0-8636-67CB2D112D23}"/>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3" name="Rectangle 108">
                <a:extLst>
                  <a:ext uri="{FF2B5EF4-FFF2-40B4-BE49-F238E27FC236}">
                    <a16:creationId xmlns:a16="http://schemas.microsoft.com/office/drawing/2014/main" id="{8AEAD793-F361-4F78-8195-FEAF1763EB99}"/>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4" name="Rectangle 109">
                <a:extLst>
                  <a:ext uri="{FF2B5EF4-FFF2-40B4-BE49-F238E27FC236}">
                    <a16:creationId xmlns:a16="http://schemas.microsoft.com/office/drawing/2014/main" id="{A46964AD-CFD1-4BD8-A59D-EE673DCDEAC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5" name="Rectangle 110">
                <a:extLst>
                  <a:ext uri="{FF2B5EF4-FFF2-40B4-BE49-F238E27FC236}">
                    <a16:creationId xmlns:a16="http://schemas.microsoft.com/office/drawing/2014/main" id="{35EE0C35-B021-4629-B584-D203BA71B98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6" name="Oval 111">
                <a:extLst>
                  <a:ext uri="{FF2B5EF4-FFF2-40B4-BE49-F238E27FC236}">
                    <a16:creationId xmlns:a16="http://schemas.microsoft.com/office/drawing/2014/main" id="{44D7408F-42D5-400E-B554-FB1667BAC48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7" name="Oval 112">
                <a:extLst>
                  <a:ext uri="{FF2B5EF4-FFF2-40B4-BE49-F238E27FC236}">
                    <a16:creationId xmlns:a16="http://schemas.microsoft.com/office/drawing/2014/main" id="{1D5E63C1-566C-4085-A62C-0CA41991503A}"/>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8" name="Oval 113">
                <a:extLst>
                  <a:ext uri="{FF2B5EF4-FFF2-40B4-BE49-F238E27FC236}">
                    <a16:creationId xmlns:a16="http://schemas.microsoft.com/office/drawing/2014/main" id="{AE9BB6DA-3864-41DC-A59F-979E782DEEAD}"/>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9" name="Oval 114">
                <a:extLst>
                  <a:ext uri="{FF2B5EF4-FFF2-40B4-BE49-F238E27FC236}">
                    <a16:creationId xmlns:a16="http://schemas.microsoft.com/office/drawing/2014/main" id="{C34E7D2E-6CC9-424F-8911-51A568E00EC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0" name="Oval 115">
                <a:extLst>
                  <a:ext uri="{FF2B5EF4-FFF2-40B4-BE49-F238E27FC236}">
                    <a16:creationId xmlns:a16="http://schemas.microsoft.com/office/drawing/2014/main" id="{76ADD843-AB54-44A6-A3B6-E1F0FB59DA8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1" name="Oval 116">
                <a:extLst>
                  <a:ext uri="{FF2B5EF4-FFF2-40B4-BE49-F238E27FC236}">
                    <a16:creationId xmlns:a16="http://schemas.microsoft.com/office/drawing/2014/main" id="{E62A82E2-E750-406C-9E27-C8BBC80E102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2" name="Oval 117">
                <a:extLst>
                  <a:ext uri="{FF2B5EF4-FFF2-40B4-BE49-F238E27FC236}">
                    <a16:creationId xmlns:a16="http://schemas.microsoft.com/office/drawing/2014/main" id="{024E5E42-7000-48F6-BFAE-960C123BAFC0}"/>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3" name="Oval 118">
                <a:extLst>
                  <a:ext uri="{FF2B5EF4-FFF2-40B4-BE49-F238E27FC236}">
                    <a16:creationId xmlns:a16="http://schemas.microsoft.com/office/drawing/2014/main" id="{3DF2D96B-A57E-4218-B530-CE67C87CBD83}"/>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4" name="Oval 119">
                <a:extLst>
                  <a:ext uri="{FF2B5EF4-FFF2-40B4-BE49-F238E27FC236}">
                    <a16:creationId xmlns:a16="http://schemas.microsoft.com/office/drawing/2014/main" id="{36FF5E40-5171-4765-80AF-580691A2A90E}"/>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5" name="Oval 120">
                <a:extLst>
                  <a:ext uri="{FF2B5EF4-FFF2-40B4-BE49-F238E27FC236}">
                    <a16:creationId xmlns:a16="http://schemas.microsoft.com/office/drawing/2014/main" id="{315E6562-01EE-4CFF-9C4F-D938B87171B9}"/>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6" name="Oval 121">
                <a:extLst>
                  <a:ext uri="{FF2B5EF4-FFF2-40B4-BE49-F238E27FC236}">
                    <a16:creationId xmlns:a16="http://schemas.microsoft.com/office/drawing/2014/main" id="{0897FEC5-C958-44BB-8018-1FBB1F2D709F}"/>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7" name="Oval 122">
                <a:extLst>
                  <a:ext uri="{FF2B5EF4-FFF2-40B4-BE49-F238E27FC236}">
                    <a16:creationId xmlns:a16="http://schemas.microsoft.com/office/drawing/2014/main" id="{B73A0EEF-F72A-4E9A-A615-123528B760DC}"/>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69" name="Graphic 368">
              <a:extLst>
                <a:ext uri="{FF2B5EF4-FFF2-40B4-BE49-F238E27FC236}">
                  <a16:creationId xmlns:a16="http://schemas.microsoft.com/office/drawing/2014/main" id="{F28780B8-8485-4D64-B811-9035B7E04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1067" y="4455373"/>
              <a:ext cx="463551" cy="463551"/>
            </a:xfrm>
            <a:prstGeom prst="rect">
              <a:avLst/>
            </a:prstGeom>
          </p:spPr>
        </p:pic>
      </p:grpSp>
      <p:pic>
        <p:nvPicPr>
          <p:cNvPr id="388" name="Graphic 387">
            <a:extLst>
              <a:ext uri="{FF2B5EF4-FFF2-40B4-BE49-F238E27FC236}">
                <a16:creationId xmlns:a16="http://schemas.microsoft.com/office/drawing/2014/main" id="{E2F60E33-07A4-48CC-B96D-AD592F811C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1783" y="3184724"/>
            <a:ext cx="515368" cy="515368"/>
          </a:xfrm>
          <a:prstGeom prst="rect">
            <a:avLst/>
          </a:prstGeom>
        </p:spPr>
      </p:pic>
    </p:spTree>
    <p:extLst>
      <p:ext uri="{BB962C8B-B14F-4D97-AF65-F5344CB8AC3E}">
        <p14:creationId xmlns:p14="http://schemas.microsoft.com/office/powerpoint/2010/main" val="32973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Run Azure data services anywhere</a:t>
            </a:r>
          </a:p>
        </p:txBody>
      </p:sp>
      <p:sp>
        <p:nvSpPr>
          <p:cNvPr id="6" name="Rectangle 5">
            <a:extLst>
              <a:ext uri="{FF2B5EF4-FFF2-40B4-BE49-F238E27FC236}">
                <a16:creationId xmlns:a16="http://schemas.microsoft.com/office/drawing/2014/main" id="{C0E0B257-F5B9-4C4A-8FE8-09E1A049F73B}"/>
              </a:ext>
            </a:extLst>
          </p:cNvPr>
          <p:cNvSpPr/>
          <p:nvPr/>
        </p:nvSpPr>
        <p:spPr>
          <a:xfrm>
            <a:off x="588263" y="1847161"/>
            <a:ext cx="4304248" cy="3777957"/>
          </a:xfrm>
          <a:prstGeom prst="rect">
            <a:avLst/>
          </a:prstGeom>
        </p:spPr>
        <p:txBody>
          <a:bodyPr wrap="square" lIns="0" tIns="45720" rIns="91440" bIns="45720" anchor="t" anchorCtr="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50" b="0" i="0" u="none" strike="noStrike" kern="1200" cap="none" spc="0" normalizeH="0" baseline="0" noProof="0">
                <a:ln>
                  <a:noFill/>
                </a:ln>
                <a:solidFill>
                  <a:srgbClr val="50E6FF"/>
                </a:solidFill>
                <a:effectLst/>
                <a:uLnTx/>
                <a:uFillTx/>
                <a:latin typeface="Segoe UI Semibold"/>
                <a:ea typeface="+mn-ea"/>
                <a:cs typeface="Segoe UI Semibold"/>
              </a:rPr>
              <a:t>Key benefits from Azure Arc</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Leverage existing infrastructure</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Build cloud-native applications on any Kubernetes.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Enjoy the cloud-like benefits of an evergreen SQL engine with </a:t>
            </a:r>
            <a:r>
              <a:rPr kumimoji="0" lang="en-US" sz="1400" b="0" i="0" u="none" strike="noStrike" kern="1200" cap="none" spc="0" normalizeH="0" baseline="0" noProof="0">
                <a:ln>
                  <a:noFill/>
                </a:ln>
                <a:solidFill>
                  <a:srgbClr val="FFFFFF"/>
                </a:solidFill>
                <a:effectLst/>
                <a:uLnTx/>
                <a:uFillTx/>
                <a:latin typeface="Segoe UI"/>
                <a:ea typeface="+mn-ea"/>
                <a:cs typeface="+mn-cs"/>
              </a:rPr>
              <a:t>no end-of-support. </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Consistently manage and deploy data services across multiple locations.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Elastic scale without application downtime.</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Automation at scale with unified management of all data assets, incl. SQL and OSS.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leading security &amp; governance consistently deployed everywhere.</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Move from a </a:t>
            </a:r>
            <a:r>
              <a:rPr kumimoji="0" lang="en-US" sz="1400" b="0" i="0" u="none" strike="noStrike" kern="1200" cap="none" spc="0" normalizeH="0" baseline="0" noProof="0" err="1">
                <a:ln>
                  <a:noFill/>
                </a:ln>
                <a:solidFill>
                  <a:srgbClr val="FFFFFF"/>
                </a:solidFill>
                <a:effectLst/>
                <a:uLnTx/>
                <a:uFillTx/>
                <a:latin typeface="Segoe UI"/>
                <a:ea typeface="+mn-ea"/>
                <a:cs typeface="Segoe UI"/>
              </a:rPr>
              <a:t>CapEx</a:t>
            </a:r>
            <a:r>
              <a:rPr kumimoji="0" lang="en-US" sz="1400" b="0" i="0" u="none" strike="noStrike" kern="1200" cap="none" spc="0" normalizeH="0" baseline="0" noProof="0">
                <a:ln>
                  <a:noFill/>
                </a:ln>
                <a:solidFill>
                  <a:srgbClr val="FFFFFF"/>
                </a:solidFill>
                <a:effectLst/>
                <a:uLnTx/>
                <a:uFillTx/>
                <a:latin typeface="Segoe UI"/>
                <a:ea typeface="+mn-ea"/>
                <a:cs typeface="Segoe UI"/>
              </a:rPr>
              <a:t> model to </a:t>
            </a:r>
            <a:r>
              <a:rPr kumimoji="0" lang="en-US" sz="1400" b="0" i="0" u="none" strike="noStrike" kern="1200" cap="none" spc="0" normalizeH="0" baseline="0" noProof="0" err="1">
                <a:ln>
                  <a:noFill/>
                </a:ln>
                <a:solidFill>
                  <a:srgbClr val="FFFFFF"/>
                </a:solidFill>
                <a:effectLst/>
                <a:uLnTx/>
                <a:uFillTx/>
                <a:latin typeface="Segoe UI"/>
                <a:ea typeface="+mn-ea"/>
                <a:cs typeface="Segoe UI"/>
              </a:rPr>
              <a:t>OpEx</a:t>
            </a:r>
            <a:r>
              <a:rPr kumimoji="0" lang="en-US" sz="1400" b="0" i="0" u="none" strike="noStrike" kern="1200" cap="none" spc="0" normalizeH="0" baseline="0" noProof="0">
                <a:ln>
                  <a:noFill/>
                </a:ln>
                <a:solidFill>
                  <a:srgbClr val="FFFFFF"/>
                </a:solidFill>
                <a:effectLst/>
                <a:uLnTx/>
                <a:uFillTx/>
                <a:latin typeface="Segoe UI"/>
                <a:ea typeface="+mn-ea"/>
                <a:cs typeface="Segoe UI"/>
              </a:rPr>
              <a:t> model with cloud billing.</a:t>
            </a:r>
          </a:p>
        </p:txBody>
      </p:sp>
      <p:sp useBgFill="1">
        <p:nvSpPr>
          <p:cNvPr id="182" name="Rectangle 181">
            <a:extLst>
              <a:ext uri="{FF2B5EF4-FFF2-40B4-BE49-F238E27FC236}">
                <a16:creationId xmlns:a16="http://schemas.microsoft.com/office/drawing/2014/main" id="{D519F450-81CD-4693-8785-6A069B43EC08}"/>
              </a:ext>
            </a:extLst>
          </p:cNvPr>
          <p:cNvSpPr/>
          <p:nvPr/>
        </p:nvSpPr>
        <p:spPr bwMode="auto">
          <a:xfrm>
            <a:off x="6553781" y="171462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N</a:t>
            </a:r>
          </a:p>
        </p:txBody>
      </p:sp>
      <p:sp>
        <p:nvSpPr>
          <p:cNvPr id="184" name="TextBox 183">
            <a:extLst>
              <a:ext uri="{FF2B5EF4-FFF2-40B4-BE49-F238E27FC236}">
                <a16:creationId xmlns:a16="http://schemas.microsoft.com/office/drawing/2014/main" id="{A5BF852E-87BC-4131-A825-F0332535C31F}"/>
              </a:ext>
            </a:extLst>
          </p:cNvPr>
          <p:cNvSpPr txBox="1"/>
          <p:nvPr/>
        </p:nvSpPr>
        <p:spPr>
          <a:xfrm>
            <a:off x="6347291" y="1757596"/>
            <a:ext cx="90039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t>
            </a:r>
          </a:p>
        </p:txBody>
      </p:sp>
      <p:sp useBgFill="1">
        <p:nvSpPr>
          <p:cNvPr id="185" name="Rectangle 184">
            <a:extLst>
              <a:ext uri="{FF2B5EF4-FFF2-40B4-BE49-F238E27FC236}">
                <a16:creationId xmlns:a16="http://schemas.microsoft.com/office/drawing/2014/main" id="{F20BA351-2946-41FC-8E20-A3FD6052456C}"/>
              </a:ext>
            </a:extLst>
          </p:cNvPr>
          <p:cNvSpPr/>
          <p:nvPr/>
        </p:nvSpPr>
        <p:spPr bwMode="auto">
          <a:xfrm>
            <a:off x="6281975" y="204293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2</a:t>
            </a:r>
          </a:p>
        </p:txBody>
      </p:sp>
      <p:sp useBgFill="1">
        <p:nvSpPr>
          <p:cNvPr id="186" name="Rectangle 185">
            <a:extLst>
              <a:ext uri="{FF2B5EF4-FFF2-40B4-BE49-F238E27FC236}">
                <a16:creationId xmlns:a16="http://schemas.microsoft.com/office/drawing/2014/main" id="{BE86E96F-8011-4E0E-9E8F-0544CB225EED}"/>
              </a:ext>
            </a:extLst>
          </p:cNvPr>
          <p:cNvSpPr/>
          <p:nvPr/>
        </p:nvSpPr>
        <p:spPr bwMode="auto">
          <a:xfrm>
            <a:off x="6096000" y="2296588"/>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1</a:t>
            </a:r>
          </a:p>
        </p:txBody>
      </p:sp>
      <p:sp>
        <p:nvSpPr>
          <p:cNvPr id="187" name="Rectangle 186">
            <a:extLst>
              <a:ext uri="{FF2B5EF4-FFF2-40B4-BE49-F238E27FC236}">
                <a16:creationId xmlns:a16="http://schemas.microsoft.com/office/drawing/2014/main" id="{DEB477BD-E934-4DFE-AAF3-D3752236893A}"/>
              </a:ext>
            </a:extLst>
          </p:cNvPr>
          <p:cNvSpPr/>
          <p:nvPr/>
        </p:nvSpPr>
        <p:spPr bwMode="auto">
          <a:xfrm>
            <a:off x="6231692" y="4355344"/>
            <a:ext cx="4948112" cy="851478"/>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Hybrid Infrastructure</a:t>
            </a:r>
          </a:p>
        </p:txBody>
      </p:sp>
      <p:sp>
        <p:nvSpPr>
          <p:cNvPr id="188" name="Rectangle 187">
            <a:extLst>
              <a:ext uri="{FF2B5EF4-FFF2-40B4-BE49-F238E27FC236}">
                <a16:creationId xmlns:a16="http://schemas.microsoft.com/office/drawing/2014/main" id="{333A92BC-E7E0-4535-8E15-9CBA34328F42}"/>
              </a:ext>
            </a:extLst>
          </p:cNvPr>
          <p:cNvSpPr/>
          <p:nvPr/>
        </p:nvSpPr>
        <p:spPr>
          <a:xfrm>
            <a:off x="9186615" y="3771566"/>
            <a:ext cx="1674861"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SQL Managed Instance</a:t>
            </a:r>
          </a:p>
        </p:txBody>
      </p:sp>
      <p:cxnSp>
        <p:nvCxnSpPr>
          <p:cNvPr id="189" name="Straight Arrow Connector 188">
            <a:extLst>
              <a:ext uri="{FF2B5EF4-FFF2-40B4-BE49-F238E27FC236}">
                <a16:creationId xmlns:a16="http://schemas.microsoft.com/office/drawing/2014/main" id="{8E6EF26E-A4C8-4A36-9DAB-DB185AD63F1B}"/>
              </a:ext>
            </a:extLst>
          </p:cNvPr>
          <p:cNvCxnSpPr>
            <a:cxnSpLocks/>
            <a:stCxn id="190" idx="1"/>
            <a:endCxn id="191" idx="3"/>
          </p:cNvCxnSpPr>
          <p:nvPr/>
        </p:nvCxnSpPr>
        <p:spPr>
          <a:xfrm flipH="1">
            <a:off x="8543205" y="3374510"/>
            <a:ext cx="325083"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65B82BB7-EDEC-472B-8DD2-6C1EDE6C05F9}"/>
              </a:ext>
            </a:extLst>
          </p:cNvPr>
          <p:cNvSpPr/>
          <p:nvPr/>
        </p:nvSpPr>
        <p:spPr bwMode="auto">
          <a:xfrm>
            <a:off x="8868288"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Persist and Compute in Azure Arc-enabled data services</a:t>
            </a:r>
          </a:p>
        </p:txBody>
      </p:sp>
      <p:sp>
        <p:nvSpPr>
          <p:cNvPr id="191" name="Rectangle 190">
            <a:extLst>
              <a:ext uri="{FF2B5EF4-FFF2-40B4-BE49-F238E27FC236}">
                <a16:creationId xmlns:a16="http://schemas.microsoft.com/office/drawing/2014/main" id="{2FB4655C-2385-4A88-978A-062BED19615D}"/>
              </a:ext>
            </a:extLst>
          </p:cNvPr>
          <p:cNvSpPr/>
          <p:nvPr/>
        </p:nvSpPr>
        <p:spPr bwMode="auto">
          <a:xfrm>
            <a:off x="6231690"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Streaming data from machines</a:t>
            </a:r>
          </a:p>
        </p:txBody>
      </p:sp>
      <p:sp>
        <p:nvSpPr>
          <p:cNvPr id="192" name="Rectangle 191">
            <a:extLst>
              <a:ext uri="{FF2B5EF4-FFF2-40B4-BE49-F238E27FC236}">
                <a16:creationId xmlns:a16="http://schemas.microsoft.com/office/drawing/2014/main" id="{E5DCB279-7E16-4DA4-B660-7E2E30C43499}"/>
              </a:ext>
            </a:extLst>
          </p:cNvPr>
          <p:cNvSpPr/>
          <p:nvPr/>
        </p:nvSpPr>
        <p:spPr>
          <a:xfrm>
            <a:off x="6564439" y="3771566"/>
            <a:ext cx="1646016"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SQL Edge</a:t>
            </a:r>
          </a:p>
        </p:txBody>
      </p:sp>
      <p:cxnSp>
        <p:nvCxnSpPr>
          <p:cNvPr id="193" name="Straight Arrow Connector 192">
            <a:extLst>
              <a:ext uri="{FF2B5EF4-FFF2-40B4-BE49-F238E27FC236}">
                <a16:creationId xmlns:a16="http://schemas.microsoft.com/office/drawing/2014/main" id="{A35D83E4-207A-4F83-ACD0-3DABCC53B0C0}"/>
              </a:ext>
            </a:extLst>
          </p:cNvPr>
          <p:cNvCxnSpPr>
            <a:cxnSpLocks/>
          </p:cNvCxnSpPr>
          <p:nvPr/>
        </p:nvCxnSpPr>
        <p:spPr>
          <a:xfrm flipH="1" flipV="1">
            <a:off x="10024045"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36F82493-6A08-4CCA-97D5-92383B99559E}"/>
              </a:ext>
            </a:extLst>
          </p:cNvPr>
          <p:cNvCxnSpPr>
            <a:cxnSpLocks/>
          </p:cNvCxnSpPr>
          <p:nvPr/>
        </p:nvCxnSpPr>
        <p:spPr>
          <a:xfrm flipH="1" flipV="1">
            <a:off x="7387447"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95AFA14D-AEBE-435A-88B4-016509C90870}"/>
              </a:ext>
            </a:extLst>
          </p:cNvPr>
          <p:cNvGrpSpPr/>
          <p:nvPr/>
        </p:nvGrpSpPr>
        <p:grpSpPr>
          <a:xfrm>
            <a:off x="6382232" y="3105071"/>
            <a:ext cx="2010430" cy="531223"/>
            <a:chOff x="6029329" y="2979369"/>
            <a:chExt cx="2010430" cy="531223"/>
          </a:xfrm>
        </p:grpSpPr>
        <p:pic>
          <p:nvPicPr>
            <p:cNvPr id="196" name="Picture 195">
              <a:extLst>
                <a:ext uri="{FF2B5EF4-FFF2-40B4-BE49-F238E27FC236}">
                  <a16:creationId xmlns:a16="http://schemas.microsoft.com/office/drawing/2014/main" id="{9C36F7F2-EF6A-4EBC-9BF3-0D03E858AC1E}"/>
                </a:ext>
              </a:extLst>
            </p:cNvPr>
            <p:cNvPicPr>
              <a:picLocks noChangeAspect="1"/>
            </p:cNvPicPr>
            <p:nvPr/>
          </p:nvPicPr>
          <p:blipFill>
            <a:blip r:embed="rId3"/>
            <a:stretch>
              <a:fillRect/>
            </a:stretch>
          </p:blipFill>
          <p:spPr>
            <a:xfrm>
              <a:off x="7454543" y="2979369"/>
              <a:ext cx="585216" cy="531223"/>
            </a:xfrm>
            <a:prstGeom prst="rect">
              <a:avLst/>
            </a:prstGeom>
          </p:spPr>
        </p:pic>
        <p:pic>
          <p:nvPicPr>
            <p:cNvPr id="197" name="Picture 196">
              <a:extLst>
                <a:ext uri="{FF2B5EF4-FFF2-40B4-BE49-F238E27FC236}">
                  <a16:creationId xmlns:a16="http://schemas.microsoft.com/office/drawing/2014/main" id="{873241BA-3F10-4E4F-BE67-34AACF778911}"/>
                </a:ext>
              </a:extLst>
            </p:cNvPr>
            <p:cNvPicPr>
              <a:picLocks noChangeAspect="1"/>
            </p:cNvPicPr>
            <p:nvPr/>
          </p:nvPicPr>
          <p:blipFill>
            <a:blip r:embed="rId3"/>
            <a:stretch>
              <a:fillRect/>
            </a:stretch>
          </p:blipFill>
          <p:spPr>
            <a:xfrm>
              <a:off x="6741936" y="2979369"/>
              <a:ext cx="585216" cy="531223"/>
            </a:xfrm>
            <a:prstGeom prst="rect">
              <a:avLst/>
            </a:prstGeom>
          </p:spPr>
        </p:pic>
        <p:pic>
          <p:nvPicPr>
            <p:cNvPr id="198" name="Picture 197">
              <a:extLst>
                <a:ext uri="{FF2B5EF4-FFF2-40B4-BE49-F238E27FC236}">
                  <a16:creationId xmlns:a16="http://schemas.microsoft.com/office/drawing/2014/main" id="{114D3B26-FB30-4DAB-AC3A-7CF0459A94E2}"/>
                </a:ext>
              </a:extLst>
            </p:cNvPr>
            <p:cNvPicPr>
              <a:picLocks noChangeAspect="1"/>
            </p:cNvPicPr>
            <p:nvPr/>
          </p:nvPicPr>
          <p:blipFill>
            <a:blip r:embed="rId3"/>
            <a:stretch>
              <a:fillRect/>
            </a:stretch>
          </p:blipFill>
          <p:spPr>
            <a:xfrm>
              <a:off x="6029329" y="2979369"/>
              <a:ext cx="585216" cy="531223"/>
            </a:xfrm>
            <a:prstGeom prst="rect">
              <a:avLst/>
            </a:prstGeom>
          </p:spPr>
        </p:pic>
      </p:grpSp>
      <p:grpSp>
        <p:nvGrpSpPr>
          <p:cNvPr id="199" name="Group 198">
            <a:extLst>
              <a:ext uri="{FF2B5EF4-FFF2-40B4-BE49-F238E27FC236}">
                <a16:creationId xmlns:a16="http://schemas.microsoft.com/office/drawing/2014/main" id="{637D535F-9BBF-4C61-8AA7-A43A7C07F72D}"/>
              </a:ext>
            </a:extLst>
          </p:cNvPr>
          <p:cNvGrpSpPr/>
          <p:nvPr/>
        </p:nvGrpSpPr>
        <p:grpSpPr>
          <a:xfrm>
            <a:off x="9032706" y="4686192"/>
            <a:ext cx="816334" cy="384785"/>
            <a:chOff x="2931067" y="4414838"/>
            <a:chExt cx="1069433" cy="504086"/>
          </a:xfrm>
        </p:grpSpPr>
        <p:grpSp>
          <p:nvGrpSpPr>
            <p:cNvPr id="200" name="Group 105">
              <a:extLst>
                <a:ext uri="{FF2B5EF4-FFF2-40B4-BE49-F238E27FC236}">
                  <a16:creationId xmlns:a16="http://schemas.microsoft.com/office/drawing/2014/main" id="{D35B603E-A0DC-44D6-B888-D71E9E2009E9}"/>
                </a:ext>
              </a:extLst>
            </p:cNvPr>
            <p:cNvGrpSpPr>
              <a:grpSpLocks noChangeAspect="1"/>
            </p:cNvGrpSpPr>
            <p:nvPr/>
          </p:nvGrpSpPr>
          <p:grpSpPr bwMode="auto">
            <a:xfrm>
              <a:off x="3505200" y="4414838"/>
              <a:ext cx="495300" cy="495300"/>
              <a:chOff x="2208" y="2781"/>
              <a:chExt cx="312" cy="312"/>
            </a:xfrm>
          </p:grpSpPr>
          <p:sp>
            <p:nvSpPr>
              <p:cNvPr id="202" name="AutoShape 104">
                <a:extLst>
                  <a:ext uri="{FF2B5EF4-FFF2-40B4-BE49-F238E27FC236}">
                    <a16:creationId xmlns:a16="http://schemas.microsoft.com/office/drawing/2014/main" id="{86D0F3B4-9825-4C2E-8E71-0F58E1610C5F}"/>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106">
                <a:extLst>
                  <a:ext uri="{FF2B5EF4-FFF2-40B4-BE49-F238E27FC236}">
                    <a16:creationId xmlns:a16="http://schemas.microsoft.com/office/drawing/2014/main" id="{49C5B0E1-212B-40F7-8215-1FD2D506280A}"/>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Rectangle 107">
                <a:extLst>
                  <a:ext uri="{FF2B5EF4-FFF2-40B4-BE49-F238E27FC236}">
                    <a16:creationId xmlns:a16="http://schemas.microsoft.com/office/drawing/2014/main" id="{6013EC28-5A5F-40FD-80ED-52C924617C86}"/>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108">
                <a:extLst>
                  <a:ext uri="{FF2B5EF4-FFF2-40B4-BE49-F238E27FC236}">
                    <a16:creationId xmlns:a16="http://schemas.microsoft.com/office/drawing/2014/main" id="{22C2ED2E-C5C1-4692-9E26-D826AB5EE30A}"/>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109">
                <a:extLst>
                  <a:ext uri="{FF2B5EF4-FFF2-40B4-BE49-F238E27FC236}">
                    <a16:creationId xmlns:a16="http://schemas.microsoft.com/office/drawing/2014/main" id="{8C5337F9-40B4-4231-82DA-3A89665DC04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110">
                <a:extLst>
                  <a:ext uri="{FF2B5EF4-FFF2-40B4-BE49-F238E27FC236}">
                    <a16:creationId xmlns:a16="http://schemas.microsoft.com/office/drawing/2014/main" id="{A9FF1E2E-8F42-4F11-933B-3B43346D6BD5}"/>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Oval 111">
                <a:extLst>
                  <a:ext uri="{FF2B5EF4-FFF2-40B4-BE49-F238E27FC236}">
                    <a16:creationId xmlns:a16="http://schemas.microsoft.com/office/drawing/2014/main" id="{0FB83701-328D-43C1-8C0D-F784D0F9F8D4}"/>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Oval 112">
                <a:extLst>
                  <a:ext uri="{FF2B5EF4-FFF2-40B4-BE49-F238E27FC236}">
                    <a16:creationId xmlns:a16="http://schemas.microsoft.com/office/drawing/2014/main" id="{96E22DED-9F2B-4BB8-B689-8CA89DE808C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Oval 113">
                <a:extLst>
                  <a:ext uri="{FF2B5EF4-FFF2-40B4-BE49-F238E27FC236}">
                    <a16:creationId xmlns:a16="http://schemas.microsoft.com/office/drawing/2014/main" id="{3F97C785-B43C-42C0-B7F3-D9D731B2E2B4}"/>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Oval 114">
                <a:extLst>
                  <a:ext uri="{FF2B5EF4-FFF2-40B4-BE49-F238E27FC236}">
                    <a16:creationId xmlns:a16="http://schemas.microsoft.com/office/drawing/2014/main" id="{55227613-88DC-4CB9-A3FC-FDFC6EAF5BE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Oval 115">
                <a:extLst>
                  <a:ext uri="{FF2B5EF4-FFF2-40B4-BE49-F238E27FC236}">
                    <a16:creationId xmlns:a16="http://schemas.microsoft.com/office/drawing/2014/main" id="{86029DDA-1CBC-4616-A474-00A27B6C9B4D}"/>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Oval 116">
                <a:extLst>
                  <a:ext uri="{FF2B5EF4-FFF2-40B4-BE49-F238E27FC236}">
                    <a16:creationId xmlns:a16="http://schemas.microsoft.com/office/drawing/2014/main" id="{4BB9B444-AEA9-4B81-9DB5-9DCBEF21EAA5}"/>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Oval 117">
                <a:extLst>
                  <a:ext uri="{FF2B5EF4-FFF2-40B4-BE49-F238E27FC236}">
                    <a16:creationId xmlns:a16="http://schemas.microsoft.com/office/drawing/2014/main" id="{B11E4DD5-EB8A-4370-8436-37CFDED8859F}"/>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Oval 118">
                <a:extLst>
                  <a:ext uri="{FF2B5EF4-FFF2-40B4-BE49-F238E27FC236}">
                    <a16:creationId xmlns:a16="http://schemas.microsoft.com/office/drawing/2014/main" id="{1ACE8B3D-80EB-4918-B2AC-E7BC3F0A355D}"/>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Oval 119">
                <a:extLst>
                  <a:ext uri="{FF2B5EF4-FFF2-40B4-BE49-F238E27FC236}">
                    <a16:creationId xmlns:a16="http://schemas.microsoft.com/office/drawing/2014/main" id="{11AF923D-016F-4CDC-A590-A043C589410F}"/>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Oval 120">
                <a:extLst>
                  <a:ext uri="{FF2B5EF4-FFF2-40B4-BE49-F238E27FC236}">
                    <a16:creationId xmlns:a16="http://schemas.microsoft.com/office/drawing/2014/main" id="{B31B13D9-34FD-4694-9DF5-7E87759DA212}"/>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Oval 121">
                <a:extLst>
                  <a:ext uri="{FF2B5EF4-FFF2-40B4-BE49-F238E27FC236}">
                    <a16:creationId xmlns:a16="http://schemas.microsoft.com/office/drawing/2014/main" id="{61D57C63-0602-4A22-9427-E599741C52DB}"/>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Oval 122">
                <a:extLst>
                  <a:ext uri="{FF2B5EF4-FFF2-40B4-BE49-F238E27FC236}">
                    <a16:creationId xmlns:a16="http://schemas.microsoft.com/office/drawing/2014/main" id="{BF80C6BF-7AAB-4854-91F9-51705FDD5C9D}"/>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01" name="Graphic 200">
              <a:extLst>
                <a:ext uri="{FF2B5EF4-FFF2-40B4-BE49-F238E27FC236}">
                  <a16:creationId xmlns:a16="http://schemas.microsoft.com/office/drawing/2014/main" id="{C566FAA4-7DE5-45D8-9349-4CBB914BE6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1067" y="4455373"/>
              <a:ext cx="463551" cy="463551"/>
            </a:xfrm>
            <a:prstGeom prst="rect">
              <a:avLst/>
            </a:prstGeom>
          </p:spPr>
        </p:pic>
      </p:grpSp>
      <p:grpSp>
        <p:nvGrpSpPr>
          <p:cNvPr id="220" name="Group 219">
            <a:extLst>
              <a:ext uri="{FF2B5EF4-FFF2-40B4-BE49-F238E27FC236}">
                <a16:creationId xmlns:a16="http://schemas.microsoft.com/office/drawing/2014/main" id="{3E9BC103-4414-4168-A71B-6FC6871C463C}"/>
              </a:ext>
            </a:extLst>
          </p:cNvPr>
          <p:cNvGrpSpPr/>
          <p:nvPr/>
        </p:nvGrpSpPr>
        <p:grpSpPr>
          <a:xfrm>
            <a:off x="10151357" y="4686192"/>
            <a:ext cx="816334" cy="384785"/>
            <a:chOff x="2931067" y="4414838"/>
            <a:chExt cx="1069433" cy="504086"/>
          </a:xfrm>
        </p:grpSpPr>
        <p:grpSp>
          <p:nvGrpSpPr>
            <p:cNvPr id="221" name="Group 105">
              <a:extLst>
                <a:ext uri="{FF2B5EF4-FFF2-40B4-BE49-F238E27FC236}">
                  <a16:creationId xmlns:a16="http://schemas.microsoft.com/office/drawing/2014/main" id="{1137CB30-B877-4D71-B437-98E2CDCBA719}"/>
                </a:ext>
              </a:extLst>
            </p:cNvPr>
            <p:cNvGrpSpPr>
              <a:grpSpLocks noChangeAspect="1"/>
            </p:cNvGrpSpPr>
            <p:nvPr/>
          </p:nvGrpSpPr>
          <p:grpSpPr bwMode="auto">
            <a:xfrm>
              <a:off x="3505200" y="4414838"/>
              <a:ext cx="495300" cy="495300"/>
              <a:chOff x="2208" y="2781"/>
              <a:chExt cx="312" cy="312"/>
            </a:xfrm>
          </p:grpSpPr>
          <p:sp>
            <p:nvSpPr>
              <p:cNvPr id="223" name="AutoShape 104">
                <a:extLst>
                  <a:ext uri="{FF2B5EF4-FFF2-40B4-BE49-F238E27FC236}">
                    <a16:creationId xmlns:a16="http://schemas.microsoft.com/office/drawing/2014/main" id="{B1AAA140-B166-4BB9-BDFB-0C53F912F41A}"/>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Rectangle 106">
                <a:extLst>
                  <a:ext uri="{FF2B5EF4-FFF2-40B4-BE49-F238E27FC236}">
                    <a16:creationId xmlns:a16="http://schemas.microsoft.com/office/drawing/2014/main" id="{3A02243E-A6E0-4521-883C-6A716167E1F8}"/>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107">
                <a:extLst>
                  <a:ext uri="{FF2B5EF4-FFF2-40B4-BE49-F238E27FC236}">
                    <a16:creationId xmlns:a16="http://schemas.microsoft.com/office/drawing/2014/main" id="{72B90E45-4204-46E7-AE91-6B35888496D8}"/>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Rectangle 108">
                <a:extLst>
                  <a:ext uri="{FF2B5EF4-FFF2-40B4-BE49-F238E27FC236}">
                    <a16:creationId xmlns:a16="http://schemas.microsoft.com/office/drawing/2014/main" id="{7A7EAF71-3C3E-4744-92E9-BDFC2D9FA72E}"/>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109">
                <a:extLst>
                  <a:ext uri="{FF2B5EF4-FFF2-40B4-BE49-F238E27FC236}">
                    <a16:creationId xmlns:a16="http://schemas.microsoft.com/office/drawing/2014/main" id="{4E4FCD3C-0CE8-4FC2-BE9F-018CB5FD9C8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Rectangle 110">
                <a:extLst>
                  <a:ext uri="{FF2B5EF4-FFF2-40B4-BE49-F238E27FC236}">
                    <a16:creationId xmlns:a16="http://schemas.microsoft.com/office/drawing/2014/main" id="{E11F71D3-C435-4069-891E-B92174FB4347}"/>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Oval 111">
                <a:extLst>
                  <a:ext uri="{FF2B5EF4-FFF2-40B4-BE49-F238E27FC236}">
                    <a16:creationId xmlns:a16="http://schemas.microsoft.com/office/drawing/2014/main" id="{7E6AFB07-745A-4C6B-98B4-6D1C45AA2294}"/>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Oval 112">
                <a:extLst>
                  <a:ext uri="{FF2B5EF4-FFF2-40B4-BE49-F238E27FC236}">
                    <a16:creationId xmlns:a16="http://schemas.microsoft.com/office/drawing/2014/main" id="{7331382F-3006-4B82-967E-01B13A5462DD}"/>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Oval 113">
                <a:extLst>
                  <a:ext uri="{FF2B5EF4-FFF2-40B4-BE49-F238E27FC236}">
                    <a16:creationId xmlns:a16="http://schemas.microsoft.com/office/drawing/2014/main" id="{A9044C59-5752-443C-A376-C61A449B02EA}"/>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Oval 114">
                <a:extLst>
                  <a:ext uri="{FF2B5EF4-FFF2-40B4-BE49-F238E27FC236}">
                    <a16:creationId xmlns:a16="http://schemas.microsoft.com/office/drawing/2014/main" id="{39778DE7-0CF2-4FD0-B2AC-26B72E71B0BA}"/>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Oval 115">
                <a:extLst>
                  <a:ext uri="{FF2B5EF4-FFF2-40B4-BE49-F238E27FC236}">
                    <a16:creationId xmlns:a16="http://schemas.microsoft.com/office/drawing/2014/main" id="{99A4D922-A2B7-4AFC-911B-3A83DD0DE266}"/>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Oval 116">
                <a:extLst>
                  <a:ext uri="{FF2B5EF4-FFF2-40B4-BE49-F238E27FC236}">
                    <a16:creationId xmlns:a16="http://schemas.microsoft.com/office/drawing/2014/main" id="{9B13C5FF-3454-4C47-83FF-0E925EAD79CB}"/>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Oval 117">
                <a:extLst>
                  <a:ext uri="{FF2B5EF4-FFF2-40B4-BE49-F238E27FC236}">
                    <a16:creationId xmlns:a16="http://schemas.microsoft.com/office/drawing/2014/main" id="{DCAF81EF-710E-4907-8AFF-ECA5A9DA28EA}"/>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Oval 118">
                <a:extLst>
                  <a:ext uri="{FF2B5EF4-FFF2-40B4-BE49-F238E27FC236}">
                    <a16:creationId xmlns:a16="http://schemas.microsoft.com/office/drawing/2014/main" id="{C248B7B4-9A14-4707-ABAE-160A78BE6138}"/>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Oval 119">
                <a:extLst>
                  <a:ext uri="{FF2B5EF4-FFF2-40B4-BE49-F238E27FC236}">
                    <a16:creationId xmlns:a16="http://schemas.microsoft.com/office/drawing/2014/main" id="{86BB8637-047D-4B4D-B80E-5B1324FFAA58}"/>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Oval 120">
                <a:extLst>
                  <a:ext uri="{FF2B5EF4-FFF2-40B4-BE49-F238E27FC236}">
                    <a16:creationId xmlns:a16="http://schemas.microsoft.com/office/drawing/2014/main" id="{C21CDE61-3486-4494-A382-13EB83EEE659}"/>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Oval 121">
                <a:extLst>
                  <a:ext uri="{FF2B5EF4-FFF2-40B4-BE49-F238E27FC236}">
                    <a16:creationId xmlns:a16="http://schemas.microsoft.com/office/drawing/2014/main" id="{B9631CE8-A159-4F0D-ABCA-0BF9D4D8C0A2}"/>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Oval 122">
                <a:extLst>
                  <a:ext uri="{FF2B5EF4-FFF2-40B4-BE49-F238E27FC236}">
                    <a16:creationId xmlns:a16="http://schemas.microsoft.com/office/drawing/2014/main" id="{D1B91774-FE5D-44AE-85E7-AB64588DC03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22" name="Graphic 221">
              <a:extLst>
                <a:ext uri="{FF2B5EF4-FFF2-40B4-BE49-F238E27FC236}">
                  <a16:creationId xmlns:a16="http://schemas.microsoft.com/office/drawing/2014/main" id="{A5B292FE-A220-4511-AC40-63A7297A34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1067" y="4455373"/>
              <a:ext cx="463551" cy="463551"/>
            </a:xfrm>
            <a:prstGeom prst="rect">
              <a:avLst/>
            </a:prstGeom>
          </p:spPr>
        </p:pic>
      </p:grpSp>
      <p:pic>
        <p:nvPicPr>
          <p:cNvPr id="241" name="Graphic 240">
            <a:extLst>
              <a:ext uri="{FF2B5EF4-FFF2-40B4-BE49-F238E27FC236}">
                <a16:creationId xmlns:a16="http://schemas.microsoft.com/office/drawing/2014/main" id="{DB8E8777-019A-4BE2-BCC1-159A579B91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84223" y="4599000"/>
            <a:ext cx="475102" cy="475102"/>
          </a:xfrm>
          <a:prstGeom prst="rect">
            <a:avLst/>
          </a:prstGeom>
        </p:spPr>
      </p:pic>
      <p:sp>
        <p:nvSpPr>
          <p:cNvPr id="242" name="Rectangle 241">
            <a:extLst>
              <a:ext uri="{FF2B5EF4-FFF2-40B4-BE49-F238E27FC236}">
                <a16:creationId xmlns:a16="http://schemas.microsoft.com/office/drawing/2014/main" id="{8C8F1EFE-1652-40DF-990E-E5CC471DAA3B}"/>
              </a:ext>
            </a:extLst>
          </p:cNvPr>
          <p:cNvSpPr/>
          <p:nvPr/>
        </p:nvSpPr>
        <p:spPr>
          <a:xfrm>
            <a:off x="6287666" y="4603091"/>
            <a:ext cx="824577" cy="457048"/>
          </a:xfrm>
          <a:prstGeom prst="rect">
            <a:avLst/>
          </a:prstGeom>
        </p:spPr>
        <p:txBody>
          <a:bodyPr wrap="square" lIns="0" tIns="0" rIns="0" bIns="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Kubernetes Service</a:t>
            </a:r>
          </a:p>
        </p:txBody>
      </p:sp>
      <p:grpSp>
        <p:nvGrpSpPr>
          <p:cNvPr id="243" name="Group 242">
            <a:extLst>
              <a:ext uri="{FF2B5EF4-FFF2-40B4-BE49-F238E27FC236}">
                <a16:creationId xmlns:a16="http://schemas.microsoft.com/office/drawing/2014/main" id="{A9D4FB90-29B9-40BD-8C70-38E3A1B94593}"/>
              </a:ext>
            </a:extLst>
          </p:cNvPr>
          <p:cNvGrpSpPr/>
          <p:nvPr/>
        </p:nvGrpSpPr>
        <p:grpSpPr>
          <a:xfrm>
            <a:off x="7909310" y="4691268"/>
            <a:ext cx="816334" cy="384785"/>
            <a:chOff x="2931067" y="4414838"/>
            <a:chExt cx="1069433" cy="504086"/>
          </a:xfrm>
        </p:grpSpPr>
        <p:grpSp>
          <p:nvGrpSpPr>
            <p:cNvPr id="244" name="Group 105">
              <a:extLst>
                <a:ext uri="{FF2B5EF4-FFF2-40B4-BE49-F238E27FC236}">
                  <a16:creationId xmlns:a16="http://schemas.microsoft.com/office/drawing/2014/main" id="{5A654F93-B835-4062-B284-2F18F9BFA6D8}"/>
                </a:ext>
              </a:extLst>
            </p:cNvPr>
            <p:cNvGrpSpPr>
              <a:grpSpLocks noChangeAspect="1"/>
            </p:cNvGrpSpPr>
            <p:nvPr/>
          </p:nvGrpSpPr>
          <p:grpSpPr bwMode="auto">
            <a:xfrm>
              <a:off x="3505200" y="4414838"/>
              <a:ext cx="495300" cy="495300"/>
              <a:chOff x="2208" y="2781"/>
              <a:chExt cx="312" cy="312"/>
            </a:xfrm>
          </p:grpSpPr>
          <p:sp>
            <p:nvSpPr>
              <p:cNvPr id="246" name="AutoShape 104">
                <a:extLst>
                  <a:ext uri="{FF2B5EF4-FFF2-40B4-BE49-F238E27FC236}">
                    <a16:creationId xmlns:a16="http://schemas.microsoft.com/office/drawing/2014/main" id="{13CFC95D-7BA5-46F7-A6F8-F07872FF6C1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Rectangle 106">
                <a:extLst>
                  <a:ext uri="{FF2B5EF4-FFF2-40B4-BE49-F238E27FC236}">
                    <a16:creationId xmlns:a16="http://schemas.microsoft.com/office/drawing/2014/main" id="{29A8D6D9-02AE-40C6-BE61-2E39B514D9AF}"/>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Rectangle 107">
                <a:extLst>
                  <a:ext uri="{FF2B5EF4-FFF2-40B4-BE49-F238E27FC236}">
                    <a16:creationId xmlns:a16="http://schemas.microsoft.com/office/drawing/2014/main" id="{ACD54C55-E262-4CA9-AE04-3FAFF885ABB0}"/>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Rectangle 108">
                <a:extLst>
                  <a:ext uri="{FF2B5EF4-FFF2-40B4-BE49-F238E27FC236}">
                    <a16:creationId xmlns:a16="http://schemas.microsoft.com/office/drawing/2014/main" id="{9B126896-ED5D-4403-8021-EEDF7CF9C54C}"/>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Rectangle 109">
                <a:extLst>
                  <a:ext uri="{FF2B5EF4-FFF2-40B4-BE49-F238E27FC236}">
                    <a16:creationId xmlns:a16="http://schemas.microsoft.com/office/drawing/2014/main" id="{5D9573ED-C898-4D81-AF8C-5C7FC078DC0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110">
                <a:extLst>
                  <a:ext uri="{FF2B5EF4-FFF2-40B4-BE49-F238E27FC236}">
                    <a16:creationId xmlns:a16="http://schemas.microsoft.com/office/drawing/2014/main" id="{7E3C0826-E743-403E-A99D-E2CAC296E4CF}"/>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Oval 111">
                <a:extLst>
                  <a:ext uri="{FF2B5EF4-FFF2-40B4-BE49-F238E27FC236}">
                    <a16:creationId xmlns:a16="http://schemas.microsoft.com/office/drawing/2014/main" id="{89726A4C-22C7-4007-A369-9280B5C542F5}"/>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Oval 112">
                <a:extLst>
                  <a:ext uri="{FF2B5EF4-FFF2-40B4-BE49-F238E27FC236}">
                    <a16:creationId xmlns:a16="http://schemas.microsoft.com/office/drawing/2014/main" id="{5842479C-1A43-4508-A45D-51733D0D3765}"/>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Oval 113">
                <a:extLst>
                  <a:ext uri="{FF2B5EF4-FFF2-40B4-BE49-F238E27FC236}">
                    <a16:creationId xmlns:a16="http://schemas.microsoft.com/office/drawing/2014/main" id="{BD9F8B20-038F-4583-8C0D-68E4F5CDA44C}"/>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Oval 114">
                <a:extLst>
                  <a:ext uri="{FF2B5EF4-FFF2-40B4-BE49-F238E27FC236}">
                    <a16:creationId xmlns:a16="http://schemas.microsoft.com/office/drawing/2014/main" id="{A5DF30BA-D10B-4592-A230-01991A566619}"/>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Oval 115">
                <a:extLst>
                  <a:ext uri="{FF2B5EF4-FFF2-40B4-BE49-F238E27FC236}">
                    <a16:creationId xmlns:a16="http://schemas.microsoft.com/office/drawing/2014/main" id="{7A86E81C-0FE0-4DD3-A54E-FFD39AB65CE4}"/>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Oval 116">
                <a:extLst>
                  <a:ext uri="{FF2B5EF4-FFF2-40B4-BE49-F238E27FC236}">
                    <a16:creationId xmlns:a16="http://schemas.microsoft.com/office/drawing/2014/main" id="{4B113C4E-61DC-4C89-AE68-889FD50D899F}"/>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Oval 117">
                <a:extLst>
                  <a:ext uri="{FF2B5EF4-FFF2-40B4-BE49-F238E27FC236}">
                    <a16:creationId xmlns:a16="http://schemas.microsoft.com/office/drawing/2014/main" id="{EDE3A6DA-8571-4032-8FA4-3129F9D5F35F}"/>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Oval 118">
                <a:extLst>
                  <a:ext uri="{FF2B5EF4-FFF2-40B4-BE49-F238E27FC236}">
                    <a16:creationId xmlns:a16="http://schemas.microsoft.com/office/drawing/2014/main" id="{A519169C-91DC-40A6-9A02-79C3FDE333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Oval 119">
                <a:extLst>
                  <a:ext uri="{FF2B5EF4-FFF2-40B4-BE49-F238E27FC236}">
                    <a16:creationId xmlns:a16="http://schemas.microsoft.com/office/drawing/2014/main" id="{046026C1-8642-4CDC-8A4A-AD05EC52F6F0}"/>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Oval 120">
                <a:extLst>
                  <a:ext uri="{FF2B5EF4-FFF2-40B4-BE49-F238E27FC236}">
                    <a16:creationId xmlns:a16="http://schemas.microsoft.com/office/drawing/2014/main" id="{10FB47A4-D56F-43EF-BF0C-D868974BDC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Oval 121">
                <a:extLst>
                  <a:ext uri="{FF2B5EF4-FFF2-40B4-BE49-F238E27FC236}">
                    <a16:creationId xmlns:a16="http://schemas.microsoft.com/office/drawing/2014/main" id="{CF1FEDC5-05BD-40CF-8C64-91829C620BCA}"/>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Oval 122">
                <a:extLst>
                  <a:ext uri="{FF2B5EF4-FFF2-40B4-BE49-F238E27FC236}">
                    <a16:creationId xmlns:a16="http://schemas.microsoft.com/office/drawing/2014/main" id="{C1F50FCD-1284-4BFA-BFF3-1E2A8403129E}"/>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45" name="Graphic 244">
              <a:extLst>
                <a:ext uri="{FF2B5EF4-FFF2-40B4-BE49-F238E27FC236}">
                  <a16:creationId xmlns:a16="http://schemas.microsoft.com/office/drawing/2014/main" id="{296CBACC-1F61-4A6F-A046-3F175E1258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1067" y="4455373"/>
              <a:ext cx="463551" cy="463551"/>
            </a:xfrm>
            <a:prstGeom prst="rect">
              <a:avLst/>
            </a:prstGeom>
          </p:spPr>
        </p:pic>
      </p:grpSp>
      <p:pic>
        <p:nvPicPr>
          <p:cNvPr id="264" name="Graphic 263">
            <a:extLst>
              <a:ext uri="{FF2B5EF4-FFF2-40B4-BE49-F238E27FC236}">
                <a16:creationId xmlns:a16="http://schemas.microsoft.com/office/drawing/2014/main" id="{2A5C9129-02AF-433B-B4BB-3C0085BDF9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01783" y="3184724"/>
            <a:ext cx="515368" cy="515368"/>
          </a:xfrm>
          <a:prstGeom prst="rect">
            <a:avLst/>
          </a:prstGeom>
        </p:spPr>
      </p:pic>
    </p:spTree>
    <p:extLst>
      <p:ext uri="{BB962C8B-B14F-4D97-AF65-F5344CB8AC3E}">
        <p14:creationId xmlns:p14="http://schemas.microsoft.com/office/powerpoint/2010/main" val="206181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389001" y="95780"/>
            <a:ext cx="11413989" cy="492443"/>
          </a:xfrm>
        </p:spPr>
        <p:txBody>
          <a:bodyPr/>
          <a:lstStyle/>
          <a:p>
            <a:pPr lvl="0" algn="ctr"/>
            <a:r>
              <a:rPr lang="en-US" sz="3200">
                <a:latin typeface="+mj-lt"/>
              </a:rPr>
              <a:t>Azure Arc-enabled Kubernetes validation program</a:t>
            </a:r>
          </a:p>
        </p:txBody>
      </p:sp>
      <p:graphicFrame>
        <p:nvGraphicFramePr>
          <p:cNvPr id="3" name="Diagram 2">
            <a:extLst>
              <a:ext uri="{FF2B5EF4-FFF2-40B4-BE49-F238E27FC236}">
                <a16:creationId xmlns:a16="http://schemas.microsoft.com/office/drawing/2014/main" id="{2C9F39EE-01F2-4B9C-86BE-387639D4E84A}"/>
              </a:ext>
            </a:extLst>
          </p:cNvPr>
          <p:cNvGraphicFramePr/>
          <p:nvPr/>
        </p:nvGraphicFramePr>
        <p:xfrm>
          <a:off x="750218" y="700737"/>
          <a:ext cx="10691564" cy="5750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441DBD65-4E73-4F10-8250-209D8386AD37}"/>
              </a:ext>
            </a:extLst>
          </p:cNvPr>
          <p:cNvSpPr txBox="1"/>
          <p:nvPr/>
        </p:nvSpPr>
        <p:spPr>
          <a:xfrm>
            <a:off x="3672102" y="1635809"/>
            <a:ext cx="4847795" cy="978729"/>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a:rPr>
              <a:t>validated</a:t>
            </a:r>
          </a:p>
        </p:txBody>
      </p:sp>
      <p:pic>
        <p:nvPicPr>
          <p:cNvPr id="11" name="Picture 10" descr="Kubernetes icon">
            <a:extLst>
              <a:ext uri="{FF2B5EF4-FFF2-40B4-BE49-F238E27FC236}">
                <a16:creationId xmlns:a16="http://schemas.microsoft.com/office/drawing/2014/main" id="{2C368366-2881-4CA1-8E98-E9A08D702B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5201" y="5589601"/>
            <a:ext cx="761594" cy="738749"/>
          </a:xfrm>
          <a:prstGeom prst="rect">
            <a:avLst/>
          </a:prstGeom>
        </p:spPr>
      </p:pic>
      <p:sp>
        <p:nvSpPr>
          <p:cNvPr id="12" name="TextBox 11">
            <a:extLst>
              <a:ext uri="{FF2B5EF4-FFF2-40B4-BE49-F238E27FC236}">
                <a16:creationId xmlns:a16="http://schemas.microsoft.com/office/drawing/2014/main" id="{AF74DC1B-341C-4FE7-95B1-C4F7BDCE28E8}"/>
              </a:ext>
            </a:extLst>
          </p:cNvPr>
          <p:cNvSpPr txBox="1"/>
          <p:nvPr/>
        </p:nvSpPr>
        <p:spPr>
          <a:xfrm>
            <a:off x="2051864" y="4783952"/>
            <a:ext cx="8088261"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CNCF certified Kubernetes distributions </a:t>
            </a:r>
          </a:p>
        </p:txBody>
      </p:sp>
      <p:pic>
        <p:nvPicPr>
          <p:cNvPr id="13" name="Graphic 12" descr="Azure Arc logo">
            <a:extLst>
              <a:ext uri="{FF2B5EF4-FFF2-40B4-BE49-F238E27FC236}">
                <a16:creationId xmlns:a16="http://schemas.microsoft.com/office/drawing/2014/main" id="{66A4D567-650B-4998-937A-5D33FD0E8B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7153" y="1004577"/>
            <a:ext cx="677690" cy="677690"/>
          </a:xfrm>
          <a:prstGeom prst="rect">
            <a:avLst/>
          </a:prstGeom>
        </p:spPr>
      </p:pic>
      <p:sp>
        <p:nvSpPr>
          <p:cNvPr id="16" name="TextBox 15">
            <a:extLst>
              <a:ext uri="{FF2B5EF4-FFF2-40B4-BE49-F238E27FC236}">
                <a16:creationId xmlns:a16="http://schemas.microsoft.com/office/drawing/2014/main" id="{19073528-342F-43DE-8997-333E74321006}"/>
              </a:ext>
            </a:extLst>
          </p:cNvPr>
          <p:cNvSpPr txBox="1"/>
          <p:nvPr/>
        </p:nvSpPr>
        <p:spPr>
          <a:xfrm>
            <a:off x="3437293" y="3576134"/>
            <a:ext cx="5317409"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Azure Arc-enabled Kubernetes validation program</a:t>
            </a:r>
          </a:p>
        </p:txBody>
      </p:sp>
      <p:sp>
        <p:nvSpPr>
          <p:cNvPr id="17" name="TextBox 16">
            <a:extLst>
              <a:ext uri="{FF2B5EF4-FFF2-40B4-BE49-F238E27FC236}">
                <a16:creationId xmlns:a16="http://schemas.microsoft.com/office/drawing/2014/main" id="{48464F8A-14B9-48CA-9DAE-409A765E1319}"/>
              </a:ext>
            </a:extLst>
          </p:cNvPr>
          <p:cNvSpPr txBox="1"/>
          <p:nvPr/>
        </p:nvSpPr>
        <p:spPr>
          <a:xfrm>
            <a:off x="3816633" y="2744108"/>
            <a:ext cx="4558727"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Conformance testing and error resolution</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8" name="Straight Connector 17">
            <a:extLst>
              <a:ext uri="{FF2B5EF4-FFF2-40B4-BE49-F238E27FC236}">
                <a16:creationId xmlns:a16="http://schemas.microsoft.com/office/drawing/2014/main" id="{B8F0B974-939A-4BF2-B10B-B5D19988DEBA}"/>
              </a:ext>
            </a:extLst>
          </p:cNvPr>
          <p:cNvCxnSpPr>
            <a:cxnSpLocks/>
            <a:stCxn id="17" idx="2"/>
            <a:endCxn id="16" idx="0"/>
          </p:cNvCxnSpPr>
          <p:nvPr/>
        </p:nvCxnSpPr>
        <p:spPr>
          <a:xfrm>
            <a:off x="6095997" y="3082662"/>
            <a:ext cx="1" cy="493472"/>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58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DCDBCC9A-4CF2-8F45-A0AE-4F509A4302E4}"/>
              </a:ext>
            </a:extLst>
          </p:cNvPr>
          <p:cNvSpPr/>
          <p:nvPr/>
        </p:nvSpPr>
        <p:spPr bwMode="auto">
          <a:xfrm>
            <a:off x="660718" y="5782175"/>
            <a:ext cx="11018520" cy="818412"/>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4516212" y="4094312"/>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91E4045A-6EE4-429C-B718-12419F96E79F}"/>
              </a:ext>
            </a:extLst>
          </p:cNvPr>
          <p:cNvSpPr/>
          <p:nvPr/>
        </p:nvSpPr>
        <p:spPr bwMode="auto">
          <a:xfrm>
            <a:off x="1006002"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4593726" y="4035167"/>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460009" y="444718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8131851" y="4474576"/>
            <a:ext cx="3194016"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456914" y="445815"/>
            <a:ext cx="11018520" cy="553998"/>
          </a:xfrm>
        </p:spPr>
        <p:txBody>
          <a:bodyPr/>
          <a:lstStyle/>
          <a:p>
            <a:r>
              <a:rPr lang="en-US"/>
              <a:t>Azure Arc-enabled application services</a:t>
            </a:r>
          </a:p>
        </p:txBody>
      </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2"/>
          </p:nvPr>
        </p:nvSpPr>
        <p:spPr>
          <a:xfrm>
            <a:off x="586739" y="1040670"/>
            <a:ext cx="11018520" cy="307777"/>
          </a:xfrm>
        </p:spPr>
        <p:txBody>
          <a:bodyPr/>
          <a:lstStyle/>
          <a:p>
            <a:r>
              <a:rPr lang="en-US">
                <a:solidFill>
                  <a:schemeClr val="tx1"/>
                </a:solidFill>
              </a:rPr>
              <a:t>Run your apps, anywhere</a:t>
            </a:r>
          </a:p>
        </p:txBody>
      </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627" y="5945055"/>
            <a:ext cx="533400" cy="533398"/>
          </a:xfrm>
          <a:prstGeom prst="rect">
            <a:avLst/>
          </a:prstGeom>
        </p:spPr>
      </p:pic>
      <p:grpSp>
        <p:nvGrpSpPr>
          <p:cNvPr id="106" name="Group 105">
            <a:extLst>
              <a:ext uri="{FF2B5EF4-FFF2-40B4-BE49-F238E27FC236}">
                <a16:creationId xmlns:a16="http://schemas.microsoft.com/office/drawing/2014/main" id="{D3A955D6-BD57-6146-90F7-D54CD9FC5B53}"/>
              </a:ext>
            </a:extLst>
          </p:cNvPr>
          <p:cNvGrpSpPr/>
          <p:nvPr/>
        </p:nvGrpSpPr>
        <p:grpSpPr>
          <a:xfrm>
            <a:off x="1646630" y="6159530"/>
            <a:ext cx="9049083" cy="104450"/>
            <a:chOff x="1646630" y="5643725"/>
            <a:chExt cx="9049083" cy="104450"/>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5695949"/>
              <a:ext cx="9049083" cy="0"/>
            </a:xfrm>
            <a:prstGeom prst="lin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8" name="Rectangle 40">
              <a:extLst>
                <a:ext uri="{FF2B5EF4-FFF2-40B4-BE49-F238E27FC236}">
                  <a16:creationId xmlns:a16="http://schemas.microsoft.com/office/drawing/2014/main" id="{CB7E250B-F1DB-9442-8483-DAC909FCB7AF}"/>
                </a:ext>
              </a:extLst>
            </p:cNvPr>
            <p:cNvSpPr/>
            <p:nvPr/>
          </p:nvSpPr>
          <p:spPr bwMode="auto">
            <a:xfrm rot="8100000">
              <a:off x="105871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9" name="Rectangle 40">
              <a:extLst>
                <a:ext uri="{FF2B5EF4-FFF2-40B4-BE49-F238E27FC236}">
                  <a16:creationId xmlns:a16="http://schemas.microsoft.com/office/drawing/2014/main" id="{CA21307E-7A96-704F-8CA8-1B6E53471FB9}"/>
                </a:ext>
              </a:extLst>
            </p:cNvPr>
            <p:cNvSpPr/>
            <p:nvPr/>
          </p:nvSpPr>
          <p:spPr bwMode="auto">
            <a:xfrm rot="13500000" flipH="1">
              <a:off x="165612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458628" y="5980923"/>
            <a:ext cx="3274743"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Kubernetes, anywhere</a:t>
            </a:r>
          </a:p>
        </p:txBody>
      </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899488" y="588781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CECCB71-C1BD-49E2-8CA2-A4FCAD0E356E}"/>
              </a:ext>
            </a:extLst>
          </p:cNvPr>
          <p:cNvSpPr/>
          <p:nvPr/>
        </p:nvSpPr>
        <p:spPr bwMode="auto">
          <a:xfrm>
            <a:off x="1031410" y="4063889"/>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Cloud-native, at scale</a:t>
            </a:r>
          </a:p>
        </p:txBody>
      </p:sp>
      <p:grpSp>
        <p:nvGrpSpPr>
          <p:cNvPr id="155" name="Group 154">
            <a:extLst>
              <a:ext uri="{FF2B5EF4-FFF2-40B4-BE49-F238E27FC236}">
                <a16:creationId xmlns:a16="http://schemas.microsoft.com/office/drawing/2014/main" id="{C873C556-8628-4CA6-872E-3F796D172E86}"/>
              </a:ext>
            </a:extLst>
          </p:cNvPr>
          <p:cNvGrpSpPr/>
          <p:nvPr/>
        </p:nvGrpSpPr>
        <p:grpSpPr>
          <a:xfrm>
            <a:off x="2231431" y="3290380"/>
            <a:ext cx="743176" cy="736335"/>
            <a:chOff x="5737913" y="2543671"/>
            <a:chExt cx="705976" cy="699480"/>
          </a:xfrm>
        </p:grpSpPr>
        <p:sp>
          <p:nvSpPr>
            <p:cNvPr id="156" name="Freeform 169">
              <a:extLst>
                <a:ext uri="{FF2B5EF4-FFF2-40B4-BE49-F238E27FC236}">
                  <a16:creationId xmlns:a16="http://schemas.microsoft.com/office/drawing/2014/main" id="{0A035731-9672-4BCC-9819-31D528A51F7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70">
              <a:extLst>
                <a:ext uri="{FF2B5EF4-FFF2-40B4-BE49-F238E27FC236}">
                  <a16:creationId xmlns:a16="http://schemas.microsoft.com/office/drawing/2014/main" id="{32D12E7E-48C7-40AB-BBE4-8B2E48D41EEA}"/>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71">
              <a:extLst>
                <a:ext uri="{FF2B5EF4-FFF2-40B4-BE49-F238E27FC236}">
                  <a16:creationId xmlns:a16="http://schemas.microsoft.com/office/drawing/2014/main" id="{65D8C8F5-1C7C-46F9-AD43-01976A21BB31}"/>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59" name="calendar5" descr="calendar">
              <a:extLst>
                <a:ext uri="{FF2B5EF4-FFF2-40B4-BE49-F238E27FC236}">
                  <a16:creationId xmlns:a16="http://schemas.microsoft.com/office/drawing/2014/main" id="{E328E719-1992-44D7-BF9F-7BE8CF147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grpSp>
        <p:nvGrpSpPr>
          <p:cNvPr id="30" name="Group 29">
            <a:extLst>
              <a:ext uri="{FF2B5EF4-FFF2-40B4-BE49-F238E27FC236}">
                <a16:creationId xmlns:a16="http://schemas.microsoft.com/office/drawing/2014/main" id="{98ABBCE3-DEAD-4AD2-93F3-BD66B99B1D4C}"/>
              </a:ext>
            </a:extLst>
          </p:cNvPr>
          <p:cNvGrpSpPr/>
          <p:nvPr/>
        </p:nvGrpSpPr>
        <p:grpSpPr>
          <a:xfrm>
            <a:off x="4483823" y="3118017"/>
            <a:ext cx="3194018" cy="2246710"/>
            <a:chOff x="8131850" y="3100720"/>
            <a:chExt cx="3194018" cy="2246710"/>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8131851"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8131850" y="4048194"/>
              <a:ext cx="3194018"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Flexibility</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B9789B72-AF96-432F-8E4B-C5B88DE9AB12}"/>
                </a:ext>
              </a:extLst>
            </p:cNvPr>
            <p:cNvSpPr/>
            <p:nvPr/>
          </p:nvSpPr>
          <p:spPr bwMode="auto">
            <a:xfrm>
              <a:off x="8428684" y="4499705"/>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Use the services you want with any CNCF-conformant Kubernetes cluster</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3BBE32F0-6D39-4CF2-83E0-88EAF92E4F41}"/>
              </a:ext>
            </a:extLst>
          </p:cNvPr>
          <p:cNvGrpSpPr/>
          <p:nvPr/>
        </p:nvGrpSpPr>
        <p:grpSpPr>
          <a:xfrm>
            <a:off x="5644029" y="2893616"/>
            <a:ext cx="5631021" cy="2423826"/>
            <a:chOff x="2064055" y="3290374"/>
            <a:chExt cx="5631021" cy="242382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4425626" y="3497478"/>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4871271" y="4447384"/>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9FAA0B-12B5-4A8D-A1CF-96A56BA55A75}"/>
                </a:ext>
              </a:extLst>
            </p:cNvPr>
            <p:cNvGrpSpPr/>
            <p:nvPr/>
          </p:nvGrpSpPr>
          <p:grpSpPr>
            <a:xfrm>
              <a:off x="2064055" y="3290374"/>
              <a:ext cx="4186643" cy="1025374"/>
              <a:chOff x="4710930" y="2477815"/>
              <a:chExt cx="4369740" cy="1070222"/>
            </a:xfrm>
          </p:grpSpPr>
          <p:sp>
            <p:nvSpPr>
              <p:cNvPr id="136" name="Freeform: Shape 135">
                <a:extLst>
                  <a:ext uri="{FF2B5EF4-FFF2-40B4-BE49-F238E27FC236}">
                    <a16:creationId xmlns:a16="http://schemas.microsoft.com/office/drawing/2014/main" id="{CE7ECC87-1B21-41E0-A6D2-9EA0AAEF61B6}"/>
                  </a:ext>
                </a:extLst>
              </p:cNvPr>
              <p:cNvSpPr/>
              <p:nvPr/>
            </p:nvSpPr>
            <p:spPr>
              <a:xfrm>
                <a:off x="4825117" y="3059952"/>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3C6789-9675-496A-B5DB-BC21F1BC87CC}"/>
                  </a:ext>
                </a:extLst>
              </p:cNvPr>
              <p:cNvSpPr/>
              <p:nvPr/>
            </p:nvSpPr>
            <p:spPr>
              <a:xfrm>
                <a:off x="4710930" y="3359156"/>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EF9409E-F239-4201-B3DA-4FA9EF5009B1}"/>
                  </a:ext>
                </a:extLst>
              </p:cNvPr>
              <p:cNvSpPr/>
              <p:nvPr/>
            </p:nvSpPr>
            <p:spPr>
              <a:xfrm>
                <a:off x="4755605" y="33791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D41A0C5-EE94-45C8-BBD3-EE7B75D69691}"/>
                  </a:ext>
                </a:extLst>
              </p:cNvPr>
              <p:cNvSpPr/>
              <p:nvPr/>
            </p:nvSpPr>
            <p:spPr>
              <a:xfrm>
                <a:off x="5303907" y="3357821"/>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8895DA3-4C66-4EC8-BC44-E6191179232C}"/>
                  </a:ext>
                </a:extLst>
              </p:cNvPr>
              <p:cNvSpPr/>
              <p:nvPr/>
            </p:nvSpPr>
            <p:spPr>
              <a:xfrm>
                <a:off x="5342358" y="33779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121248C-B91D-4F82-A38A-D494B366F1B2}"/>
                  </a:ext>
                </a:extLst>
              </p:cNvPr>
              <p:cNvSpPr/>
              <p:nvPr/>
            </p:nvSpPr>
            <p:spPr>
              <a:xfrm>
                <a:off x="5008710" y="3357822"/>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C1063FA-0C3E-4048-A53A-1667357356EA}"/>
                  </a:ext>
                </a:extLst>
              </p:cNvPr>
              <p:cNvSpPr/>
              <p:nvPr/>
            </p:nvSpPr>
            <p:spPr>
              <a:xfrm>
                <a:off x="5047164" y="3377985"/>
                <a:ext cx="188882" cy="143908"/>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0DF600F-AD58-4EE5-8FB9-FC441D170AA4}"/>
                  </a:ext>
                </a:extLst>
              </p:cNvPr>
              <p:cNvSpPr/>
              <p:nvPr/>
            </p:nvSpPr>
            <p:spPr>
              <a:xfrm>
                <a:off x="4800874" y="3403561"/>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9A3756CB-4ED9-4355-8672-954E90C3C789}"/>
                  </a:ext>
                </a:extLst>
              </p:cNvPr>
              <p:cNvSpPr/>
              <p:nvPr/>
            </p:nvSpPr>
            <p:spPr>
              <a:xfrm>
                <a:off x="5104323" y="3415028"/>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03E5B51-7C80-45D0-9C69-C2C4E427A9ED}"/>
                  </a:ext>
                </a:extLst>
              </p:cNvPr>
              <p:cNvSpPr/>
              <p:nvPr/>
            </p:nvSpPr>
            <p:spPr>
              <a:xfrm>
                <a:off x="5399449" y="3415028"/>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6" name="quick setup 1" descr="quick setup">
                <a:extLst>
                  <a:ext uri="{FF2B5EF4-FFF2-40B4-BE49-F238E27FC236}">
                    <a16:creationId xmlns:a16="http://schemas.microsoft.com/office/drawing/2014/main" id="{18C589D0-9F12-4F05-8ECF-2201424D39F9}"/>
                  </a:ext>
                </a:extLst>
              </p:cNvPr>
              <p:cNvGrpSpPr>
                <a:grpSpLocks noChangeAspect="1"/>
              </p:cNvGrpSpPr>
              <p:nvPr/>
            </p:nvGrpSpPr>
            <p:grpSpPr bwMode="auto">
              <a:xfrm>
                <a:off x="4983320" y="2477815"/>
                <a:ext cx="4097350" cy="603010"/>
                <a:chOff x="491" y="784"/>
                <a:chExt cx="3146" cy="463"/>
              </a:xfrm>
            </p:grpSpPr>
            <p:sp>
              <p:nvSpPr>
                <p:cNvPr id="147" name="AutoShape 46">
                  <a:extLst>
                    <a:ext uri="{FF2B5EF4-FFF2-40B4-BE49-F238E27FC236}">
                      <a16:creationId xmlns:a16="http://schemas.microsoft.com/office/drawing/2014/main" id="{E980695B-C48C-4D2E-B9FB-8D87AC2D909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48">
                  <a:extLst>
                    <a:ext uri="{FF2B5EF4-FFF2-40B4-BE49-F238E27FC236}">
                      <a16:creationId xmlns:a16="http://schemas.microsoft.com/office/drawing/2014/main" id="{5F8004E7-43E3-43EF-819B-03B1732EE719}"/>
                    </a:ext>
                  </a:extLst>
                </p:cNvPr>
                <p:cNvSpPr>
                  <a:spLocks noEditPoints="1"/>
                </p:cNvSpPr>
                <p:nvPr/>
              </p:nvSpPr>
              <p:spPr bwMode="auto">
                <a:xfrm>
                  <a:off x="491" y="1031"/>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49">
                  <a:extLst>
                    <a:ext uri="{FF2B5EF4-FFF2-40B4-BE49-F238E27FC236}">
                      <a16:creationId xmlns:a16="http://schemas.microsoft.com/office/drawing/2014/main" id="{473C17DE-6CDA-426E-B41B-32641871EA7C}"/>
                    </a:ext>
                  </a:extLst>
                </p:cNvPr>
                <p:cNvSpPr>
                  <a:spLocks noChangeArrowheads="1"/>
                </p:cNvSpPr>
                <p:nvPr/>
              </p:nvSpPr>
              <p:spPr bwMode="auto">
                <a:xfrm>
                  <a:off x="503" y="1120"/>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50">
                  <a:extLst>
                    <a:ext uri="{FF2B5EF4-FFF2-40B4-BE49-F238E27FC236}">
                      <a16:creationId xmlns:a16="http://schemas.microsoft.com/office/drawing/2014/main" id="{8E9DC132-B565-4A86-B357-F9E494A8A1BF}"/>
                    </a:ext>
                  </a:extLst>
                </p:cNvPr>
                <p:cNvSpPr>
                  <a:spLocks/>
                </p:cNvSpPr>
                <p:nvPr/>
              </p:nvSpPr>
              <p:spPr bwMode="auto">
                <a:xfrm>
                  <a:off x="627" y="1023"/>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51">
                  <a:extLst>
                    <a:ext uri="{FF2B5EF4-FFF2-40B4-BE49-F238E27FC236}">
                      <a16:creationId xmlns:a16="http://schemas.microsoft.com/office/drawing/2014/main" id="{16C28BBB-FCD4-4152-B2E1-D6ADC922C33C}"/>
                    </a:ext>
                  </a:extLst>
                </p:cNvPr>
                <p:cNvSpPr>
                  <a:spLocks/>
                </p:cNvSpPr>
                <p:nvPr/>
              </p:nvSpPr>
              <p:spPr bwMode="auto">
                <a:xfrm>
                  <a:off x="554" y="1069"/>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8" name="Rectangle 27">
              <a:extLst>
                <a:ext uri="{FF2B5EF4-FFF2-40B4-BE49-F238E27FC236}">
                  <a16:creationId xmlns:a16="http://schemas.microsoft.com/office/drawing/2014/main" id="{BF81CBD2-0E15-42AC-80BB-C94FE39628D1}"/>
                </a:ext>
              </a:extLst>
            </p:cNvPr>
            <p:cNvSpPr/>
            <p:nvPr/>
          </p:nvSpPr>
          <p:spPr bwMode="auto">
            <a:xfrm>
              <a:off x="4551877" y="4457968"/>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Unified Management </a:t>
              </a:r>
            </a:p>
          </p:txBody>
        </p:sp>
      </p:grpSp>
      <p:grpSp>
        <p:nvGrpSpPr>
          <p:cNvPr id="258" name="Group 257">
            <a:extLst>
              <a:ext uri="{FF2B5EF4-FFF2-40B4-BE49-F238E27FC236}">
                <a16:creationId xmlns:a16="http://schemas.microsoft.com/office/drawing/2014/main" id="{E9DDF934-03EB-42E9-AD89-CEBE6F674BE6}"/>
              </a:ext>
            </a:extLst>
          </p:cNvPr>
          <p:cNvGrpSpPr/>
          <p:nvPr/>
        </p:nvGrpSpPr>
        <p:grpSpPr>
          <a:xfrm>
            <a:off x="9268728" y="3150464"/>
            <a:ext cx="750578" cy="836540"/>
            <a:chOff x="1762120"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0"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 name="Rectangle 4">
            <a:extLst>
              <a:ext uri="{FF2B5EF4-FFF2-40B4-BE49-F238E27FC236}">
                <a16:creationId xmlns:a16="http://schemas.microsoft.com/office/drawing/2014/main" id="{88F19BDC-9401-4171-A65E-91888DAEE8F8}"/>
              </a:ext>
            </a:extLst>
          </p:cNvPr>
          <p:cNvSpPr/>
          <p:nvPr/>
        </p:nvSpPr>
        <p:spPr bwMode="auto">
          <a:xfrm>
            <a:off x="8451245" y="4549543"/>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Single view across hybrid and multicloud environments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FD92D6F-00F7-473F-9261-397B5FB70A11}"/>
              </a:ext>
            </a:extLst>
          </p:cNvPr>
          <p:cNvSpPr/>
          <p:nvPr/>
        </p:nvSpPr>
        <p:spPr bwMode="auto">
          <a:xfrm>
            <a:off x="1272787" y="4465012"/>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D8CC8F7E-9162-4DB8-B325-E5137F0B6316}"/>
              </a:ext>
            </a:extLst>
          </p:cNvPr>
          <p:cNvSpPr/>
          <p:nvPr/>
        </p:nvSpPr>
        <p:spPr bwMode="auto">
          <a:xfrm>
            <a:off x="1335912" y="4500186"/>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Manage applications running on Kubernetes at scale with modern cloud native practices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91092DA5-C08C-45C6-9111-2DD13C6A4ADB}"/>
              </a:ext>
            </a:extLst>
          </p:cNvPr>
          <p:cNvGrpSpPr/>
          <p:nvPr/>
        </p:nvGrpSpPr>
        <p:grpSpPr>
          <a:xfrm>
            <a:off x="1544238" y="1621929"/>
            <a:ext cx="8809914" cy="1060395"/>
            <a:chOff x="1234838" y="1614061"/>
            <a:chExt cx="8809914" cy="1060395"/>
          </a:xfrm>
        </p:grpSpPr>
        <p:sp>
          <p:nvSpPr>
            <p:cNvPr id="3" name="Rectangle 2">
              <a:extLst>
                <a:ext uri="{FF2B5EF4-FFF2-40B4-BE49-F238E27FC236}">
                  <a16:creationId xmlns:a16="http://schemas.microsoft.com/office/drawing/2014/main" id="{F1F366C7-8CE4-CE4D-8A2D-4E69097A532E}"/>
                </a:ext>
              </a:extLst>
            </p:cNvPr>
            <p:cNvSpPr/>
            <p:nvPr/>
          </p:nvSpPr>
          <p:spPr bwMode="auto">
            <a:xfrm>
              <a:off x="1234838" y="1614061"/>
              <a:ext cx="958877" cy="10603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F06EE492-5605-450A-82F0-4B0CF3B9B8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8766" y="1675420"/>
              <a:ext cx="355012" cy="355012"/>
            </a:xfrm>
            <a:prstGeom prst="rect">
              <a:avLst/>
            </a:prstGeom>
          </p:spPr>
        </p:pic>
        <p:pic>
          <p:nvPicPr>
            <p:cNvPr id="14" name="Graphic 13">
              <a:extLst>
                <a:ext uri="{FF2B5EF4-FFF2-40B4-BE49-F238E27FC236}">
                  <a16:creationId xmlns:a16="http://schemas.microsoft.com/office/drawing/2014/main" id="{5E86D066-45E9-44C4-A30E-1410D89997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11081" y="1669384"/>
              <a:ext cx="387710" cy="387708"/>
            </a:xfrm>
            <a:prstGeom prst="rect">
              <a:avLst/>
            </a:prstGeom>
          </p:spPr>
        </p:pic>
        <p:sp>
          <p:nvSpPr>
            <p:cNvPr id="15" name="Rectangle 14">
              <a:extLst>
                <a:ext uri="{FF2B5EF4-FFF2-40B4-BE49-F238E27FC236}">
                  <a16:creationId xmlns:a16="http://schemas.microsoft.com/office/drawing/2014/main" id="{8DF0438F-4AC1-41F6-BE6F-0B702A79A841}"/>
                </a:ext>
              </a:extLst>
            </p:cNvPr>
            <p:cNvSpPr/>
            <p:nvPr/>
          </p:nvSpPr>
          <p:spPr bwMode="auto">
            <a:xfrm>
              <a:off x="3295241" y="2139639"/>
              <a:ext cx="1828800"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Functions</a:t>
              </a:r>
            </a:p>
          </p:txBody>
        </p:sp>
        <p:sp>
          <p:nvSpPr>
            <p:cNvPr id="16" name="Rectangle 15">
              <a:extLst>
                <a:ext uri="{FF2B5EF4-FFF2-40B4-BE49-F238E27FC236}">
                  <a16:creationId xmlns:a16="http://schemas.microsoft.com/office/drawing/2014/main" id="{DC7216CD-45BF-4C29-9ACE-F8DB0621EFCB}"/>
                </a:ext>
              </a:extLst>
            </p:cNvPr>
            <p:cNvSpPr/>
            <p:nvPr/>
          </p:nvSpPr>
          <p:spPr bwMode="auto">
            <a:xfrm>
              <a:off x="4823348" y="2132568"/>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Logic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Apps</a:t>
              </a:r>
            </a:p>
          </p:txBody>
        </p:sp>
        <p:sp>
          <p:nvSpPr>
            <p:cNvPr id="17" name="Rectangle 16">
              <a:extLst>
                <a:ext uri="{FF2B5EF4-FFF2-40B4-BE49-F238E27FC236}">
                  <a16:creationId xmlns:a16="http://schemas.microsoft.com/office/drawing/2014/main" id="{6B6FA09F-45DF-4857-9A99-BB3B0DC514EA}"/>
                </a:ext>
              </a:extLst>
            </p:cNvPr>
            <p:cNvSpPr/>
            <p:nvPr/>
          </p:nvSpPr>
          <p:spPr bwMode="auto">
            <a:xfrm>
              <a:off x="6625191" y="2145603"/>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API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Management</a:t>
              </a:r>
            </a:p>
          </p:txBody>
        </p:sp>
        <p:sp>
          <p:nvSpPr>
            <p:cNvPr id="18" name="Rectangle 17">
              <a:extLst>
                <a:ext uri="{FF2B5EF4-FFF2-40B4-BE49-F238E27FC236}">
                  <a16:creationId xmlns:a16="http://schemas.microsoft.com/office/drawing/2014/main" id="{EF01D578-3FFD-47D3-994F-761D537060E5}"/>
                </a:ext>
              </a:extLst>
            </p:cNvPr>
            <p:cNvSpPr/>
            <p:nvPr/>
          </p:nvSpPr>
          <p:spPr bwMode="auto">
            <a:xfrm>
              <a:off x="8215952" y="2131780"/>
              <a:ext cx="1828800"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Event Grid</a:t>
              </a:r>
            </a:p>
          </p:txBody>
        </p:sp>
        <p:pic>
          <p:nvPicPr>
            <p:cNvPr id="19" name="Graphic 18">
              <a:extLst>
                <a:ext uri="{FF2B5EF4-FFF2-40B4-BE49-F238E27FC236}">
                  <a16:creationId xmlns:a16="http://schemas.microsoft.com/office/drawing/2014/main" id="{3AE32FA7-0E4D-4C96-BE4F-17E3823F1E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59440" y="1650266"/>
              <a:ext cx="356616" cy="356616"/>
            </a:xfrm>
            <a:prstGeom prst="rect">
              <a:avLst/>
            </a:prstGeom>
          </p:spPr>
        </p:pic>
        <p:pic>
          <p:nvPicPr>
            <p:cNvPr id="20" name="Graphic 19">
              <a:extLst>
                <a:ext uri="{FF2B5EF4-FFF2-40B4-BE49-F238E27FC236}">
                  <a16:creationId xmlns:a16="http://schemas.microsoft.com/office/drawing/2014/main" id="{E0A7AE7F-07B1-43AB-BB3B-3312F6B29F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41526" y="1685708"/>
              <a:ext cx="356616" cy="356616"/>
            </a:xfrm>
            <a:prstGeom prst="rect">
              <a:avLst/>
            </a:prstGeom>
          </p:spPr>
        </p:pic>
        <p:pic>
          <p:nvPicPr>
            <p:cNvPr id="21" name="Graphic 20">
              <a:extLst>
                <a:ext uri="{FF2B5EF4-FFF2-40B4-BE49-F238E27FC236}">
                  <a16:creationId xmlns:a16="http://schemas.microsoft.com/office/drawing/2014/main" id="{8676CFA2-EF84-4C9D-A98E-AE42E8E240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16030" y="1634638"/>
              <a:ext cx="457200" cy="457200"/>
            </a:xfrm>
            <a:prstGeom prst="rect">
              <a:avLst/>
            </a:prstGeom>
          </p:spPr>
        </p:pic>
        <p:sp>
          <p:nvSpPr>
            <p:cNvPr id="22" name="Rectangle 21">
              <a:extLst>
                <a:ext uri="{FF2B5EF4-FFF2-40B4-BE49-F238E27FC236}">
                  <a16:creationId xmlns:a16="http://schemas.microsoft.com/office/drawing/2014/main" id="{5B64CC8D-A8A8-4619-9FD7-E750D1B00FA9}"/>
                </a:ext>
              </a:extLst>
            </p:cNvPr>
            <p:cNvSpPr/>
            <p:nvPr/>
          </p:nvSpPr>
          <p:spPr bwMode="auto">
            <a:xfrm>
              <a:off x="1961872" y="2127123"/>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Service</a:t>
              </a:r>
            </a:p>
          </p:txBody>
        </p:sp>
      </p:grpSp>
      <p:sp>
        <p:nvSpPr>
          <p:cNvPr id="23" name="Rectangle 22">
            <a:extLst>
              <a:ext uri="{FF2B5EF4-FFF2-40B4-BE49-F238E27FC236}">
                <a16:creationId xmlns:a16="http://schemas.microsoft.com/office/drawing/2014/main" id="{A00E00F2-CFF8-41BC-9F2C-BD01CE68AD05}"/>
              </a:ext>
            </a:extLst>
          </p:cNvPr>
          <p:cNvSpPr/>
          <p:nvPr/>
        </p:nvSpPr>
        <p:spPr bwMode="auto">
          <a:xfrm>
            <a:off x="9971633" y="594208"/>
            <a:ext cx="941926"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spTree>
    <p:extLst>
      <p:ext uri="{BB962C8B-B14F-4D97-AF65-F5344CB8AC3E}">
        <p14:creationId xmlns:p14="http://schemas.microsoft.com/office/powerpoint/2010/main" val="84072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barn(outVertical)">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110"/>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111"/>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111"/>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0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5"/>
                                        </p:tgtEl>
                                      </p:cBhvr>
                                      <p:by x="0" y="0"/>
                                    </p:animScale>
                                  </p:childTnLst>
                                </p:cTn>
                              </p:par>
                              <p:par>
                                <p:cTn id="21" presetID="10"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64" presetClass="path" presetSubtype="0" accel="50000" decel="50000" fill="hold" grpId="1" nodeType="withEffect">
                                  <p:stCondLst>
                                    <p:cond delay="0"/>
                                  </p:stCondLst>
                                  <p:childTnLst>
                                    <p:animMotion origin="layout" path="M -1.25E-6 0.08843 L -1.25E-6 -7.40741E-7 " pathEditMode="relative" rAng="0" ptsTypes="AA">
                                      <p:cBhvr>
                                        <p:cTn id="25" dur="750" fill="hold"/>
                                        <p:tgtEl>
                                          <p:spTgt spid="127"/>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10" grpId="0" animBg="1"/>
      <p:bldP spid="11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DCDBCC9A-4CF2-8F45-A0AE-4F509A4302E4}"/>
              </a:ext>
            </a:extLst>
          </p:cNvPr>
          <p:cNvSpPr/>
          <p:nvPr/>
        </p:nvSpPr>
        <p:spPr bwMode="auto">
          <a:xfrm>
            <a:off x="660718" y="5782175"/>
            <a:ext cx="11018520" cy="818412"/>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F1F366C7-8CE4-CE4D-8A2D-4E69097A532E}"/>
              </a:ext>
            </a:extLst>
          </p:cNvPr>
          <p:cNvSpPr/>
          <p:nvPr/>
        </p:nvSpPr>
        <p:spPr bwMode="auto">
          <a:xfrm>
            <a:off x="1234838" y="1614061"/>
            <a:ext cx="958877" cy="10603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4516212" y="4094312"/>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91E4045A-6EE4-429C-B718-12419F96E79F}"/>
              </a:ext>
            </a:extLst>
          </p:cNvPr>
          <p:cNvSpPr/>
          <p:nvPr/>
        </p:nvSpPr>
        <p:spPr bwMode="auto">
          <a:xfrm>
            <a:off x="1006002"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4593726" y="4035167"/>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460009" y="444718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8131851" y="4474576"/>
            <a:ext cx="3194016"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p:txBody>
          <a:bodyPr/>
          <a:lstStyle/>
          <a:p>
            <a:r>
              <a:rPr lang="en-US"/>
              <a:t>Azure Arc-enabled machine learning</a:t>
            </a:r>
          </a:p>
        </p:txBody>
      </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2"/>
          </p:nvPr>
        </p:nvSpPr>
        <p:spPr>
          <a:xfrm>
            <a:off x="584200" y="1076659"/>
            <a:ext cx="11018520" cy="307777"/>
          </a:xfrm>
        </p:spPr>
        <p:txBody>
          <a:bodyPr/>
          <a:lstStyle/>
          <a:p>
            <a:r>
              <a:rPr lang="en-US">
                <a:solidFill>
                  <a:schemeClr val="tx1"/>
                </a:solidFill>
              </a:rPr>
              <a:t>Build models on-premises, in multi-cloud, and at the edge with Azure Arc</a:t>
            </a:r>
          </a:p>
        </p:txBody>
      </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627" y="5945055"/>
            <a:ext cx="533400" cy="533398"/>
          </a:xfrm>
          <a:prstGeom prst="rect">
            <a:avLst/>
          </a:prstGeom>
        </p:spPr>
      </p:pic>
      <p:grpSp>
        <p:nvGrpSpPr>
          <p:cNvPr id="106" name="Group 105">
            <a:extLst>
              <a:ext uri="{FF2B5EF4-FFF2-40B4-BE49-F238E27FC236}">
                <a16:creationId xmlns:a16="http://schemas.microsoft.com/office/drawing/2014/main" id="{D3A955D6-BD57-6146-90F7-D54CD9FC5B53}"/>
              </a:ext>
            </a:extLst>
          </p:cNvPr>
          <p:cNvGrpSpPr/>
          <p:nvPr/>
        </p:nvGrpSpPr>
        <p:grpSpPr>
          <a:xfrm>
            <a:off x="1646630" y="6159530"/>
            <a:ext cx="9049083" cy="104450"/>
            <a:chOff x="1646630" y="5643725"/>
            <a:chExt cx="9049083" cy="104450"/>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5695949"/>
              <a:ext cx="9049083" cy="0"/>
            </a:xfrm>
            <a:prstGeom prst="lin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8" name="Rectangle 40">
              <a:extLst>
                <a:ext uri="{FF2B5EF4-FFF2-40B4-BE49-F238E27FC236}">
                  <a16:creationId xmlns:a16="http://schemas.microsoft.com/office/drawing/2014/main" id="{CB7E250B-F1DB-9442-8483-DAC909FCB7AF}"/>
                </a:ext>
              </a:extLst>
            </p:cNvPr>
            <p:cNvSpPr/>
            <p:nvPr/>
          </p:nvSpPr>
          <p:spPr bwMode="auto">
            <a:xfrm rot="8100000">
              <a:off x="105871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9" name="Rectangle 40">
              <a:extLst>
                <a:ext uri="{FF2B5EF4-FFF2-40B4-BE49-F238E27FC236}">
                  <a16:creationId xmlns:a16="http://schemas.microsoft.com/office/drawing/2014/main" id="{CA21307E-7A96-704F-8CA8-1B6E53471FB9}"/>
                </a:ext>
              </a:extLst>
            </p:cNvPr>
            <p:cNvSpPr/>
            <p:nvPr/>
          </p:nvSpPr>
          <p:spPr bwMode="auto">
            <a:xfrm rot="13500000" flipH="1">
              <a:off x="165612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458628" y="5980923"/>
            <a:ext cx="3274743"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Kubernetes, anywhere</a:t>
            </a:r>
          </a:p>
        </p:txBody>
      </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899488" y="588781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FBEAED2-247A-49A3-A206-24C57EF45190}"/>
              </a:ext>
            </a:extLst>
          </p:cNvPr>
          <p:cNvGrpSpPr/>
          <p:nvPr/>
        </p:nvGrpSpPr>
        <p:grpSpPr>
          <a:xfrm>
            <a:off x="4770405" y="611926"/>
            <a:ext cx="6082222" cy="1549583"/>
            <a:chOff x="2939689" y="331705"/>
            <a:chExt cx="6082222" cy="1549583"/>
          </a:xfrm>
        </p:grpSpPr>
        <p:sp>
          <p:nvSpPr>
            <p:cNvPr id="129" name="Rectangle 128" descr="Azure SQL Database&#10;Azure Database for PostgreSQL&#10;Azure DB for MySQL&#10;Azure DB for MariaDB&#10;Azure CosmosDB&#10;">
              <a:extLst>
                <a:ext uri="{FF2B5EF4-FFF2-40B4-BE49-F238E27FC236}">
                  <a16:creationId xmlns:a16="http://schemas.microsoft.com/office/drawing/2014/main" id="{B4CF123D-E0FA-4967-9A69-908BE3E652B4}"/>
                </a:ext>
              </a:extLst>
            </p:cNvPr>
            <p:cNvSpPr/>
            <p:nvPr/>
          </p:nvSpPr>
          <p:spPr bwMode="auto">
            <a:xfrm>
              <a:off x="2939689" y="1419623"/>
              <a:ext cx="2997295" cy="4616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Machine Learning</a:t>
              </a:r>
            </a:p>
          </p:txBody>
        </p:sp>
        <p:sp>
          <p:nvSpPr>
            <p:cNvPr id="132" name="Rectangle 131">
              <a:extLst>
                <a:ext uri="{FF2B5EF4-FFF2-40B4-BE49-F238E27FC236}">
                  <a16:creationId xmlns:a16="http://schemas.microsoft.com/office/drawing/2014/main" id="{82A9A667-EC2C-4351-A6F2-BDD5B14C9C32}"/>
                </a:ext>
              </a:extLst>
            </p:cNvPr>
            <p:cNvSpPr/>
            <p:nvPr/>
          </p:nvSpPr>
          <p:spPr bwMode="auto">
            <a:xfrm>
              <a:off x="8079985" y="331705"/>
              <a:ext cx="941926"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grpSp>
      <p:sp>
        <p:nvSpPr>
          <p:cNvPr id="7" name="Rectangle 6">
            <a:extLst>
              <a:ext uri="{FF2B5EF4-FFF2-40B4-BE49-F238E27FC236}">
                <a16:creationId xmlns:a16="http://schemas.microsoft.com/office/drawing/2014/main" id="{FCECCB71-C1BD-49E2-8CA2-A4FCAD0E356E}"/>
              </a:ext>
            </a:extLst>
          </p:cNvPr>
          <p:cNvSpPr/>
          <p:nvPr/>
        </p:nvSpPr>
        <p:spPr bwMode="auto">
          <a:xfrm>
            <a:off x="1031410" y="4063889"/>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Innovate rapidly</a:t>
            </a:r>
          </a:p>
        </p:txBody>
      </p:sp>
      <p:grpSp>
        <p:nvGrpSpPr>
          <p:cNvPr id="155" name="Group 154">
            <a:extLst>
              <a:ext uri="{FF2B5EF4-FFF2-40B4-BE49-F238E27FC236}">
                <a16:creationId xmlns:a16="http://schemas.microsoft.com/office/drawing/2014/main" id="{C873C556-8628-4CA6-872E-3F796D172E86}"/>
              </a:ext>
            </a:extLst>
          </p:cNvPr>
          <p:cNvGrpSpPr/>
          <p:nvPr/>
        </p:nvGrpSpPr>
        <p:grpSpPr>
          <a:xfrm>
            <a:off x="2231431" y="3290380"/>
            <a:ext cx="743176" cy="736335"/>
            <a:chOff x="5737913" y="2543671"/>
            <a:chExt cx="705976" cy="699480"/>
          </a:xfrm>
        </p:grpSpPr>
        <p:sp>
          <p:nvSpPr>
            <p:cNvPr id="156" name="Freeform 169">
              <a:extLst>
                <a:ext uri="{FF2B5EF4-FFF2-40B4-BE49-F238E27FC236}">
                  <a16:creationId xmlns:a16="http://schemas.microsoft.com/office/drawing/2014/main" id="{0A035731-9672-4BCC-9819-31D528A51F7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70">
              <a:extLst>
                <a:ext uri="{FF2B5EF4-FFF2-40B4-BE49-F238E27FC236}">
                  <a16:creationId xmlns:a16="http://schemas.microsoft.com/office/drawing/2014/main" id="{32D12E7E-48C7-40AB-BBE4-8B2E48D41EEA}"/>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71">
              <a:extLst>
                <a:ext uri="{FF2B5EF4-FFF2-40B4-BE49-F238E27FC236}">
                  <a16:creationId xmlns:a16="http://schemas.microsoft.com/office/drawing/2014/main" id="{65D8C8F5-1C7C-46F9-AD43-01976A21BB31}"/>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59" name="calendar5" descr="calendar">
              <a:extLst>
                <a:ext uri="{FF2B5EF4-FFF2-40B4-BE49-F238E27FC236}">
                  <a16:creationId xmlns:a16="http://schemas.microsoft.com/office/drawing/2014/main" id="{E328E719-1992-44D7-BF9F-7BE8CF147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grpSp>
        <p:nvGrpSpPr>
          <p:cNvPr id="30" name="Group 29">
            <a:extLst>
              <a:ext uri="{FF2B5EF4-FFF2-40B4-BE49-F238E27FC236}">
                <a16:creationId xmlns:a16="http://schemas.microsoft.com/office/drawing/2014/main" id="{98ABBCE3-DEAD-4AD2-93F3-BD66B99B1D4C}"/>
              </a:ext>
            </a:extLst>
          </p:cNvPr>
          <p:cNvGrpSpPr/>
          <p:nvPr/>
        </p:nvGrpSpPr>
        <p:grpSpPr>
          <a:xfrm>
            <a:off x="4483823" y="3118017"/>
            <a:ext cx="3194018" cy="2216722"/>
            <a:chOff x="8131850" y="3100720"/>
            <a:chExt cx="3194018" cy="2216722"/>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8131851"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8131850" y="4039831"/>
              <a:ext cx="3194018"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Operate efficiently</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B9789B72-AF96-432F-8E4B-C5B88DE9AB12}"/>
                </a:ext>
              </a:extLst>
            </p:cNvPr>
            <p:cNvSpPr/>
            <p:nvPr/>
          </p:nvSpPr>
          <p:spPr bwMode="auto">
            <a:xfrm>
              <a:off x="8430110" y="4430333"/>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Get started in minutes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 data movement</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existing infrastructure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pic>
        <p:nvPicPr>
          <p:cNvPr id="162" name="Graphic 15">
            <a:extLst>
              <a:ext uri="{FF2B5EF4-FFF2-40B4-BE49-F238E27FC236}">
                <a16:creationId xmlns:a16="http://schemas.microsoft.com/office/drawing/2014/main" id="{CD8033DD-92FB-46DD-90BF-E7E7AB0A8C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39445" y="2157585"/>
            <a:ext cx="599383" cy="599383"/>
          </a:xfrm>
          <a:prstGeom prst="rect">
            <a:avLst/>
          </a:prstGeom>
        </p:spPr>
      </p:pic>
      <p:grpSp>
        <p:nvGrpSpPr>
          <p:cNvPr id="29" name="Group 28">
            <a:extLst>
              <a:ext uri="{FF2B5EF4-FFF2-40B4-BE49-F238E27FC236}">
                <a16:creationId xmlns:a16="http://schemas.microsoft.com/office/drawing/2014/main" id="{3BBE32F0-6D39-4CF2-83E0-88EAF92E4F41}"/>
              </a:ext>
            </a:extLst>
          </p:cNvPr>
          <p:cNvGrpSpPr/>
          <p:nvPr/>
        </p:nvGrpSpPr>
        <p:grpSpPr>
          <a:xfrm>
            <a:off x="5644027" y="2893620"/>
            <a:ext cx="5631023" cy="2423822"/>
            <a:chOff x="2064053" y="3290378"/>
            <a:chExt cx="5631023" cy="2423822"/>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4425626" y="3497478"/>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4871271" y="4447384"/>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9FAA0B-12B5-4A8D-A1CF-96A56BA55A75}"/>
                </a:ext>
              </a:extLst>
            </p:cNvPr>
            <p:cNvGrpSpPr/>
            <p:nvPr/>
          </p:nvGrpSpPr>
          <p:grpSpPr>
            <a:xfrm>
              <a:off x="2064053" y="3290378"/>
              <a:ext cx="4186641" cy="1025375"/>
              <a:chOff x="4710930" y="2477815"/>
              <a:chExt cx="4369740" cy="1070222"/>
            </a:xfrm>
          </p:grpSpPr>
          <p:sp>
            <p:nvSpPr>
              <p:cNvPr id="136" name="Freeform: Shape 135">
                <a:extLst>
                  <a:ext uri="{FF2B5EF4-FFF2-40B4-BE49-F238E27FC236}">
                    <a16:creationId xmlns:a16="http://schemas.microsoft.com/office/drawing/2014/main" id="{CE7ECC87-1B21-41E0-A6D2-9EA0AAEF61B6}"/>
                  </a:ext>
                </a:extLst>
              </p:cNvPr>
              <p:cNvSpPr/>
              <p:nvPr/>
            </p:nvSpPr>
            <p:spPr>
              <a:xfrm>
                <a:off x="4825117" y="3059952"/>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3C6789-9675-496A-B5DB-BC21F1BC87CC}"/>
                  </a:ext>
                </a:extLst>
              </p:cNvPr>
              <p:cNvSpPr/>
              <p:nvPr/>
            </p:nvSpPr>
            <p:spPr>
              <a:xfrm>
                <a:off x="4710930" y="3359156"/>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EF9409E-F239-4201-B3DA-4FA9EF5009B1}"/>
                  </a:ext>
                </a:extLst>
              </p:cNvPr>
              <p:cNvSpPr/>
              <p:nvPr/>
            </p:nvSpPr>
            <p:spPr>
              <a:xfrm>
                <a:off x="4755605" y="33791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D41A0C5-EE94-45C8-BBD3-EE7B75D69691}"/>
                  </a:ext>
                </a:extLst>
              </p:cNvPr>
              <p:cNvSpPr/>
              <p:nvPr/>
            </p:nvSpPr>
            <p:spPr>
              <a:xfrm>
                <a:off x="5303907" y="3357821"/>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8895DA3-4C66-4EC8-BC44-E6191179232C}"/>
                  </a:ext>
                </a:extLst>
              </p:cNvPr>
              <p:cNvSpPr/>
              <p:nvPr/>
            </p:nvSpPr>
            <p:spPr>
              <a:xfrm>
                <a:off x="5342358" y="33779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121248C-B91D-4F82-A38A-D494B366F1B2}"/>
                  </a:ext>
                </a:extLst>
              </p:cNvPr>
              <p:cNvSpPr/>
              <p:nvPr/>
            </p:nvSpPr>
            <p:spPr>
              <a:xfrm>
                <a:off x="5008710" y="3357822"/>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C1063FA-0C3E-4048-A53A-1667357356EA}"/>
                  </a:ext>
                </a:extLst>
              </p:cNvPr>
              <p:cNvSpPr/>
              <p:nvPr/>
            </p:nvSpPr>
            <p:spPr>
              <a:xfrm>
                <a:off x="5047164" y="3377985"/>
                <a:ext cx="188882" cy="143908"/>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0DF600F-AD58-4EE5-8FB9-FC441D170AA4}"/>
                  </a:ext>
                </a:extLst>
              </p:cNvPr>
              <p:cNvSpPr/>
              <p:nvPr/>
            </p:nvSpPr>
            <p:spPr>
              <a:xfrm>
                <a:off x="4800874" y="3403561"/>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9A3756CB-4ED9-4355-8672-954E90C3C789}"/>
                  </a:ext>
                </a:extLst>
              </p:cNvPr>
              <p:cNvSpPr/>
              <p:nvPr/>
            </p:nvSpPr>
            <p:spPr>
              <a:xfrm>
                <a:off x="5104323" y="3415028"/>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03E5B51-7C80-45D0-9C69-C2C4E427A9ED}"/>
                  </a:ext>
                </a:extLst>
              </p:cNvPr>
              <p:cNvSpPr/>
              <p:nvPr/>
            </p:nvSpPr>
            <p:spPr>
              <a:xfrm>
                <a:off x="5399449" y="3415028"/>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6" name="quick setup 1" descr="quick setup">
                <a:extLst>
                  <a:ext uri="{FF2B5EF4-FFF2-40B4-BE49-F238E27FC236}">
                    <a16:creationId xmlns:a16="http://schemas.microsoft.com/office/drawing/2014/main" id="{18C589D0-9F12-4F05-8ECF-2201424D39F9}"/>
                  </a:ext>
                </a:extLst>
              </p:cNvPr>
              <p:cNvGrpSpPr>
                <a:grpSpLocks noChangeAspect="1"/>
              </p:cNvGrpSpPr>
              <p:nvPr/>
            </p:nvGrpSpPr>
            <p:grpSpPr bwMode="auto">
              <a:xfrm>
                <a:off x="4983320" y="2477815"/>
                <a:ext cx="4097350" cy="603010"/>
                <a:chOff x="491" y="784"/>
                <a:chExt cx="3146" cy="463"/>
              </a:xfrm>
            </p:grpSpPr>
            <p:sp>
              <p:nvSpPr>
                <p:cNvPr id="147" name="AutoShape 46">
                  <a:extLst>
                    <a:ext uri="{FF2B5EF4-FFF2-40B4-BE49-F238E27FC236}">
                      <a16:creationId xmlns:a16="http://schemas.microsoft.com/office/drawing/2014/main" id="{E980695B-C48C-4D2E-B9FB-8D87AC2D909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48">
                  <a:extLst>
                    <a:ext uri="{FF2B5EF4-FFF2-40B4-BE49-F238E27FC236}">
                      <a16:creationId xmlns:a16="http://schemas.microsoft.com/office/drawing/2014/main" id="{5F8004E7-43E3-43EF-819B-03B1732EE719}"/>
                    </a:ext>
                  </a:extLst>
                </p:cNvPr>
                <p:cNvSpPr>
                  <a:spLocks noEditPoints="1"/>
                </p:cNvSpPr>
                <p:nvPr/>
              </p:nvSpPr>
              <p:spPr bwMode="auto">
                <a:xfrm>
                  <a:off x="491" y="1031"/>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49">
                  <a:extLst>
                    <a:ext uri="{FF2B5EF4-FFF2-40B4-BE49-F238E27FC236}">
                      <a16:creationId xmlns:a16="http://schemas.microsoft.com/office/drawing/2014/main" id="{473C17DE-6CDA-426E-B41B-32641871EA7C}"/>
                    </a:ext>
                  </a:extLst>
                </p:cNvPr>
                <p:cNvSpPr>
                  <a:spLocks noChangeArrowheads="1"/>
                </p:cNvSpPr>
                <p:nvPr/>
              </p:nvSpPr>
              <p:spPr bwMode="auto">
                <a:xfrm>
                  <a:off x="503" y="1120"/>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50">
                  <a:extLst>
                    <a:ext uri="{FF2B5EF4-FFF2-40B4-BE49-F238E27FC236}">
                      <a16:creationId xmlns:a16="http://schemas.microsoft.com/office/drawing/2014/main" id="{8E9DC132-B565-4A86-B357-F9E494A8A1BF}"/>
                    </a:ext>
                  </a:extLst>
                </p:cNvPr>
                <p:cNvSpPr>
                  <a:spLocks/>
                </p:cNvSpPr>
                <p:nvPr/>
              </p:nvSpPr>
              <p:spPr bwMode="auto">
                <a:xfrm>
                  <a:off x="627" y="1023"/>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51">
                  <a:extLst>
                    <a:ext uri="{FF2B5EF4-FFF2-40B4-BE49-F238E27FC236}">
                      <a16:creationId xmlns:a16="http://schemas.microsoft.com/office/drawing/2014/main" id="{16C28BBB-FCD4-4152-B2E1-D6ADC922C33C}"/>
                    </a:ext>
                  </a:extLst>
                </p:cNvPr>
                <p:cNvSpPr>
                  <a:spLocks/>
                </p:cNvSpPr>
                <p:nvPr/>
              </p:nvSpPr>
              <p:spPr bwMode="auto">
                <a:xfrm>
                  <a:off x="554" y="1069"/>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8" name="Rectangle 27">
              <a:extLst>
                <a:ext uri="{FF2B5EF4-FFF2-40B4-BE49-F238E27FC236}">
                  <a16:creationId xmlns:a16="http://schemas.microsoft.com/office/drawing/2014/main" id="{BF81CBD2-0E15-42AC-80BB-C94FE39628D1}"/>
                </a:ext>
              </a:extLst>
            </p:cNvPr>
            <p:cNvSpPr/>
            <p:nvPr/>
          </p:nvSpPr>
          <p:spPr bwMode="auto">
            <a:xfrm>
              <a:off x="4551877" y="4431925"/>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Unified Management </a:t>
              </a:r>
            </a:p>
          </p:txBody>
        </p:sp>
      </p:grpSp>
      <p:grpSp>
        <p:nvGrpSpPr>
          <p:cNvPr id="258" name="Group 257">
            <a:extLst>
              <a:ext uri="{FF2B5EF4-FFF2-40B4-BE49-F238E27FC236}">
                <a16:creationId xmlns:a16="http://schemas.microsoft.com/office/drawing/2014/main" id="{E9DDF934-03EB-42E9-AD89-CEBE6F674BE6}"/>
              </a:ext>
            </a:extLst>
          </p:cNvPr>
          <p:cNvGrpSpPr/>
          <p:nvPr/>
        </p:nvGrpSpPr>
        <p:grpSpPr>
          <a:xfrm>
            <a:off x="9268728" y="3150464"/>
            <a:ext cx="750578" cy="836540"/>
            <a:chOff x="1762120"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0"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2B3E91C8-4DB7-463D-9F4F-5C43B734E911}"/>
              </a:ext>
            </a:extLst>
          </p:cNvPr>
          <p:cNvSpPr txBox="1"/>
          <p:nvPr/>
        </p:nvSpPr>
        <p:spPr>
          <a:xfrm>
            <a:off x="8495663" y="2357793"/>
            <a:ext cx="3657304"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88F19BDC-9401-4171-A65E-91888DAEE8F8}"/>
              </a:ext>
            </a:extLst>
          </p:cNvPr>
          <p:cNvSpPr/>
          <p:nvPr/>
        </p:nvSpPr>
        <p:spPr bwMode="auto">
          <a:xfrm>
            <a:off x="8434805" y="4409207"/>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Single view for on-prem and clouds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Consistent workflows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FD92D6F-00F7-473F-9261-397B5FB70A11}"/>
              </a:ext>
            </a:extLst>
          </p:cNvPr>
          <p:cNvSpPr/>
          <p:nvPr/>
        </p:nvSpPr>
        <p:spPr bwMode="auto">
          <a:xfrm>
            <a:off x="1272787" y="4465012"/>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D8CC8F7E-9162-4DB8-B325-E5137F0B6316}"/>
              </a:ext>
            </a:extLst>
          </p:cNvPr>
          <p:cNvSpPr/>
          <p:nvPr/>
        </p:nvSpPr>
        <p:spPr bwMode="auto">
          <a:xfrm>
            <a:off x="1335912" y="4456100"/>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familiar tools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Meet regulatory compliance</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 scale compute anywhere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340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barn(outVertical)">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110"/>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111"/>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111"/>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0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5"/>
                                        </p:tgtEl>
                                      </p:cBhvr>
                                      <p:by x="0" y="0"/>
                                    </p:animScale>
                                  </p:childTnLst>
                                </p:cTn>
                              </p:par>
                              <p:par>
                                <p:cTn id="21" presetID="10"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64" presetClass="path" presetSubtype="0" accel="50000" decel="50000" fill="hold" grpId="1" nodeType="withEffect">
                                  <p:stCondLst>
                                    <p:cond delay="0"/>
                                  </p:stCondLst>
                                  <p:childTnLst>
                                    <p:animMotion origin="layout" path="M -1.25E-6 0.08843 L -1.25E-6 -7.40741E-7 " pathEditMode="relative" rAng="0" ptsTypes="AA">
                                      <p:cBhvr>
                                        <p:cTn id="25" dur="750" fill="hold"/>
                                        <p:tgtEl>
                                          <p:spTgt spid="127"/>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10" grpId="0" animBg="1"/>
      <p:bldP spid="11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Arc pricing model</a:t>
            </a:r>
          </a:p>
        </p:txBody>
      </p:sp>
      <p:sp>
        <p:nvSpPr>
          <p:cNvPr id="17" name="TextBox 16">
            <a:extLst>
              <a:ext uri="{FF2B5EF4-FFF2-40B4-BE49-F238E27FC236}">
                <a16:creationId xmlns:a16="http://schemas.microsoft.com/office/drawing/2014/main" id="{5B7FC2CB-2DA7-49DE-A9D7-5A5260E25949}"/>
              </a:ext>
            </a:extLst>
          </p:cNvPr>
          <p:cNvSpPr txBox="1"/>
          <p:nvPr/>
        </p:nvSpPr>
        <p:spPr>
          <a:xfrm>
            <a:off x="3642204" y="4086265"/>
            <a:ext cx="4907592" cy="142237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Customers’ servers and clusters</a:t>
            </a:r>
          </a:p>
        </p:txBody>
      </p:sp>
      <p:sp>
        <p:nvSpPr>
          <p:cNvPr id="18" name="TextBox 17">
            <a:extLst>
              <a:ext uri="{FF2B5EF4-FFF2-40B4-BE49-F238E27FC236}">
                <a16:creationId xmlns:a16="http://schemas.microsoft.com/office/drawing/2014/main" id="{E1799702-70BD-4873-A9A7-8841029FFA5C}"/>
              </a:ext>
            </a:extLst>
          </p:cNvPr>
          <p:cNvSpPr txBox="1"/>
          <p:nvPr/>
        </p:nvSpPr>
        <p:spPr>
          <a:xfrm>
            <a:off x="3642204" y="2800951"/>
            <a:ext cx="4907592" cy="128531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No additional cost</a:t>
            </a:r>
          </a:p>
        </p:txBody>
      </p:sp>
      <p:pic>
        <p:nvPicPr>
          <p:cNvPr id="19" name="Graphic 18" descr="Azure Arc logo">
            <a:extLst>
              <a:ext uri="{FF2B5EF4-FFF2-40B4-BE49-F238E27FC236}">
                <a16:creationId xmlns:a16="http://schemas.microsoft.com/office/drawing/2014/main" id="{AE1529E4-BDBF-4474-AE31-0EDF40FE0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0977" y="3171665"/>
            <a:ext cx="514669" cy="514669"/>
          </a:xfrm>
          <a:prstGeom prst="rect">
            <a:avLst/>
          </a:prstGeom>
        </p:spPr>
      </p:pic>
      <p:cxnSp>
        <p:nvCxnSpPr>
          <p:cNvPr id="12" name="Straight Connector 11">
            <a:extLst>
              <a:ext uri="{FF2B5EF4-FFF2-40B4-BE49-F238E27FC236}">
                <a16:creationId xmlns:a16="http://schemas.microsoft.com/office/drawing/2014/main" id="{EA7420DE-4002-443D-A539-3739F28F87DB}"/>
              </a:ext>
              <a:ext uri="{C183D7F6-B498-43B3-948B-1728B52AA6E4}">
                <adec:decorative xmlns:adec="http://schemas.microsoft.com/office/drawing/2017/decorative" val="1"/>
              </a:ext>
            </a:extLst>
          </p:cNvPr>
          <p:cNvCxnSpPr>
            <a:cxnSpLocks/>
          </p:cNvCxnSpPr>
          <p:nvPr/>
        </p:nvCxnSpPr>
        <p:spPr>
          <a:xfrm>
            <a:off x="7175411" y="3500758"/>
            <a:ext cx="1477199" cy="0"/>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B71FA1-643A-4205-8B4A-A8C50DF39B95}"/>
              </a:ext>
            </a:extLst>
          </p:cNvPr>
          <p:cNvSpPr txBox="1"/>
          <p:nvPr/>
        </p:nvSpPr>
        <p:spPr>
          <a:xfrm>
            <a:off x="8652610" y="3101206"/>
            <a:ext cx="3383280" cy="684803"/>
          </a:xfrm>
          <a:prstGeom prst="rect">
            <a:avLst/>
          </a:prstGeom>
          <a:noFill/>
        </p:spPr>
        <p:txBody>
          <a:bodyPr wrap="square" anchor="ctr">
            <a:spAutoFit/>
          </a:bodyPr>
          <a:lstStyle>
            <a:defPPr>
              <a:defRPr lang="en-US"/>
            </a:defPPr>
            <a:lvl1pPr marR="0" lvl="0" algn="ctr" fontAlgn="auto">
              <a:lnSpc>
                <a:spcPct val="100000"/>
              </a:lnSpc>
              <a:spcBef>
                <a:spcPts val="0"/>
              </a:spcBef>
              <a:spcAft>
                <a:spcPts val="300"/>
              </a:spcAft>
              <a:buClrTx/>
              <a:buSzTx/>
              <a:tabLst/>
              <a:defRPr sz="1200">
                <a:solidFill>
                  <a:srgbClr val="50E6FF"/>
                </a:solidFill>
                <a:latin typeface="Segoe UI Semibold"/>
                <a:cs typeface="Segoe UI" pitchFamily="34" charset="0"/>
              </a:defRPr>
            </a:lvl1pPr>
            <a:lvl2pPr lvl="1">
              <a:defRPr sz="1200">
                <a:solidFill>
                  <a:srgbClr val="FFFFFF"/>
                </a:solidFill>
                <a:latin typeface="Segoe UI Semibold"/>
              </a:defRPr>
            </a:lvl2pPr>
          </a:lstStyle>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Control plane functionality:</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Tagging, management groups, activity logs, templates, Resource Graph, RBAC</a:t>
            </a:r>
          </a:p>
        </p:txBody>
      </p:sp>
    </p:spTree>
    <p:extLst>
      <p:ext uri="{BB962C8B-B14F-4D97-AF65-F5344CB8AC3E}">
        <p14:creationId xmlns:p14="http://schemas.microsoft.com/office/powerpoint/2010/main" val="282163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750"/>
                                  </p:stCondLst>
                                  <p:childTnLst>
                                    <p:set>
                                      <p:cBhvr>
                                        <p:cTn id="6" dur="1" fill="hold">
                                          <p:stCondLst>
                                            <p:cond delay="0"/>
                                          </p:stCondLst>
                                        </p:cTn>
                                        <p:tgtEl>
                                          <p:spTgt spid="1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18"/>
                                        </p:tgtEl>
                                      </p:cBhvr>
                                      <p:by x="0" y="0"/>
                                    </p:animScale>
                                  </p:childTnLst>
                                </p:cTn>
                              </p:par>
                              <p:par>
                                <p:cTn id="9" presetID="6" presetClass="emph" presetSubtype="0" accel="100000" autoRev="1" fill="hold" grpId="2" nodeType="withEffect">
                                  <p:stCondLst>
                                    <p:cond delay="1100"/>
                                  </p:stCondLst>
                                  <p:childTnLst>
                                    <p:animScale>
                                      <p:cBhvr>
                                        <p:cTn id="10" dur="250" fill="hold"/>
                                        <p:tgtEl>
                                          <p:spTgt spid="18"/>
                                        </p:tgtEl>
                                      </p:cBhvr>
                                      <p:by x="105000" y="105000"/>
                                    </p:animScale>
                                  </p:childTnLst>
                                </p:cTn>
                              </p:par>
                              <p:par>
                                <p:cTn id="11" presetID="2" presetClass="entr" presetSubtype="2" decel="100000" fill="hold" nodeType="withEffect">
                                  <p:stCondLst>
                                    <p:cond delay="14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750" fill="hold"/>
                                        <p:tgtEl>
                                          <p:spTgt spid="12"/>
                                        </p:tgtEl>
                                        <p:attrNameLst>
                                          <p:attrName>ppt_x</p:attrName>
                                        </p:attrNameLst>
                                      </p:cBhvr>
                                      <p:tavLst>
                                        <p:tav tm="0">
                                          <p:val>
                                            <p:strVal val="1+#ppt_w/2"/>
                                          </p:val>
                                        </p:tav>
                                        <p:tav tm="100000">
                                          <p:val>
                                            <p:strVal val="#ppt_x"/>
                                          </p:val>
                                        </p:tav>
                                      </p:tavLst>
                                    </p:anim>
                                    <p:anim calcmode="lin" valueType="num">
                                      <p:cBhvr additive="base">
                                        <p:cTn id="14" dur="75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17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1+#ppt_w/2"/>
                                          </p:val>
                                        </p:tav>
                                        <p:tav tm="100000">
                                          <p:val>
                                            <p:strVal val="#ppt_x"/>
                                          </p:val>
                                        </p:tav>
                                      </p:tavLst>
                                    </p:anim>
                                    <p:anim calcmode="lin" valueType="num">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nodeType="withEffect">
                                  <p:stCondLst>
                                    <p:cond delay="1250"/>
                                  </p:stCondLst>
                                  <p:childTnLst>
                                    <p:set>
                                      <p:cBhvr>
                                        <p:cTn id="20" dur="1" fill="hold">
                                          <p:stCondLst>
                                            <p:cond delay="0"/>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500"/>
                                  </p:stCondLst>
                                  <p:childTnLst>
                                    <p:animScale>
                                      <p:cBhvr>
                                        <p:cTn id="22" dur="750" fill="hold"/>
                                        <p:tgtEl>
                                          <p:spTgt spid="19"/>
                                        </p:tgtEl>
                                      </p:cBhvr>
                                      <p:by x="0" y="0"/>
                                    </p:animScale>
                                  </p:childTnLst>
                                </p:cTn>
                              </p:par>
                              <p:par>
                                <p:cTn id="23" presetID="6" presetClass="emph" presetSubtype="0" accel="100000" autoRev="1" fill="hold" nodeType="withEffect">
                                  <p:stCondLst>
                                    <p:cond delay="1750"/>
                                  </p:stCondLst>
                                  <p:childTnLst>
                                    <p:animScale>
                                      <p:cBhvr>
                                        <p:cTn id="24" dur="250" fill="hold"/>
                                        <p:tgtEl>
                                          <p:spTgt spid="19"/>
                                        </p:tgtEl>
                                      </p:cBhvr>
                                      <p:by x="105000" y="105000"/>
                                    </p:animScale>
                                  </p:childTnLst>
                                </p:cTn>
                              </p:par>
                              <p:par>
                                <p:cTn id="25" presetID="35" presetClass="path" presetSubtype="0" decel="100000" fill="hold" grpId="3" nodeType="withEffect">
                                  <p:stCondLst>
                                    <p:cond delay="1750"/>
                                  </p:stCondLst>
                                  <p:childTnLst>
                                    <p:animMotion origin="layout" path="M 0 -3.33333E-6 L -0.17357 -3.33333E-6 " pathEditMode="relative" rAng="0" ptsTypes="AA">
                                      <p:cBhvr>
                                        <p:cTn id="26" dur="750" fill="hold"/>
                                        <p:tgtEl>
                                          <p:spTgt spid="18"/>
                                        </p:tgtEl>
                                        <p:attrNameLst>
                                          <p:attrName>ppt_x</p:attrName>
                                          <p:attrName>ppt_y</p:attrName>
                                        </p:attrNameLst>
                                      </p:cBhvr>
                                      <p:rCtr x="-8659" y="0"/>
                                    </p:animMotion>
                                  </p:childTnLst>
                                </p:cTn>
                              </p:par>
                              <p:par>
                                <p:cTn id="27" presetID="35" presetClass="path" presetSubtype="0" decel="100000" fill="hold" nodeType="withEffect">
                                  <p:stCondLst>
                                    <p:cond delay="1750"/>
                                  </p:stCondLst>
                                  <p:childTnLst>
                                    <p:animMotion origin="layout" path="M 0 -3.33333E-6 L -0.17357 -3.33333E-6 " pathEditMode="relative" rAng="0" ptsTypes="AA">
                                      <p:cBhvr>
                                        <p:cTn id="28" dur="750" fill="hold"/>
                                        <p:tgtEl>
                                          <p:spTgt spid="19"/>
                                        </p:tgtEl>
                                        <p:attrNameLst>
                                          <p:attrName>ppt_x</p:attrName>
                                          <p:attrName>ppt_y</p:attrName>
                                        </p:attrNameLst>
                                      </p:cBhvr>
                                      <p:rCtr x="-8659" y="0"/>
                                    </p:animMotion>
                                  </p:childTnLst>
                                </p:cTn>
                              </p:par>
                              <p:par>
                                <p:cTn id="29" presetID="35" presetClass="path" presetSubtype="0" decel="100000" fill="hold" grpId="0" nodeType="withEffect">
                                  <p:stCondLst>
                                    <p:cond delay="1750"/>
                                  </p:stCondLst>
                                  <p:childTnLst>
                                    <p:animMotion origin="layout" path="M 0 -3.33333E-6 L -0.17357 -3.33333E-6 " pathEditMode="relative" rAng="0" ptsTypes="AA">
                                      <p:cBhvr>
                                        <p:cTn id="30" dur="750" fill="hold"/>
                                        <p:tgtEl>
                                          <p:spTgt spid="17"/>
                                        </p:tgtEl>
                                        <p:attrNameLst>
                                          <p:attrName>ppt_x</p:attrName>
                                          <p:attrName>ppt_y</p:attrName>
                                        </p:attrNameLst>
                                      </p:cBhvr>
                                      <p:rCtr x="-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18" grpId="2" animBg="1"/>
      <p:bldP spid="18" grpId="3"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xfrm>
            <a:off x="586740" y="46281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Arc pricing model</a:t>
            </a:r>
          </a:p>
        </p:txBody>
      </p:sp>
      <p:sp>
        <p:nvSpPr>
          <p:cNvPr id="14" name="TextBox 13">
            <a:extLst>
              <a:ext uri="{FF2B5EF4-FFF2-40B4-BE49-F238E27FC236}">
                <a16:creationId xmlns:a16="http://schemas.microsoft.com/office/drawing/2014/main" id="{5352E0C4-0760-428D-834D-FD113FBF7CF9}"/>
              </a:ext>
            </a:extLst>
          </p:cNvPr>
          <p:cNvSpPr txBox="1"/>
          <p:nvPr/>
        </p:nvSpPr>
        <p:spPr>
          <a:xfrm>
            <a:off x="1525479" y="2024824"/>
            <a:ext cx="4907592" cy="194758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Additional services ($)*</a:t>
            </a:r>
          </a:p>
        </p:txBody>
      </p:sp>
      <p:sp>
        <p:nvSpPr>
          <p:cNvPr id="10" name="TextBox 9">
            <a:extLst>
              <a:ext uri="{FF2B5EF4-FFF2-40B4-BE49-F238E27FC236}">
                <a16:creationId xmlns:a16="http://schemas.microsoft.com/office/drawing/2014/main" id="{12404DCA-93A0-4BBD-AB07-D35B0A7A5F38}"/>
              </a:ext>
            </a:extLst>
          </p:cNvPr>
          <p:cNvSpPr txBox="1"/>
          <p:nvPr/>
        </p:nvSpPr>
        <p:spPr>
          <a:xfrm>
            <a:off x="1525479" y="4784339"/>
            <a:ext cx="4907592" cy="70585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No additional cost</a:t>
            </a:r>
          </a:p>
        </p:txBody>
      </p:sp>
      <p:pic>
        <p:nvPicPr>
          <p:cNvPr id="11" name="Graphic 10" descr="Azure Arc logo">
            <a:extLst>
              <a:ext uri="{FF2B5EF4-FFF2-40B4-BE49-F238E27FC236}">
                <a16:creationId xmlns:a16="http://schemas.microsoft.com/office/drawing/2014/main" id="{70ED8D61-7EC1-4260-A5C3-CDD3756C6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502" y="4860746"/>
            <a:ext cx="514669" cy="514669"/>
          </a:xfrm>
          <a:prstGeom prst="rect">
            <a:avLst/>
          </a:prstGeom>
        </p:spPr>
      </p:pic>
      <p:sp>
        <p:nvSpPr>
          <p:cNvPr id="9" name="TextBox 8">
            <a:extLst>
              <a:ext uri="{FF2B5EF4-FFF2-40B4-BE49-F238E27FC236}">
                <a16:creationId xmlns:a16="http://schemas.microsoft.com/office/drawing/2014/main" id="{88BC7B69-0C2B-43E0-A769-B568B2710F74}"/>
              </a:ext>
            </a:extLst>
          </p:cNvPr>
          <p:cNvSpPr txBox="1"/>
          <p:nvPr/>
        </p:nvSpPr>
        <p:spPr>
          <a:xfrm>
            <a:off x="1525479" y="5522171"/>
            <a:ext cx="4907592" cy="7811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Customers’ servers and clusters</a:t>
            </a:r>
          </a:p>
        </p:txBody>
      </p:sp>
      <p:cxnSp>
        <p:nvCxnSpPr>
          <p:cNvPr id="20" name="Straight Connector 19">
            <a:extLst>
              <a:ext uri="{FF2B5EF4-FFF2-40B4-BE49-F238E27FC236}">
                <a16:creationId xmlns:a16="http://schemas.microsoft.com/office/drawing/2014/main" id="{881565B4-D1F0-4A1F-9FD8-6E30986E04AA}"/>
              </a:ext>
              <a:ext uri="{C183D7F6-B498-43B3-948B-1728B52AA6E4}">
                <adec:decorative xmlns:adec="http://schemas.microsoft.com/office/drawing/2017/decorative" val="1"/>
              </a:ext>
            </a:extLst>
          </p:cNvPr>
          <p:cNvCxnSpPr>
            <a:cxnSpLocks/>
          </p:cNvCxnSpPr>
          <p:nvPr/>
        </p:nvCxnSpPr>
        <p:spPr>
          <a:xfrm>
            <a:off x="6213386" y="3034912"/>
            <a:ext cx="2363347" cy="0"/>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7420DE-4002-443D-A539-3739F28F87DB}"/>
              </a:ext>
              <a:ext uri="{C183D7F6-B498-43B3-948B-1728B52AA6E4}">
                <adec:decorative xmlns:adec="http://schemas.microsoft.com/office/drawing/2017/decorative" val="1"/>
              </a:ext>
            </a:extLst>
          </p:cNvPr>
          <p:cNvCxnSpPr>
            <a:cxnSpLocks/>
          </p:cNvCxnSpPr>
          <p:nvPr/>
        </p:nvCxnSpPr>
        <p:spPr>
          <a:xfrm>
            <a:off x="6213386" y="5177055"/>
            <a:ext cx="2363347" cy="15428"/>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0AD7A8-C594-442D-8BB2-E09FB16C4C2E}"/>
              </a:ext>
            </a:extLst>
          </p:cNvPr>
          <p:cNvSpPr txBox="1"/>
          <p:nvPr/>
        </p:nvSpPr>
        <p:spPr>
          <a:xfrm>
            <a:off x="8665725" y="1885681"/>
            <a:ext cx="3383280" cy="2062103"/>
          </a:xfrm>
          <a:prstGeom prst="rect">
            <a:avLst/>
          </a:prstGeom>
          <a:noFill/>
        </p:spPr>
        <p:txBody>
          <a:bodyPr wrap="square" anchor="ctr">
            <a:sp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Policy—guest configuration</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Backup</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GitOps management for Kubernetes Application Insights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Config and Change Management</a:t>
            </a:r>
          </a:p>
        </p:txBody>
      </p:sp>
      <p:sp>
        <p:nvSpPr>
          <p:cNvPr id="13" name="TextBox 12">
            <a:extLst>
              <a:ext uri="{FF2B5EF4-FFF2-40B4-BE49-F238E27FC236}">
                <a16:creationId xmlns:a16="http://schemas.microsoft.com/office/drawing/2014/main" id="{59B71FA1-643A-4205-8B4A-A8C50DF39B95}"/>
              </a:ext>
            </a:extLst>
          </p:cNvPr>
          <p:cNvSpPr txBox="1"/>
          <p:nvPr/>
        </p:nvSpPr>
        <p:spPr>
          <a:xfrm>
            <a:off x="8665725" y="4986772"/>
            <a:ext cx="3383280" cy="684803"/>
          </a:xfrm>
          <a:prstGeom prst="rect">
            <a:avLst/>
          </a:prstGeom>
          <a:noFill/>
        </p:spPr>
        <p:txBody>
          <a:bodyPr wrap="square" anchor="ctr">
            <a:sp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Control plane functionality:</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Tagging, management groups, activity logs, templates, Resource Graph, RBAC</a:t>
            </a:r>
          </a:p>
        </p:txBody>
      </p:sp>
      <p:grpSp>
        <p:nvGrpSpPr>
          <p:cNvPr id="15" name="Group 14" descr="Microsoft Azure logo">
            <a:extLst>
              <a:ext uri="{FF2B5EF4-FFF2-40B4-BE49-F238E27FC236}">
                <a16:creationId xmlns:a16="http://schemas.microsoft.com/office/drawing/2014/main" id="{2E117785-B870-4371-999A-06B1EB70AA5B}"/>
              </a:ext>
            </a:extLst>
          </p:cNvPr>
          <p:cNvGrpSpPr/>
          <p:nvPr/>
        </p:nvGrpSpPr>
        <p:grpSpPr>
          <a:xfrm>
            <a:off x="2923001" y="2171989"/>
            <a:ext cx="2112548" cy="389994"/>
            <a:chOff x="9047655" y="4372095"/>
            <a:chExt cx="1685927" cy="311236"/>
          </a:xfrm>
        </p:grpSpPr>
        <p:pic>
          <p:nvPicPr>
            <p:cNvPr id="16" name="Picture 15" descr="A picture containing drawing&#10;&#10;Description automatically generated">
              <a:extLst>
                <a:ext uri="{FF2B5EF4-FFF2-40B4-BE49-F238E27FC236}">
                  <a16:creationId xmlns:a16="http://schemas.microsoft.com/office/drawing/2014/main" id="{5C887BB7-C794-467D-BB7C-7767200014BC}"/>
                </a:ext>
              </a:extLst>
            </p:cNvPr>
            <p:cNvPicPr>
              <a:picLocks noChangeAspect="1"/>
            </p:cNvPicPr>
            <p:nvPr/>
          </p:nvPicPr>
          <p:blipFill rotWithShape="1">
            <a:blip r:embed="rId5">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54765E5C-CD9E-4755-99F4-B9059F800CB7}"/>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
        <p:nvSpPr>
          <p:cNvPr id="18" name="TextBox 17">
            <a:extLst>
              <a:ext uri="{FF2B5EF4-FFF2-40B4-BE49-F238E27FC236}">
                <a16:creationId xmlns:a16="http://schemas.microsoft.com/office/drawing/2014/main" id="{C3096326-68C1-4D81-A96C-746AE6E80E74}"/>
              </a:ext>
            </a:extLst>
          </p:cNvPr>
          <p:cNvSpPr txBox="1"/>
          <p:nvPr/>
        </p:nvSpPr>
        <p:spPr>
          <a:xfrm>
            <a:off x="1525479" y="3936289"/>
            <a:ext cx="4907592" cy="80776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 Azure Arc-enabled services ($)*</a:t>
            </a:r>
          </a:p>
        </p:txBody>
      </p:sp>
      <p:cxnSp>
        <p:nvCxnSpPr>
          <p:cNvPr id="2" name="Straight Connector 1">
            <a:extLst>
              <a:ext uri="{FF2B5EF4-FFF2-40B4-BE49-F238E27FC236}">
                <a16:creationId xmlns:a16="http://schemas.microsoft.com/office/drawing/2014/main" id="{A3BA0DA9-ACA3-4BF2-AD0D-B51476A9665B}"/>
              </a:ext>
              <a:ext uri="{C183D7F6-B498-43B3-948B-1728B52AA6E4}">
                <adec:decorative xmlns:adec="http://schemas.microsoft.com/office/drawing/2017/decorative" val="1"/>
              </a:ext>
            </a:extLst>
          </p:cNvPr>
          <p:cNvCxnSpPr>
            <a:cxnSpLocks/>
          </p:cNvCxnSpPr>
          <p:nvPr/>
        </p:nvCxnSpPr>
        <p:spPr>
          <a:xfrm>
            <a:off x="6213386" y="4329488"/>
            <a:ext cx="2363347" cy="10683"/>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F9F78E5-FAEF-43AF-9A35-A5C0549EDE98}"/>
              </a:ext>
            </a:extLst>
          </p:cNvPr>
          <p:cNvSpPr txBox="1"/>
          <p:nvPr/>
        </p:nvSpPr>
        <p:spPr>
          <a:xfrm>
            <a:off x="8744916" y="4005613"/>
            <a:ext cx="3488513" cy="923330"/>
          </a:xfrm>
          <a:prstGeom prst="rect">
            <a:avLst/>
          </a:prstGeom>
          <a:noFill/>
        </p:spPr>
        <p:txBody>
          <a:bodyPr wrap="square" lIns="0" tIns="0" rIns="0" bIns="0" rtlCol="0" anchor="t">
            <a:spAutoFit/>
          </a:bodyPr>
          <a:lstStyle>
            <a:defPPr>
              <a:defRPr lang="en-US"/>
            </a:defPPr>
            <a:lvl1pPr marL="171450" marR="0" lvl="0" indent="-171450" fontAlgn="auto">
              <a:lnSpc>
                <a:spcPct val="100000"/>
              </a:lnSpc>
              <a:spcBef>
                <a:spcPts val="0"/>
              </a:spcBef>
              <a:spcAft>
                <a:spcPts val="0"/>
              </a:spcAft>
              <a:buClr>
                <a:srgbClr val="00B050"/>
              </a:buClr>
              <a:buSzTx/>
              <a:buFont typeface="Wingdings" panose="05000000000000000000" pitchFamily="2" charset="2"/>
              <a:buChar char="ü"/>
              <a:tabLst/>
              <a:defRPr kumimoji="0" sz="1200" b="0" i="0" u="none" strike="noStrike" cap="none" spc="0" normalizeH="0" baseline="0">
                <a:ln>
                  <a:noFill/>
                </a:ln>
                <a:effectLst/>
                <a:uLnTx/>
                <a:uFillTx/>
                <a:latin typeface="Segoe UI"/>
              </a:defRPr>
            </a:lvl1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Instance (preview, GA on 7/30)</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PostgreSQL Hyperscale (preview)</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Machine Learning (preview)</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App Service, Functions, Logic Apps, APIM, Event Grid (preview)</a:t>
            </a:r>
          </a:p>
        </p:txBody>
      </p:sp>
      <p:sp>
        <p:nvSpPr>
          <p:cNvPr id="3" name="TextBox 2">
            <a:extLst>
              <a:ext uri="{FF2B5EF4-FFF2-40B4-BE49-F238E27FC236}">
                <a16:creationId xmlns:a16="http://schemas.microsoft.com/office/drawing/2014/main" id="{95D945E5-D1EB-456A-8C7B-6B4F595034F3}"/>
              </a:ext>
            </a:extLst>
          </p:cNvPr>
          <p:cNvSpPr txBox="1"/>
          <p:nvPr/>
        </p:nvSpPr>
        <p:spPr>
          <a:xfrm>
            <a:off x="8128515" y="6245515"/>
            <a:ext cx="4457700" cy="58477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t>
            </a: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Pricing for  Azure Arc-enabled services and additional  management services is consistent with Azure pricing.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Services are available at no cost during preview.</a:t>
            </a:r>
          </a:p>
        </p:txBody>
      </p:sp>
    </p:spTree>
    <p:extLst>
      <p:ext uri="{BB962C8B-B14F-4D97-AF65-F5344CB8AC3E}">
        <p14:creationId xmlns:p14="http://schemas.microsoft.com/office/powerpoint/2010/main" val="5817362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750"/>
                                  </p:stCondLst>
                                  <p:childTnLst>
                                    <p:set>
                                      <p:cBhvr>
                                        <p:cTn id="6" dur="1" fill="hold">
                                          <p:stCondLst>
                                            <p:cond delay="0"/>
                                          </p:stCondLst>
                                        </p:cTn>
                                        <p:tgtEl>
                                          <p:spTgt spid="1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18"/>
                                        </p:tgtEl>
                                      </p:cBhvr>
                                      <p:by x="0" y="0"/>
                                    </p:animScale>
                                  </p:childTnLst>
                                </p:cTn>
                              </p:par>
                              <p:par>
                                <p:cTn id="9" presetID="6" presetClass="emph" presetSubtype="0" accel="100000" autoRev="1" fill="hold" grpId="2" nodeType="withEffect">
                                  <p:stCondLst>
                                    <p:cond delay="1100"/>
                                  </p:stCondLst>
                                  <p:childTnLst>
                                    <p:animScale>
                                      <p:cBhvr>
                                        <p:cTn id="10" dur="250" fill="hold"/>
                                        <p:tgtEl>
                                          <p:spTgt spid="18"/>
                                        </p:tgtEl>
                                      </p:cBhvr>
                                      <p:by x="105000" y="105000"/>
                                    </p:animScale>
                                  </p:childTnLst>
                                </p:cTn>
                              </p:par>
                              <p:par>
                                <p:cTn id="11" presetID="2" presetClass="entr" presetSubtype="2" fill="hold" nodeType="withEffect">
                                  <p:stCondLst>
                                    <p:cond delay="110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11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1750"/>
                                  </p:stCondLst>
                                  <p:childTnLst>
                                    <p:set>
                                      <p:cBhvr>
                                        <p:cTn id="24" dur="1" fill="hold">
                                          <p:stCondLst>
                                            <p:cond delay="0"/>
                                          </p:stCondLst>
                                        </p:cTn>
                                        <p:tgtEl>
                                          <p:spTgt spid="15"/>
                                        </p:tgtEl>
                                        <p:attrNameLst>
                                          <p:attrName>style.visibility</p:attrName>
                                        </p:attrNameLst>
                                      </p:cBhvr>
                                      <p:to>
                                        <p:strVal val="visible"/>
                                      </p:to>
                                    </p:set>
                                  </p:childTnLst>
                                </p:cTn>
                              </p:par>
                              <p:par>
                                <p:cTn id="25" presetID="6" presetClass="emph" presetSubtype="0" accel="100000" autoRev="1" fill="hold" nodeType="withEffect">
                                  <p:stCondLst>
                                    <p:cond delay="500"/>
                                  </p:stCondLst>
                                  <p:childTnLst>
                                    <p:animScale>
                                      <p:cBhvr>
                                        <p:cTn id="26" dur="750" fill="hold"/>
                                        <p:tgtEl>
                                          <p:spTgt spid="15"/>
                                        </p:tgtEl>
                                      </p:cBhvr>
                                      <p:by x="0" y="0"/>
                                    </p:animScale>
                                  </p:childTnLst>
                                </p:cTn>
                              </p:par>
                              <p:par>
                                <p:cTn id="27" presetID="6" presetClass="emph" presetSubtype="0" accel="100000" autoRev="1" fill="hold" nodeType="withEffect">
                                  <p:stCondLst>
                                    <p:cond delay="1750"/>
                                  </p:stCondLst>
                                  <p:childTnLst>
                                    <p:animScale>
                                      <p:cBhvr>
                                        <p:cTn id="28" dur="250" fill="hold"/>
                                        <p:tgtEl>
                                          <p:spTgt spid="15"/>
                                        </p:tgtEl>
                                      </p:cBhvr>
                                      <p:by x="105000" y="105000"/>
                                    </p:animScale>
                                  </p:childTnLst>
                                </p:cTn>
                              </p:par>
                              <p:par>
                                <p:cTn id="29" presetID="2" presetClass="entr" presetSubtype="2" decel="100000" fill="hold" nodeType="withEffect">
                                  <p:stCondLst>
                                    <p:cond delay="14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1+#ppt_w/2"/>
                                          </p:val>
                                        </p:tav>
                                        <p:tav tm="100000">
                                          <p:val>
                                            <p:strVal val="#ppt_x"/>
                                          </p:val>
                                        </p:tav>
                                      </p:tavLst>
                                    </p:anim>
                                    <p:anim calcmode="lin" valueType="num">
                                      <p:cBhvr additive="base">
                                        <p:cTn id="32" dur="75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750" fill="hold"/>
                                        <p:tgtEl>
                                          <p:spTgt spid="21"/>
                                        </p:tgtEl>
                                        <p:attrNameLst>
                                          <p:attrName>ppt_x</p:attrName>
                                        </p:attrNameLst>
                                      </p:cBhvr>
                                      <p:tavLst>
                                        <p:tav tm="0">
                                          <p:val>
                                            <p:strVal val="1+#ppt_w/2"/>
                                          </p:val>
                                        </p:tav>
                                        <p:tav tm="100000">
                                          <p:val>
                                            <p:strVal val="#ppt_x"/>
                                          </p:val>
                                        </p:tav>
                                      </p:tavLst>
                                    </p:anim>
                                    <p:anim calcmode="lin" valueType="num">
                                      <p:cBhvr additive="base">
                                        <p:cTn id="36"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p:bldP spid="18" grpId="0" animBg="1"/>
      <p:bldP spid="18" grpId="1" animBg="1"/>
      <p:bldP spid="18" grpId="2"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xfrm>
            <a:off x="0" y="0"/>
            <a:ext cx="12279467"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a:t>Azure A</a:t>
            </a:r>
            <a:r>
              <a:rPr kumimoji="0" lang="en-US" sz="3600" b="0" i="0" u="none" strike="noStrike" kern="1200" cap="none" spc="-50" normalizeH="0" baseline="0" noProof="0" err="1">
                <a:ln w="3175">
                  <a:noFill/>
                </a:ln>
                <a:solidFill>
                  <a:schemeClr val="tx1"/>
                </a:solidFill>
                <a:effectLst/>
                <a:uLnTx/>
                <a:uFillTx/>
                <a:latin typeface="+mj-lt"/>
                <a:ea typeface="+mn-ea"/>
                <a:cs typeface="Segoe UI" pitchFamily="34" charset="0"/>
              </a:rPr>
              <a:t>rc</a:t>
            </a: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 pricing details</a:t>
            </a:r>
          </a:p>
        </p:txBody>
      </p:sp>
      <p:graphicFrame>
        <p:nvGraphicFramePr>
          <p:cNvPr id="4" name="Table 3">
            <a:extLst>
              <a:ext uri="{FF2B5EF4-FFF2-40B4-BE49-F238E27FC236}">
                <a16:creationId xmlns:a16="http://schemas.microsoft.com/office/drawing/2014/main" id="{655E359C-EB01-4DBE-A235-6A602E7F226B}"/>
              </a:ext>
            </a:extLst>
          </p:cNvPr>
          <p:cNvGraphicFramePr/>
          <p:nvPr/>
        </p:nvGraphicFramePr>
        <p:xfrm>
          <a:off x="300487" y="902802"/>
          <a:ext cx="11591026" cy="4982537"/>
        </p:xfrm>
        <a:graphic>
          <a:graphicData uri="http://schemas.openxmlformats.org/drawingml/2006/table">
            <a:tbl>
              <a:tblPr firstRow="1" firstCol="1" bandRow="1">
                <a:tableStyleId>{69012ECD-51FC-41F1-AA8D-1B2483CD663E}</a:tableStyleId>
              </a:tblPr>
              <a:tblGrid>
                <a:gridCol w="3433313">
                  <a:extLst>
                    <a:ext uri="{9D8B030D-6E8A-4147-A177-3AD203B41FA5}">
                      <a16:colId xmlns:a16="http://schemas.microsoft.com/office/drawing/2014/main" val="1392867153"/>
                    </a:ext>
                  </a:extLst>
                </a:gridCol>
                <a:gridCol w="3283527">
                  <a:extLst>
                    <a:ext uri="{9D8B030D-6E8A-4147-A177-3AD203B41FA5}">
                      <a16:colId xmlns:a16="http://schemas.microsoft.com/office/drawing/2014/main" val="5765483"/>
                    </a:ext>
                  </a:extLst>
                </a:gridCol>
                <a:gridCol w="2544466">
                  <a:extLst>
                    <a:ext uri="{9D8B030D-6E8A-4147-A177-3AD203B41FA5}">
                      <a16:colId xmlns:a16="http://schemas.microsoft.com/office/drawing/2014/main" val="2963591751"/>
                    </a:ext>
                  </a:extLst>
                </a:gridCol>
                <a:gridCol w="2329720">
                  <a:extLst>
                    <a:ext uri="{9D8B030D-6E8A-4147-A177-3AD203B41FA5}">
                      <a16:colId xmlns:a16="http://schemas.microsoft.com/office/drawing/2014/main" val="567602600"/>
                    </a:ext>
                  </a:extLst>
                </a:gridCol>
              </a:tblGrid>
              <a:tr h="299496">
                <a:tc gridSpan="2">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endParaRPr lang="en-US" sz="1300" b="1" u="none" strike="noStrike" kern="1200">
                        <a:solidFill>
                          <a:schemeClr val="bg1"/>
                        </a:solidFill>
                        <a:effectLst/>
                        <a:latin typeface="+mj-lt"/>
                        <a:ea typeface="+mn-ea"/>
                        <a:cs typeface="+mn-cs"/>
                      </a:endParaRPr>
                    </a:p>
                  </a:txBody>
                  <a:tcPr>
                    <a:solidFill>
                      <a:schemeClr val="accent1"/>
                    </a:solidFill>
                  </a:tcPr>
                </a:tc>
                <a:tc hMerge="1">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400" b="1" u="none" strike="noStrike" kern="1200">
                          <a:solidFill>
                            <a:schemeClr val="bg1"/>
                          </a:solidFill>
                          <a:effectLst/>
                          <a:latin typeface="+mj-lt"/>
                          <a:ea typeface="+mn-ea"/>
                          <a:cs typeface="+mn-cs"/>
                        </a:rPr>
                        <a:t>Add-on management services </a:t>
                      </a:r>
                    </a:p>
                  </a:txBody>
                  <a:tcPr>
                    <a:solidFill>
                      <a:schemeClr val="accent1"/>
                    </a:solidFill>
                  </a:tcPr>
                </a:tc>
                <a:tc>
                  <a:txBody>
                    <a:bodyPr/>
                    <a:lstStyle/>
                    <a:p>
                      <a:pPr marL="0" marR="0" algn="l" defTabSz="932742" rtl="0" eaLnBrk="1" fontAlgn="t" latinLnBrk="0" hangingPunct="1">
                        <a:lnSpc>
                          <a:spcPct val="107000"/>
                        </a:lnSpc>
                        <a:spcBef>
                          <a:spcPts val="600"/>
                        </a:spcBef>
                        <a:spcAft>
                          <a:spcPts val="600"/>
                        </a:spcAft>
                      </a:pPr>
                      <a:r>
                        <a:rPr lang="en-US" sz="1300" b="1" u="none" strike="noStrike" kern="1200">
                          <a:solidFill>
                            <a:schemeClr val="bg1"/>
                          </a:solidFill>
                          <a:effectLst/>
                          <a:latin typeface="+mj-lt"/>
                          <a:ea typeface="+mn-ea"/>
                          <a:cs typeface="+mn-cs"/>
                        </a:rPr>
                        <a:t>Azure Resource</a:t>
                      </a:r>
                    </a:p>
                  </a:txBody>
                  <a:tcPr>
                    <a:solidFill>
                      <a:schemeClr val="accent1"/>
                    </a:solidFill>
                  </a:tcPr>
                </a:tc>
                <a:tc>
                  <a:txBody>
                    <a:bodyPr/>
                    <a:lstStyle/>
                    <a:p>
                      <a:pPr marL="0" marR="0" algn="l" defTabSz="932742" rtl="0" eaLnBrk="1" fontAlgn="t" latinLnBrk="0" hangingPunct="1">
                        <a:lnSpc>
                          <a:spcPct val="107000"/>
                        </a:lnSpc>
                        <a:spcBef>
                          <a:spcPts val="600"/>
                        </a:spcBef>
                        <a:spcAft>
                          <a:spcPts val="600"/>
                        </a:spcAft>
                      </a:pPr>
                      <a:r>
                        <a:rPr lang="en-US" sz="1300" b="1" u="none" strike="noStrike" kern="1200">
                          <a:solidFill>
                            <a:schemeClr val="bg1"/>
                          </a:solidFill>
                          <a:effectLst/>
                          <a:latin typeface="+mj-lt"/>
                          <a:ea typeface="+mn-ea"/>
                          <a:cs typeface="+mn-cs"/>
                        </a:rPr>
                        <a:t>Azure Arc Resource</a:t>
                      </a:r>
                    </a:p>
                  </a:txBody>
                  <a:tcPr>
                    <a:solidFill>
                      <a:schemeClr val="accent1"/>
                    </a:solidFill>
                  </a:tcPr>
                </a:tc>
                <a:extLst>
                  <a:ext uri="{0D108BD9-81ED-4DB2-BD59-A6C34878D82A}">
                    <a16:rowId xmlns:a16="http://schemas.microsoft.com/office/drawing/2014/main" val="3831984968"/>
                  </a:ext>
                </a:extLst>
              </a:tr>
              <a:tr h="927195">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1" i="0" u="none" strike="noStrike" kern="1200">
                          <a:solidFill>
                            <a:schemeClr val="tx1"/>
                          </a:solidFill>
                          <a:effectLst/>
                          <a:latin typeface="+mj-lt"/>
                          <a:ea typeface="+mn-ea"/>
                          <a:cs typeface="+mn-cs"/>
                        </a:rPr>
                        <a:t>Azure Arc control plane functionality (for both Arc-enabled servers and Kubernetes)</a:t>
                      </a: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0" u="none" strike="noStrike" kern="1200">
                          <a:solidFill>
                            <a:schemeClr val="tx1"/>
                          </a:solidFill>
                          <a:effectLst/>
                          <a:latin typeface="+mn-lt"/>
                          <a:ea typeface="+mn-ea"/>
                          <a:cs typeface="+mn-cs"/>
                        </a:rPr>
                        <a:t>Onboarding, Resource organization in the Azure Portal, Tagging, Searching and Indexing, RBAC and Automation through Templates</a:t>
                      </a:r>
                    </a:p>
                  </a:txBody>
                  <a:tcPr/>
                </a:tc>
                <a:tc>
                  <a:txBody>
                    <a:bodyPr/>
                    <a:lstStyle/>
                    <a:p>
                      <a:r>
                        <a:rPr lang="en-US" sz="1200" b="0" i="0" kern="1200">
                          <a:solidFill>
                            <a:schemeClr val="tx1"/>
                          </a:solidFill>
                          <a:effectLst/>
                          <a:latin typeface="+mn-lt"/>
                          <a:ea typeface="+mn-ea"/>
                          <a:cs typeface="+mn-cs"/>
                        </a:rPr>
                        <a:t>Free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Free</a:t>
                      </a:r>
                    </a:p>
                  </a:txBody>
                  <a:tcPr/>
                </a:tc>
                <a:extLst>
                  <a:ext uri="{0D108BD9-81ED-4DB2-BD59-A6C34878D82A}">
                    <a16:rowId xmlns:a16="http://schemas.microsoft.com/office/drawing/2014/main" val="1920357185"/>
                  </a:ext>
                </a:extLst>
              </a:tr>
              <a:tr h="872536">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1" i="0" u="none" strike="noStrike" kern="1200">
                          <a:solidFill>
                            <a:schemeClr val="tx1"/>
                          </a:solidFill>
                          <a:effectLst/>
                          <a:latin typeface="+mj-lt"/>
                          <a:ea typeface="+mn-ea"/>
                          <a:cs typeface="+mn-cs"/>
                        </a:rPr>
                        <a:t>Add-on management services (for both Arc-enabled servers and Kubernetes)</a:t>
                      </a:r>
                    </a:p>
                  </a:txBody>
                  <a:tcPr>
                    <a:lnB w="9525" cap="flat" cmpd="sng" algn="ctr">
                      <a:solidFill>
                        <a:schemeClr val="accent1"/>
                      </a:solidFill>
                      <a:prstDash val="solid"/>
                      <a:round/>
                      <a:headEnd type="none" w="med" len="med"/>
                      <a:tailEnd type="none" w="med" len="med"/>
                    </a:lnB>
                  </a:tcPr>
                </a:tc>
                <a:tc>
                  <a:txBody>
                    <a:bodyPr/>
                    <a:lstStyle/>
                    <a:p>
                      <a:pPr marL="0" marR="0" algn="l" fontAlgn="t">
                        <a:lnSpc>
                          <a:spcPct val="107000"/>
                        </a:lnSpc>
                        <a:spcBef>
                          <a:spcPts val="600"/>
                        </a:spcBef>
                        <a:spcAft>
                          <a:spcPts val="600"/>
                        </a:spcAft>
                      </a:pPr>
                      <a:r>
                        <a:rPr lang="en-US" sz="1200" b="0" i="0" u="none" strike="noStrike">
                          <a:effectLst/>
                          <a:latin typeface="+mn-lt"/>
                        </a:rPr>
                        <a:t>Azure Monitor, Azure Defender, Azure Sentinel</a:t>
                      </a:r>
                    </a:p>
                  </a:txBody>
                  <a:tcPr/>
                </a:tc>
                <a:tc>
                  <a:txBody>
                    <a:bodyPr/>
                    <a:lstStyle/>
                    <a:p>
                      <a:r>
                        <a:rPr lang="en-US" sz="1200" b="0" i="0" kern="1200">
                          <a:solidFill>
                            <a:schemeClr val="tx1"/>
                          </a:solidFill>
                          <a:effectLst/>
                          <a:latin typeface="+mn-lt"/>
                          <a:ea typeface="+mn-ea"/>
                          <a:cs typeface="+mn-cs"/>
                        </a:rPr>
                        <a:t>Refer to the pricing for the specific service in the Azure Pricing calculator</a:t>
                      </a:r>
                    </a:p>
                  </a:txBody>
                  <a:tcPr>
                    <a:lnB w="9525" cap="flat" cmpd="sng" algn="ctr">
                      <a:solidFill>
                        <a:schemeClr val="accent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Priced similar to Azure resources. Refer to the specific service in the Azure Pricing calculator</a:t>
                      </a:r>
                    </a:p>
                  </a:txBody>
                  <a:tcPr>
                    <a:lnB w="952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1369954"/>
                  </a:ext>
                </a:extLst>
              </a:tr>
              <a:tr h="717962">
                <a:tc>
                  <a:txBody>
                    <a:bodyPr/>
                    <a:lstStyle/>
                    <a:p>
                      <a:pPr marL="0" marR="0" algn="l" fontAlgn="t">
                        <a:lnSpc>
                          <a:spcPct val="107000"/>
                        </a:lnSpc>
                        <a:spcBef>
                          <a:spcPts val="600"/>
                        </a:spcBef>
                        <a:spcAft>
                          <a:spcPts val="600"/>
                        </a:spcAft>
                      </a:pPr>
                      <a:r>
                        <a:rPr lang="en-US" sz="1200" b="1" i="0" u="none" strike="noStrike" kern="1200">
                          <a:solidFill>
                            <a:schemeClr val="tx1"/>
                          </a:solidFill>
                          <a:effectLst/>
                          <a:latin typeface="+mj-lt"/>
                          <a:ea typeface="+mn-ea"/>
                          <a:cs typeface="+mn-cs"/>
                        </a:rPr>
                        <a:t>Azure Arc-enabled servers</a:t>
                      </a:r>
                    </a:p>
                  </a:txBody>
                  <a:tcPr>
                    <a:lnT w="9525" cap="flat" cmpd="sng" algn="ctr">
                      <a:solidFill>
                        <a:schemeClr val="accent1"/>
                      </a:solidFill>
                      <a:prstDash val="solid"/>
                      <a:round/>
                      <a:headEnd type="none" w="med" len="med"/>
                      <a:tailEnd type="none" w="med" len="med"/>
                    </a:lnT>
                  </a:tcPr>
                </a:tc>
                <a:tc>
                  <a:txBody>
                    <a:bodyPr/>
                    <a:lstStyle/>
                    <a:p>
                      <a:pPr marL="0" marR="0" algn="l" fontAlgn="t">
                        <a:lnSpc>
                          <a:spcPct val="107000"/>
                        </a:lnSpc>
                        <a:spcBef>
                          <a:spcPts val="600"/>
                        </a:spcBef>
                        <a:spcAft>
                          <a:spcPts val="600"/>
                        </a:spcAft>
                      </a:pPr>
                      <a:r>
                        <a:rPr lang="en-US" sz="1200" u="none" strike="noStrike">
                          <a:effectLst/>
                          <a:latin typeface="+mn-lt"/>
                        </a:rPr>
                        <a:t>Azure Policy guest configuration (includes Azure Automation change tracking, inventory, state configuration)</a:t>
                      </a:r>
                      <a:endParaRPr lang="en-US" sz="1200" b="0" i="0" u="none" strike="noStrike">
                        <a:effectLst/>
                        <a:latin typeface="+mn-lt"/>
                      </a:endParaRPr>
                    </a:p>
                  </a:txBody>
                  <a:tcPr/>
                </a:tc>
                <a:tc>
                  <a:txBody>
                    <a:bodyPr/>
                    <a:lstStyle/>
                    <a:p>
                      <a:pPr marL="0" marR="0" algn="l" fontAlgn="t">
                        <a:lnSpc>
                          <a:spcPct val="107000"/>
                        </a:lnSpc>
                        <a:spcBef>
                          <a:spcPts val="600"/>
                        </a:spcBef>
                        <a:spcAft>
                          <a:spcPts val="600"/>
                        </a:spcAft>
                      </a:pPr>
                      <a:r>
                        <a:rPr lang="en-US" sz="1200" u="none" strike="noStrike">
                          <a:effectLst/>
                          <a:latin typeface="+mn-lt"/>
                        </a:rPr>
                        <a:t>Free</a:t>
                      </a:r>
                      <a:endParaRPr lang="en-US" sz="1200" b="0" i="0" u="none" strike="noStrike">
                        <a:effectLst/>
                        <a:latin typeface="+mn-lt"/>
                      </a:endParaRPr>
                    </a:p>
                  </a:txBody>
                  <a:tcPr>
                    <a:lnT w="9525" cap="flat" cmpd="sng" algn="ctr">
                      <a:solidFill>
                        <a:schemeClr val="accent1"/>
                      </a:solidFill>
                      <a:prstDash val="solid"/>
                      <a:round/>
                      <a:headEnd type="none" w="med" len="med"/>
                      <a:tailEnd type="none" w="med" len="med"/>
                    </a:lnT>
                  </a:tcPr>
                </a:tc>
                <a:tc>
                  <a:txBody>
                    <a:bodyPr/>
                    <a:lstStyle/>
                    <a:p>
                      <a:pPr marL="0" marR="0" algn="l" fontAlgn="t">
                        <a:lnSpc>
                          <a:spcPct val="107000"/>
                        </a:lnSpc>
                        <a:spcBef>
                          <a:spcPts val="600"/>
                        </a:spcBef>
                        <a:spcAft>
                          <a:spcPts val="600"/>
                        </a:spcAft>
                      </a:pPr>
                      <a:r>
                        <a:rPr lang="en-US" sz="1200" u="none" strike="noStrike">
                          <a:effectLst/>
                          <a:latin typeface="+mn-lt"/>
                        </a:rPr>
                        <a:t>$6/Server/Month </a:t>
                      </a:r>
                      <a:endParaRPr lang="en-US" sz="1200" b="0" i="0" u="none" strike="noStrike">
                        <a:effectLst/>
                        <a:latin typeface="+mn-lt"/>
                      </a:endParaRPr>
                    </a:p>
                  </a:txBody>
                  <a:tcPr>
                    <a:lnT w="9525"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778262797"/>
                  </a:ext>
                </a:extLst>
              </a:tr>
              <a:tr h="508729">
                <a:tc>
                  <a:txBody>
                    <a:bodyPr/>
                    <a:lstStyle/>
                    <a:p>
                      <a:pPr marL="0" marR="0" algn="l" fontAlgn="t">
                        <a:lnSpc>
                          <a:spcPct val="107000"/>
                        </a:lnSpc>
                        <a:spcBef>
                          <a:spcPts val="600"/>
                        </a:spcBef>
                        <a:spcAft>
                          <a:spcPts val="600"/>
                        </a:spcAft>
                      </a:pPr>
                      <a:r>
                        <a:rPr lang="en-US" sz="1200" b="1" i="0" u="none" strike="noStrike" kern="1200">
                          <a:solidFill>
                            <a:schemeClr val="tx1"/>
                          </a:solidFill>
                          <a:effectLst/>
                          <a:latin typeface="+mj-lt"/>
                          <a:ea typeface="+mn-ea"/>
                          <a:cs typeface="+mn-cs"/>
                        </a:rPr>
                        <a:t>Azure Arc-enabled Kubernetes </a:t>
                      </a: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u="none" strike="noStrike" kern="1200">
                          <a:solidFill>
                            <a:schemeClr val="tx1"/>
                          </a:solidFill>
                          <a:effectLst/>
                          <a:latin typeface="+mn-lt"/>
                          <a:ea typeface="+mn-ea"/>
                          <a:cs typeface="+mn-cs"/>
                        </a:rPr>
                        <a:t>Kubernetes Configuration (</a:t>
                      </a:r>
                      <a:r>
                        <a:rPr lang="en-US" sz="1200" u="none" strike="noStrike" kern="1200" err="1">
                          <a:solidFill>
                            <a:schemeClr val="tx1"/>
                          </a:solidFill>
                          <a:effectLst/>
                          <a:latin typeface="+mn-lt"/>
                          <a:ea typeface="+mn-ea"/>
                          <a:cs typeface="+mn-cs"/>
                        </a:rPr>
                        <a:t>GitOps</a:t>
                      </a:r>
                      <a:r>
                        <a:rPr lang="en-US" sz="1200" u="none" strike="noStrike" kern="1200">
                          <a:solidFill>
                            <a:schemeClr val="tx1"/>
                          </a:solidFill>
                          <a:effectLst/>
                          <a:latin typeface="+mn-lt"/>
                          <a:ea typeface="+mn-ea"/>
                          <a:cs typeface="+mn-cs"/>
                        </a:rPr>
                        <a:t>)</a:t>
                      </a:r>
                    </a:p>
                  </a:txBody>
                  <a:tcPr/>
                </a:tc>
                <a:tc>
                  <a:txBody>
                    <a:bodyPr/>
                    <a:lstStyle/>
                    <a:p>
                      <a:pPr marL="0" marR="0" algn="l" defTabSz="932742" rtl="0" eaLnBrk="1" fontAlgn="t" latinLnBrk="0" hangingPunct="1">
                        <a:lnSpc>
                          <a:spcPct val="107000"/>
                        </a:lnSpc>
                        <a:spcBef>
                          <a:spcPts val="600"/>
                        </a:spcBef>
                        <a:spcAft>
                          <a:spcPts val="600"/>
                        </a:spcAft>
                      </a:pPr>
                      <a:r>
                        <a:rPr lang="en-US" sz="1200" u="none" strike="noStrike" kern="1200">
                          <a:solidFill>
                            <a:schemeClr val="tx1"/>
                          </a:solidFill>
                          <a:effectLst/>
                          <a:latin typeface="+mn-lt"/>
                          <a:ea typeface="+mn-ea"/>
                          <a:cs typeface="+mn-cs"/>
                        </a:rPr>
                        <a:t>N/A</a:t>
                      </a:r>
                    </a:p>
                  </a:txBody>
                  <a:tcPr/>
                </a:tc>
                <a:tc>
                  <a:txBody>
                    <a:bodyPr/>
                    <a:lstStyle/>
                    <a:p>
                      <a:pPr marL="0" marR="0" algn="l" fontAlgn="t">
                        <a:lnSpc>
                          <a:spcPct val="107000"/>
                        </a:lnSpc>
                        <a:spcBef>
                          <a:spcPts val="600"/>
                        </a:spcBef>
                        <a:spcAft>
                          <a:spcPts val="600"/>
                        </a:spcAft>
                      </a:pPr>
                      <a:r>
                        <a:rPr lang="en-US" sz="1200" u="none" strike="noStrike">
                          <a:effectLst/>
                          <a:latin typeface="+mn-lt"/>
                        </a:rPr>
                        <a:t>First 6 vCPUs are free, $2/vCPU/month thereafter*</a:t>
                      </a:r>
                      <a:endParaRPr lang="en-US" sz="1200" b="0" i="0" u="none" strike="noStrike">
                        <a:effectLst/>
                        <a:latin typeface="+mn-lt"/>
                      </a:endParaRPr>
                    </a:p>
                  </a:txBody>
                  <a:tcPr/>
                </a:tc>
                <a:extLst>
                  <a:ext uri="{0D108BD9-81ED-4DB2-BD59-A6C34878D82A}">
                    <a16:rowId xmlns:a16="http://schemas.microsoft.com/office/drawing/2014/main" val="656557400"/>
                  </a:ext>
                </a:extLst>
              </a:tr>
              <a:tr h="508729">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1" i="0" u="none" strike="noStrike" kern="1200">
                          <a:solidFill>
                            <a:schemeClr val="tx1"/>
                          </a:solidFill>
                          <a:effectLst/>
                          <a:latin typeface="+mj-lt"/>
                          <a:ea typeface="+mn-ea"/>
                          <a:cs typeface="+mn-cs"/>
                        </a:rPr>
                        <a:t>Azure Arc-enabled application services</a:t>
                      </a:r>
                    </a:p>
                    <a:p>
                      <a:pPr marL="0" marR="0" algn="l" fontAlgn="t">
                        <a:lnSpc>
                          <a:spcPct val="107000"/>
                        </a:lnSpc>
                        <a:spcBef>
                          <a:spcPts val="600"/>
                        </a:spcBef>
                        <a:spcAft>
                          <a:spcPts val="600"/>
                        </a:spcAft>
                      </a:pPr>
                      <a:endParaRPr lang="en-US" sz="1200" b="1" i="0" u="none" strike="noStrike" kern="1200">
                        <a:solidFill>
                          <a:schemeClr val="tx1"/>
                        </a:solidFill>
                        <a:effectLst/>
                        <a:latin typeface="+mj-lt"/>
                        <a:ea typeface="+mn-ea"/>
                        <a:cs typeface="+mn-cs"/>
                      </a:endParaRP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u="none" strike="noStrike" kern="1200" dirty="0">
                          <a:solidFill>
                            <a:schemeClr val="tx1"/>
                          </a:solidFill>
                          <a:effectLst/>
                          <a:latin typeface="+mn-lt"/>
                          <a:ea typeface="+mn-ea"/>
                          <a:cs typeface="+mn-cs"/>
                        </a:rPr>
                        <a:t>App Service, Functions, Logic Apps, APIM, Event Grid </a:t>
                      </a: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u="none" strike="noStrike" kern="1200">
                          <a:solidFill>
                            <a:schemeClr val="tx1"/>
                          </a:solidFill>
                          <a:effectLst/>
                          <a:latin typeface="+mn-lt"/>
                          <a:ea typeface="+mn-ea"/>
                          <a:cs typeface="+mn-cs"/>
                        </a:rPr>
                        <a:t>Refer to Azure pricing calculator</a:t>
                      </a:r>
                    </a:p>
                    <a:p>
                      <a:pPr marL="0" marR="0" algn="l" defTabSz="932742" rtl="0" eaLnBrk="1" fontAlgn="t" latinLnBrk="0" hangingPunct="1">
                        <a:lnSpc>
                          <a:spcPct val="107000"/>
                        </a:lnSpc>
                        <a:spcBef>
                          <a:spcPts val="600"/>
                        </a:spcBef>
                        <a:spcAft>
                          <a:spcPts val="600"/>
                        </a:spcAft>
                      </a:pPr>
                      <a:endParaRPr lang="en-US" sz="1200" u="none" strike="noStrike" kern="1200">
                        <a:solidFill>
                          <a:schemeClr val="tx1"/>
                        </a:solidFill>
                        <a:effectLst/>
                        <a:latin typeface="+mn-lt"/>
                        <a:ea typeface="+mn-ea"/>
                        <a:cs typeface="+mn-cs"/>
                      </a:endParaRPr>
                    </a:p>
                  </a:txBody>
                  <a:tcPr/>
                </a:tc>
                <a:tc>
                  <a:txBody>
                    <a:bodyPr/>
                    <a:lstStyle/>
                    <a:p>
                      <a:pPr marL="0" marR="0" lvl="0" indent="0" algn="l" defTabSz="932742" rtl="0" eaLnBrk="1" fontAlgn="t" latinLnBrk="0" hangingPunct="1">
                        <a:lnSpc>
                          <a:spcPct val="107000"/>
                        </a:lnSpc>
                        <a:spcBef>
                          <a:spcPts val="600"/>
                        </a:spcBef>
                        <a:spcAft>
                          <a:spcPts val="600"/>
                        </a:spcAft>
                        <a:buClrTx/>
                        <a:buSzTx/>
                        <a:buFontTx/>
                        <a:buNone/>
                        <a:tabLst/>
                        <a:defRPr/>
                      </a:pPr>
                      <a:r>
                        <a:rPr lang="en-US" sz="1200" b="0" i="0" u="none" strike="noStrike">
                          <a:effectLst/>
                          <a:latin typeface="+mn-lt"/>
                        </a:rPr>
                        <a:t>Free in preview. Pricing to be disclosed at GA</a:t>
                      </a:r>
                    </a:p>
                  </a:txBody>
                  <a:tcPr/>
                </a:tc>
                <a:extLst>
                  <a:ext uri="{0D108BD9-81ED-4DB2-BD59-A6C34878D82A}">
                    <a16:rowId xmlns:a16="http://schemas.microsoft.com/office/drawing/2014/main" val="2022672909"/>
                  </a:ext>
                </a:extLst>
              </a:tr>
              <a:tr h="508729">
                <a:tc rowSpan="2">
                  <a:txBody>
                    <a:bodyPr/>
                    <a:lstStyle/>
                    <a:p>
                      <a:pPr marL="0" marR="0" algn="l" fontAlgn="t">
                        <a:lnSpc>
                          <a:spcPct val="107000"/>
                        </a:lnSpc>
                        <a:spcBef>
                          <a:spcPts val="600"/>
                        </a:spcBef>
                        <a:spcAft>
                          <a:spcPts val="600"/>
                        </a:spcAft>
                      </a:pPr>
                      <a:r>
                        <a:rPr lang="en-US" sz="1200" b="1" i="0" u="none" strike="noStrike" kern="1200">
                          <a:solidFill>
                            <a:schemeClr val="tx1"/>
                          </a:solidFill>
                          <a:effectLst/>
                          <a:latin typeface="+mj-lt"/>
                          <a:ea typeface="+mn-ea"/>
                          <a:cs typeface="+mn-cs"/>
                        </a:rPr>
                        <a:t>Azure Arc-enabled data services </a:t>
                      </a:r>
                    </a:p>
                  </a:txBody>
                  <a:tcPr/>
                </a:tc>
                <a:tc>
                  <a:txBody>
                    <a:bodyPr/>
                    <a:lstStyle/>
                    <a:p>
                      <a:pPr marR="0" lvl="0" algn="l" defTabSz="914192"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u="none" strike="noStrike" kern="1200" dirty="0">
                          <a:solidFill>
                            <a:schemeClr val="tx1"/>
                          </a:solidFill>
                          <a:effectLst/>
                          <a:latin typeface="+mn-lt"/>
                          <a:ea typeface="+mn-ea"/>
                          <a:cs typeface="+mn-cs"/>
                        </a:rPr>
                        <a:t>SQL Managed Instance</a:t>
                      </a:r>
                    </a:p>
                  </a:txBody>
                  <a:tcPr/>
                </a:tc>
                <a:tc>
                  <a:txBody>
                    <a:bodyPr/>
                    <a:lstStyle/>
                    <a:p>
                      <a:pPr marL="0" marR="0" algn="l" defTabSz="932742" rtl="0" eaLnBrk="1" fontAlgn="t" latinLnBrk="0" hangingPunct="1">
                        <a:lnSpc>
                          <a:spcPct val="107000"/>
                        </a:lnSpc>
                        <a:spcBef>
                          <a:spcPts val="600"/>
                        </a:spcBef>
                        <a:spcAft>
                          <a:spcPts val="600"/>
                        </a:spcAft>
                      </a:pPr>
                      <a:r>
                        <a:rPr lang="en-US" sz="1200" u="none" strike="noStrike" kern="1200">
                          <a:solidFill>
                            <a:schemeClr val="tx1"/>
                          </a:solidFill>
                          <a:effectLst/>
                          <a:latin typeface="+mn-lt"/>
                          <a:ea typeface="+mn-ea"/>
                          <a:cs typeface="+mn-cs"/>
                        </a:rPr>
                        <a:t>Refer to Azure pricing calculator</a:t>
                      </a:r>
                    </a:p>
                  </a:txBody>
                  <a:tcPr/>
                </a:tc>
                <a:tc>
                  <a:txBody>
                    <a:bodyPr/>
                    <a:lstStyle/>
                    <a:p>
                      <a:pPr marL="0" marR="0" algn="l" fontAlgn="t">
                        <a:lnSpc>
                          <a:spcPct val="107000"/>
                        </a:lnSpc>
                        <a:spcBef>
                          <a:spcPts val="600"/>
                        </a:spcBef>
                        <a:spcAft>
                          <a:spcPts val="600"/>
                        </a:spcAft>
                      </a:pPr>
                      <a:r>
                        <a:rPr lang="en-US" sz="1200" b="0" i="0" u="none" strike="noStrike">
                          <a:effectLst/>
                          <a:latin typeface="+mn-lt"/>
                        </a:rPr>
                        <a:t>Pricing varies by product tier. See next slide for details.</a:t>
                      </a:r>
                    </a:p>
                  </a:txBody>
                  <a:tcPr/>
                </a:tc>
                <a:extLst>
                  <a:ext uri="{0D108BD9-81ED-4DB2-BD59-A6C34878D82A}">
                    <a16:rowId xmlns:a16="http://schemas.microsoft.com/office/drawing/2014/main" val="736497917"/>
                  </a:ext>
                </a:extLst>
              </a:tr>
              <a:tr h="508729">
                <a:tc vMerge="1">
                  <a:txBody>
                    <a:bodyPr/>
                    <a:lstStyle/>
                    <a:p>
                      <a:pPr marL="0" marR="0" algn="l" fontAlgn="t">
                        <a:lnSpc>
                          <a:spcPct val="107000"/>
                        </a:lnSpc>
                        <a:spcBef>
                          <a:spcPts val="600"/>
                        </a:spcBef>
                        <a:spcAft>
                          <a:spcPts val="600"/>
                        </a:spcAft>
                      </a:pPr>
                      <a:endParaRPr lang="en-US" sz="1400" b="1" i="0" u="none" strike="noStrike" kern="1200">
                        <a:solidFill>
                          <a:schemeClr val="tx1"/>
                        </a:solidFill>
                        <a:effectLst/>
                        <a:latin typeface="+mj-lt"/>
                        <a:ea typeface="+mn-ea"/>
                        <a:cs typeface="+mn-cs"/>
                      </a:endParaRPr>
                    </a:p>
                  </a:txBody>
                  <a:tcPr/>
                </a:tc>
                <a:tc>
                  <a:txBody>
                    <a:bodyPr/>
                    <a:lstStyle/>
                    <a:p>
                      <a:pPr marR="0" lvl="0" algn="l" defTabSz="914192"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u="none" strike="noStrike" kern="1200" dirty="0">
                          <a:solidFill>
                            <a:schemeClr val="tx1"/>
                          </a:solidFill>
                          <a:effectLst/>
                          <a:latin typeface="+mn-lt"/>
                          <a:ea typeface="+mn-ea"/>
                          <a:cs typeface="+mn-cs"/>
                        </a:rPr>
                        <a:t>PostgreSQL Hyperscale</a:t>
                      </a:r>
                    </a:p>
                  </a:txBody>
                  <a:tcPr/>
                </a:tc>
                <a:tc>
                  <a:txBody>
                    <a:bodyPr/>
                    <a:lstStyle/>
                    <a:p>
                      <a:pPr marL="0" marR="0" algn="l" defTabSz="932742" rtl="0" eaLnBrk="1" fontAlgn="t" latinLnBrk="0" hangingPunct="1">
                        <a:lnSpc>
                          <a:spcPct val="107000"/>
                        </a:lnSpc>
                        <a:spcBef>
                          <a:spcPts val="600"/>
                        </a:spcBef>
                        <a:spcAft>
                          <a:spcPts val="600"/>
                        </a:spcAft>
                      </a:pPr>
                      <a:r>
                        <a:rPr lang="en-US" sz="1200" u="none" strike="noStrike" kern="1200">
                          <a:solidFill>
                            <a:schemeClr val="tx1"/>
                          </a:solidFill>
                          <a:effectLst/>
                          <a:latin typeface="+mn-lt"/>
                          <a:ea typeface="+mn-ea"/>
                          <a:cs typeface="+mn-cs"/>
                        </a:rPr>
                        <a:t>Refer to Azure pricing calculator</a:t>
                      </a:r>
                    </a:p>
                  </a:txBody>
                  <a:tcPr/>
                </a:tc>
                <a:tc>
                  <a:txBody>
                    <a:bodyPr/>
                    <a:lstStyle/>
                    <a:p>
                      <a:pPr marL="0" marR="0" algn="l" fontAlgn="t">
                        <a:lnSpc>
                          <a:spcPct val="107000"/>
                        </a:lnSpc>
                        <a:spcBef>
                          <a:spcPts val="600"/>
                        </a:spcBef>
                        <a:spcAft>
                          <a:spcPts val="600"/>
                        </a:spcAft>
                      </a:pPr>
                      <a:r>
                        <a:rPr lang="en-US" sz="1200" b="0" i="0" u="none" strike="noStrike" dirty="0">
                          <a:effectLst/>
                          <a:latin typeface="+mn-lt"/>
                        </a:rPr>
                        <a:t>Free in preview. Pricing to be disclosed at GA</a:t>
                      </a:r>
                    </a:p>
                  </a:txBody>
                  <a:tcPr/>
                </a:tc>
                <a:extLst>
                  <a:ext uri="{0D108BD9-81ED-4DB2-BD59-A6C34878D82A}">
                    <a16:rowId xmlns:a16="http://schemas.microsoft.com/office/drawing/2014/main" val="3385156154"/>
                  </a:ext>
                </a:extLst>
              </a:tr>
            </a:tbl>
          </a:graphicData>
        </a:graphic>
      </p:graphicFrame>
      <p:sp>
        <p:nvSpPr>
          <p:cNvPr id="3" name="Rectangle 1">
            <a:extLst>
              <a:ext uri="{FF2B5EF4-FFF2-40B4-BE49-F238E27FC236}">
                <a16:creationId xmlns:a16="http://schemas.microsoft.com/office/drawing/2014/main" id="{0B17E96A-E6ED-4A1C-BF73-5446C4ECAB47}"/>
              </a:ext>
            </a:extLst>
          </p:cNvPr>
          <p:cNvSpPr>
            <a:spLocks noChangeArrowheads="1"/>
          </p:cNvSpPr>
          <p:nvPr/>
        </p:nvSpPr>
        <p:spPr bwMode="auto">
          <a:xfrm>
            <a:off x="3743395" y="6234144"/>
            <a:ext cx="81481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Segoe UI"/>
                <a:ea typeface="+mn-ea"/>
                <a:cs typeface="+mn-cs"/>
              </a:rPr>
              <a:t>*If the Arc-enabled Kubernetes cluster is on Azure Stack Edge, AKS on Azure Stack HCI (&gt;=April 2021 update), or AKS on Windows Server 2019 Datacenter (&gt;=April 2021 update), then the Kubernetes configuration is included at no charge. </a:t>
            </a:r>
            <a:r>
              <a:rPr kumimoji="0" lang="en-US" altLang="en-US" sz="1050" b="0" i="0" u="none" strike="noStrike" kern="1200" cap="none" spc="0" normalizeH="0" baseline="0" noProof="0">
                <a:ln>
                  <a:noFill/>
                </a:ln>
                <a:solidFill>
                  <a:srgbClr val="FFFFFF"/>
                </a:solidFill>
                <a:effectLst/>
                <a:uLnTx/>
                <a:uFillTx/>
                <a:latin typeface="Arial" panose="020B0604020202020204" pitchFamily="34" charset="0"/>
                <a:ea typeface="Times New Roman" panose="02020603050405020304" pitchFamily="18" charset="0"/>
                <a:cs typeface="+mn-cs"/>
              </a:rPr>
              <a:t>More </a:t>
            </a:r>
            <a:r>
              <a:rPr kumimoji="0" lang="en-US" altLang="en-US" sz="1200" b="0" i="0" u="none" strike="noStrike" kern="1200" cap="none" spc="0" normalizeH="0" baseline="0" noProof="0">
                <a:ln>
                  <a:noFill/>
                </a:ln>
                <a:solidFill>
                  <a:srgbClr val="FFFFFF"/>
                </a:solidFill>
                <a:effectLst/>
                <a:uLnTx/>
                <a:uFillTx/>
                <a:latin typeface="Segoe UI"/>
                <a:ea typeface="+mn-ea"/>
                <a:cs typeface="+mn-cs"/>
              </a:rPr>
              <a:t>information on this can be found on the </a:t>
            </a:r>
            <a:r>
              <a:rPr kumimoji="0" lang="en-US" altLang="en-US" sz="12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mn-cs"/>
                <a:hlinkClick r:id="rId3"/>
              </a:rPr>
              <a:t>docs page</a:t>
            </a:r>
            <a:r>
              <a:rPr kumimoji="0" lang="en-US" altLang="en-US" sz="12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mn-cs"/>
              </a:rPr>
              <a:t>.</a:t>
            </a:r>
            <a:endParaRPr kumimoji="0" lang="en-US" alt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884452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70EBE603-3F1E-40F3-B95D-5CA67DAFBFF4}"/>
              </a:ext>
            </a:extLst>
          </p:cNvPr>
          <p:cNvGraphicFramePr>
            <a:graphicFrameLocks noGrp="1"/>
          </p:cNvGraphicFramePr>
          <p:nvPr/>
        </p:nvGraphicFramePr>
        <p:xfrm>
          <a:off x="4250725" y="2082124"/>
          <a:ext cx="7618924" cy="2895600"/>
        </p:xfrm>
        <a:graphic>
          <a:graphicData uri="http://schemas.openxmlformats.org/drawingml/2006/table">
            <a:tbl>
              <a:tblPr firstRow="1">
                <a:tableStyleId>{2D5ABB26-0587-4C30-8999-92F81FD0307C}</a:tableStyleId>
              </a:tblPr>
              <a:tblGrid>
                <a:gridCol w="2280766">
                  <a:extLst>
                    <a:ext uri="{9D8B030D-6E8A-4147-A177-3AD203B41FA5}">
                      <a16:colId xmlns:a16="http://schemas.microsoft.com/office/drawing/2014/main" val="418025753"/>
                    </a:ext>
                  </a:extLst>
                </a:gridCol>
                <a:gridCol w="1813058">
                  <a:extLst>
                    <a:ext uri="{9D8B030D-6E8A-4147-A177-3AD203B41FA5}">
                      <a16:colId xmlns:a16="http://schemas.microsoft.com/office/drawing/2014/main" val="1725139587"/>
                    </a:ext>
                  </a:extLst>
                </a:gridCol>
                <a:gridCol w="1807662">
                  <a:extLst>
                    <a:ext uri="{9D8B030D-6E8A-4147-A177-3AD203B41FA5}">
                      <a16:colId xmlns:a16="http://schemas.microsoft.com/office/drawing/2014/main" val="1150210831"/>
                    </a:ext>
                  </a:extLst>
                </a:gridCol>
                <a:gridCol w="1717438">
                  <a:extLst>
                    <a:ext uri="{9D8B030D-6E8A-4147-A177-3AD203B41FA5}">
                      <a16:colId xmlns:a16="http://schemas.microsoft.com/office/drawing/2014/main" val="2346604787"/>
                    </a:ext>
                  </a:extLst>
                </a:gridCol>
              </a:tblGrid>
              <a:tr h="365760">
                <a:tc>
                  <a:txBody>
                    <a:bodyPr/>
                    <a:lstStyle/>
                    <a:p>
                      <a:pPr marL="0" algn="l" defTabSz="932742" rtl="0" eaLnBrk="1" latinLnBrk="0" hangingPunct="1">
                        <a:spcAft>
                          <a:spcPts val="400"/>
                        </a:spcAft>
                      </a:pPr>
                      <a:r>
                        <a:rPr lang="en-US" sz="1800" kern="1200">
                          <a:solidFill>
                            <a:schemeClr val="accent2"/>
                          </a:solidFill>
                          <a:latin typeface="+mj-lt"/>
                          <a:ea typeface="+mn-ea"/>
                          <a:cs typeface="+mn-cs"/>
                        </a:rPr>
                        <a:t>General Purpose</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42" rtl="0" eaLnBrk="1" latinLnBrk="0" hangingPunct="1">
                        <a:spcAft>
                          <a:spcPts val="400"/>
                        </a:spcAft>
                        <a:buNone/>
                      </a:pPr>
                      <a:r>
                        <a:rPr lang="en-US" sz="1400" kern="1200">
                          <a:solidFill>
                            <a:schemeClr val="tx1"/>
                          </a:solidFill>
                          <a:latin typeface="+mj-lt"/>
                          <a:ea typeface="+mn-ea"/>
                          <a:cs typeface="+mn-cs"/>
                        </a:rPr>
                        <a:t>Pay-As-You-Go</a:t>
                      </a:r>
                    </a:p>
                  </a:txBody>
                  <a:tcPr marL="45720" marR="4572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marL="0" lvl="0" algn="l" rtl="0" eaLnBrk="1" latinLnBrk="0" hangingPunct="1">
                        <a:spcAft>
                          <a:spcPts val="400"/>
                        </a:spcAft>
                        <a:buNone/>
                      </a:pPr>
                      <a:r>
                        <a:rPr lang="en-US" sz="1400" kern="1200">
                          <a:solidFill>
                            <a:schemeClr val="tx1"/>
                          </a:solidFill>
                          <a:latin typeface="+mj-lt"/>
                          <a:ea typeface="+mn-ea"/>
                          <a:cs typeface="+mn-cs"/>
                        </a:rPr>
                        <a:t>1-year Reserved Instance</a:t>
                      </a:r>
                    </a:p>
                  </a:txBody>
                  <a:tcPr marL="45720" marR="45720" anchor="ctr">
                    <a:lnL>
                      <a:noFill/>
                    </a:lnL>
                  </a:tcPr>
                </a:tc>
                <a:tc>
                  <a:txBody>
                    <a:bodyPr/>
                    <a:lstStyle/>
                    <a:p>
                      <a:pPr marL="0" lvl="0" algn="l" rtl="0" eaLnBrk="1" latinLnBrk="0" hangingPunct="1">
                        <a:spcAft>
                          <a:spcPts val="400"/>
                        </a:spcAft>
                        <a:buNone/>
                      </a:pPr>
                      <a:r>
                        <a:rPr lang="en-US" sz="1400" kern="1200">
                          <a:solidFill>
                            <a:schemeClr val="tx1"/>
                          </a:solidFill>
                          <a:latin typeface="+mj-lt"/>
                          <a:ea typeface="+mn-ea"/>
                          <a:cs typeface="+mn-cs"/>
                        </a:rPr>
                        <a:t>3-year Reserved Instance </a:t>
                      </a:r>
                    </a:p>
                  </a:txBody>
                  <a:tcPr marL="45720" marR="45720" anchor="ctr"/>
                </a:tc>
                <a:extLst>
                  <a:ext uri="{0D108BD9-81ED-4DB2-BD59-A6C34878D82A}">
                    <a16:rowId xmlns:a16="http://schemas.microsoft.com/office/drawing/2014/main" val="1755280151"/>
                  </a:ext>
                </a:extLst>
              </a:tr>
              <a:tr h="1188720">
                <a:tc>
                  <a:txBody>
                    <a:bodyPr/>
                    <a:lstStyle/>
                    <a:p>
                      <a:pPr>
                        <a:spcAft>
                          <a:spcPts val="400"/>
                        </a:spcAft>
                      </a:pPr>
                      <a:r>
                        <a:rPr lang="en-US" sz="1600">
                          <a:solidFill>
                            <a:schemeClr val="tx1"/>
                          </a:solidFill>
                          <a:latin typeface="+mj-lt"/>
                        </a:rPr>
                        <a:t>License included</a:t>
                      </a:r>
                      <a:endParaRPr lang="en-US" sz="1600" baseline="30000">
                        <a:solidFill>
                          <a:schemeClr val="tx1"/>
                        </a:solidFill>
                        <a:latin typeface="+mj-lt"/>
                      </a:endParaRPr>
                    </a:p>
                  </a:txBody>
                  <a:tcPr marL="45720" marR="45720" anchor="ctr">
                    <a:lnT>
                      <a:noFill/>
                    </a:lnT>
                  </a:tcPr>
                </a:tc>
                <a:tc>
                  <a:txBody>
                    <a:bodyPr/>
                    <a:lstStyle/>
                    <a:p>
                      <a:pPr mar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$153</a:t>
                      </a:r>
                    </a:p>
                  </a:txBody>
                  <a:tcPr marL="45720" marR="45720" anchor="ctr">
                    <a:lnT>
                      <a:noFill/>
                    </a:lnT>
                  </a:tcP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$113</a:t>
                      </a:r>
                    </a:p>
                  </a:txBody>
                  <a:tcPr marL="45720" marR="45720" anchor="ct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$93</a:t>
                      </a:r>
                    </a:p>
                  </a:txBody>
                  <a:tcPr marL="45720" marR="45720" anchor="ctr"/>
                </a:tc>
                <a:extLst>
                  <a:ext uri="{0D108BD9-81ED-4DB2-BD59-A6C34878D82A}">
                    <a16:rowId xmlns:a16="http://schemas.microsoft.com/office/drawing/2014/main" val="265202819"/>
                  </a:ext>
                </a:extLst>
              </a:tr>
              <a:tr h="1188720">
                <a:tc>
                  <a:txBody>
                    <a:bodyPr/>
                    <a:lstStyle/>
                    <a:p>
                      <a:pPr>
                        <a:spcAft>
                          <a:spcPts val="400"/>
                        </a:spcAft>
                      </a:pPr>
                      <a:r>
                        <a:rPr lang="en-US" sz="1600" kern="1200">
                          <a:solidFill>
                            <a:schemeClr val="tx1"/>
                          </a:solidFill>
                          <a:latin typeface="+mj-lt"/>
                        </a:rPr>
                        <a:t>Azure Hybrid Benefit*</a:t>
                      </a:r>
                      <a:endParaRPr lang="en-US" sz="1600" kern="1200">
                        <a:solidFill>
                          <a:schemeClr val="tx1"/>
                        </a:solidFill>
                        <a:latin typeface="+mj-lt"/>
                        <a:ea typeface="+mn-ea"/>
                        <a:cs typeface="+mn-cs"/>
                      </a:endParaRPr>
                    </a:p>
                  </a:txBody>
                  <a:tcPr marL="45720" marR="45720" anchor="ctr"/>
                </a:tc>
                <a:tc>
                  <a:txBody>
                    <a:bodyPr/>
                    <a:lstStyle/>
                    <a:p>
                      <a:pPr mar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$80 </a:t>
                      </a:r>
                    </a:p>
                  </a:txBody>
                  <a:tcPr marL="45720" marR="45720" anchor="ct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$40 </a:t>
                      </a:r>
                    </a:p>
                  </a:txBody>
                  <a:tcPr marL="45720" marR="45720" anchor="ctr"/>
                </a:tc>
                <a:tc>
                  <a:txBody>
                    <a:bodyPr/>
                    <a:lstStyle/>
                    <a:p>
                      <a:pPr marL="0" lvl="0" algn="l" defTabSz="914400" rtl="0" eaLnBrk="1" latinLnBrk="0" hangingPunct="1">
                        <a:lnSpc>
                          <a:spcPct val="100000"/>
                        </a:lnSpc>
                        <a:spcBef>
                          <a:spcPts val="0"/>
                        </a:spcBef>
                        <a:spcAft>
                          <a:spcPts val="0"/>
                        </a:spcAft>
                        <a:buNone/>
                        <a:defRPr/>
                      </a:pPr>
                      <a:r>
                        <a:rPr lang="en-US" sz="40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$20</a:t>
                      </a:r>
                    </a:p>
                  </a:txBody>
                  <a:tcPr marL="45720" marR="45720" anchor="ctr"/>
                </a:tc>
                <a:extLst>
                  <a:ext uri="{0D108BD9-81ED-4DB2-BD59-A6C34878D82A}">
                    <a16:rowId xmlns:a16="http://schemas.microsoft.com/office/drawing/2014/main" val="1466673552"/>
                  </a:ext>
                </a:extLst>
              </a:tr>
            </a:tbl>
          </a:graphicData>
        </a:graphic>
      </p:graphicFrame>
      <p:pic>
        <p:nvPicPr>
          <p:cNvPr id="7" name="Graphic 6" descr="Azure Arc logo">
            <a:extLst>
              <a:ext uri="{FF2B5EF4-FFF2-40B4-BE49-F238E27FC236}">
                <a16:creationId xmlns:a16="http://schemas.microsoft.com/office/drawing/2014/main" id="{7B7216C7-DFBC-47FA-9FA2-2DC5BCD374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6484" y="2038158"/>
            <a:ext cx="822183" cy="822183"/>
          </a:xfrm>
          <a:prstGeom prst="rect">
            <a:avLst/>
          </a:prstGeom>
        </p:spPr>
      </p:pic>
      <p:pic>
        <p:nvPicPr>
          <p:cNvPr id="4" name="Graphic 3">
            <a:extLst>
              <a:ext uri="{FF2B5EF4-FFF2-40B4-BE49-F238E27FC236}">
                <a16:creationId xmlns:a16="http://schemas.microsoft.com/office/drawing/2014/main" id="{DF767339-1E2A-4E19-A232-80CA9CC082F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205" y="2449250"/>
            <a:ext cx="2203371" cy="2257078"/>
          </a:xfrm>
          <a:prstGeom prst="rect">
            <a:avLst/>
          </a:prstGeom>
        </p:spPr>
      </p:pic>
      <p:sp>
        <p:nvSpPr>
          <p:cNvPr id="5" name="TextBox 4">
            <a:extLst>
              <a:ext uri="{FF2B5EF4-FFF2-40B4-BE49-F238E27FC236}">
                <a16:creationId xmlns:a16="http://schemas.microsoft.com/office/drawing/2014/main" id="{15CA6368-26E9-493E-958E-B938773AF949}"/>
              </a:ext>
            </a:extLst>
          </p:cNvPr>
          <p:cNvSpPr txBox="1"/>
          <p:nvPr/>
        </p:nvSpPr>
        <p:spPr>
          <a:xfrm>
            <a:off x="588963" y="4978786"/>
            <a:ext cx="2619704"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Azure Arc-enabled</a:t>
            </a: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t>
            </a:r>
            <a:b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solidFill>
                  <a:srgbClr val="50E6FF"/>
                </a:solidFill>
                <a:effectLst/>
                <a:uLnTx/>
                <a:uFillTx/>
                <a:latin typeface="Segoe UI Semibold"/>
                <a:ea typeface="+mn-ea"/>
                <a:cs typeface="+mn-cs"/>
              </a:rPr>
              <a:t>SQL Managed Instance</a:t>
            </a: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t>
            </a:r>
          </a:p>
        </p:txBody>
      </p:sp>
      <p:sp>
        <p:nvSpPr>
          <p:cNvPr id="12" name="TextBox 11">
            <a:extLst>
              <a:ext uri="{FF2B5EF4-FFF2-40B4-BE49-F238E27FC236}">
                <a16:creationId xmlns:a16="http://schemas.microsoft.com/office/drawing/2014/main" id="{A6D1B24E-F7FE-477A-90F6-AFDCF7A9A59D}"/>
              </a:ext>
            </a:extLst>
          </p:cNvPr>
          <p:cNvSpPr txBox="1"/>
          <p:nvPr/>
        </p:nvSpPr>
        <p:spPr>
          <a:xfrm>
            <a:off x="4886419" y="5547095"/>
            <a:ext cx="6737350" cy="276999"/>
          </a:xfrm>
          <a:prstGeom prst="rect">
            <a:avLst/>
          </a:prstGeom>
          <a:noFill/>
        </p:spPr>
        <p:txBody>
          <a:bodyPr wrap="square">
            <a:spAutoFit/>
          </a:bodyPr>
          <a:lstStyle/>
          <a:p>
            <a:pPr marL="0" marR="0" lvl="0" indent="0" algn="r" defTabSz="932742"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Pricing based on 1vCore/month. No minimum on # of </a:t>
            </a:r>
            <a:r>
              <a:rPr kumimoji="0" lang="en-US" sz="1200" b="0" i="0" u="none" strike="noStrike" kern="1200" cap="none" spc="0" normalizeH="0" baseline="0" noProof="0" err="1">
                <a:ln>
                  <a:noFill/>
                </a:ln>
                <a:solidFill>
                  <a:srgbClr val="50E6FF"/>
                </a:solidFill>
                <a:effectLst/>
                <a:uLnTx/>
                <a:uFillTx/>
                <a:latin typeface="Segoe UI"/>
                <a:ea typeface="+mn-ea"/>
                <a:cs typeface="+mn-cs"/>
              </a:rPr>
              <a:t>vCores</a:t>
            </a:r>
            <a:r>
              <a:rPr kumimoji="0" lang="en-US" sz="1200" b="0" i="0" u="none" strike="noStrike" kern="1200" cap="none" spc="0" normalizeH="0" baseline="0" noProof="0">
                <a:ln>
                  <a:noFill/>
                </a:ln>
                <a:solidFill>
                  <a:srgbClr val="50E6FF"/>
                </a:solidFill>
                <a:effectLst/>
                <a:uLnTx/>
                <a:uFillTx/>
                <a:latin typeface="Segoe UI"/>
                <a:ea typeface="+mn-ea"/>
                <a:cs typeface="+mn-cs"/>
              </a:rPr>
              <a:t> per instance </a:t>
            </a:r>
          </a:p>
        </p:txBody>
      </p:sp>
      <p:sp>
        <p:nvSpPr>
          <p:cNvPr id="14" name="TextBox 13">
            <a:extLst>
              <a:ext uri="{FF2B5EF4-FFF2-40B4-BE49-F238E27FC236}">
                <a16:creationId xmlns:a16="http://schemas.microsoft.com/office/drawing/2014/main" id="{606FE4D4-2674-4C6C-A985-A8FB642EF75E}"/>
              </a:ext>
            </a:extLst>
          </p:cNvPr>
          <p:cNvSpPr txBox="1"/>
          <p:nvPr/>
        </p:nvSpPr>
        <p:spPr>
          <a:xfrm>
            <a:off x="10357644" y="6442332"/>
            <a:ext cx="249713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*Restrictions apply</a:t>
            </a:r>
            <a:endParaRPr kumimoji="0" lang="en-AU" sz="11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itle 8">
            <a:extLst>
              <a:ext uri="{FF2B5EF4-FFF2-40B4-BE49-F238E27FC236}">
                <a16:creationId xmlns:a16="http://schemas.microsoft.com/office/drawing/2014/main" id="{3660C244-92CB-4B8A-8BA9-D63B05A7E3E3}"/>
              </a:ext>
            </a:extLst>
          </p:cNvPr>
          <p:cNvSpPr>
            <a:spLocks noGrp="1"/>
          </p:cNvSpPr>
          <p:nvPr>
            <p:ph type="title"/>
          </p:nvPr>
        </p:nvSpPr>
        <p:spPr/>
        <p:txBody>
          <a:bodyPr/>
          <a:lstStyle/>
          <a:p>
            <a:r>
              <a:rPr lang="en-US"/>
              <a:t>Consistent cloud billing model with Azure</a:t>
            </a:r>
          </a:p>
        </p:txBody>
      </p:sp>
    </p:spTree>
    <p:extLst>
      <p:ext uri="{BB962C8B-B14F-4D97-AF65-F5344CB8AC3E}">
        <p14:creationId xmlns:p14="http://schemas.microsoft.com/office/powerpoint/2010/main" val="3429274022"/>
      </p:ext>
    </p:extLst>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861774"/>
          </a:xfrm>
        </p:spPr>
        <p:txBody>
          <a:bodyPr/>
          <a:lstStyle/>
          <a:p>
            <a:r>
              <a:rPr lang="en-US">
                <a:cs typeface="Segoe UI"/>
              </a:rPr>
              <a:t>Azure Arc-enabled servers pricing</a:t>
            </a:r>
            <a:br>
              <a:rPr lang="en-US"/>
            </a:br>
            <a:r>
              <a:rPr lang="en-US" sz="2000">
                <a:solidFill>
                  <a:schemeClr val="accent1"/>
                </a:solidFill>
                <a:cs typeface="Segoe UI"/>
              </a:rPr>
              <a:t>Example 1</a:t>
            </a:r>
          </a:p>
        </p:txBody>
      </p:sp>
      <p:sp>
        <p:nvSpPr>
          <p:cNvPr id="3" name="Content Placeholder 2">
            <a:extLst>
              <a:ext uri="{FF2B5EF4-FFF2-40B4-BE49-F238E27FC236}">
                <a16:creationId xmlns:a16="http://schemas.microsoft.com/office/drawing/2014/main" id="{F6AF8DC1-02E5-48E0-9DC2-E0FE9088A010}"/>
              </a:ext>
            </a:extLst>
          </p:cNvPr>
          <p:cNvSpPr>
            <a:spLocks noGrp="1"/>
          </p:cNvSpPr>
          <p:nvPr>
            <p:ph sz="quarter" idx="10"/>
          </p:nvPr>
        </p:nvSpPr>
        <p:spPr>
          <a:xfrm>
            <a:off x="584200" y="1435100"/>
            <a:ext cx="11018838" cy="166199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Scenario 1: </a:t>
            </a:r>
            <a:r>
              <a:rPr kumimoji="0" lang="en-US" sz="1800" b="0" i="0" u="none" strike="noStrike" kern="1200" cap="none" spc="0" normalizeH="0" baseline="0" noProof="0">
                <a:ln>
                  <a:noFill/>
                </a:ln>
                <a:solidFill>
                  <a:srgbClr val="FFFFFF"/>
                </a:solidFill>
                <a:effectLst/>
                <a:uLnTx/>
                <a:uFillTx/>
                <a:latin typeface="Segoe UI"/>
                <a:ea typeface="+mn-ea"/>
                <a:cs typeface="+mn-cs"/>
              </a:rPr>
              <a:t>A customer onboards 50 Windows (or Linux) servers that are running on-premises to Azure with Azure Arc and tags these servers in Azure, applies RBAC, organizes these servers into management groups and queries properties with Azure Resource Graph. In addition, the customer also applies a set of common Azure Policy Guest Configurations across all these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The applicable cost components are:</a:t>
            </a:r>
            <a:endParaRPr lang="en-US" sz="2400"/>
          </a:p>
        </p:txBody>
      </p:sp>
      <p:graphicFrame>
        <p:nvGraphicFramePr>
          <p:cNvPr id="8" name="Table 1">
            <a:extLst>
              <a:ext uri="{FF2B5EF4-FFF2-40B4-BE49-F238E27FC236}">
                <a16:creationId xmlns:a16="http://schemas.microsoft.com/office/drawing/2014/main" id="{E65F1C68-86D0-457D-B31D-4C2A8308F071}"/>
              </a:ext>
            </a:extLst>
          </p:cNvPr>
          <p:cNvGraphicFramePr>
            <a:graphicFrameLocks noGrp="1"/>
          </p:cNvGraphicFramePr>
          <p:nvPr/>
        </p:nvGraphicFramePr>
        <p:xfrm>
          <a:off x="584200" y="3246636"/>
          <a:ext cx="8449056" cy="1458007"/>
        </p:xfrm>
        <a:graphic>
          <a:graphicData uri="http://schemas.openxmlformats.org/drawingml/2006/table">
            <a:tbl>
              <a:tblPr firstRow="1" bandRow="1">
                <a:effectLst/>
              </a:tblPr>
              <a:tblGrid>
                <a:gridCol w="4956048">
                  <a:extLst>
                    <a:ext uri="{9D8B030D-6E8A-4147-A177-3AD203B41FA5}">
                      <a16:colId xmlns:a16="http://schemas.microsoft.com/office/drawing/2014/main" val="612782886"/>
                    </a:ext>
                  </a:extLst>
                </a:gridCol>
                <a:gridCol w="3493008">
                  <a:extLst>
                    <a:ext uri="{9D8B030D-6E8A-4147-A177-3AD203B41FA5}">
                      <a16:colId xmlns:a16="http://schemas.microsoft.com/office/drawing/2014/main" val="3307142141"/>
                    </a:ext>
                  </a:extLst>
                </a:gridCol>
              </a:tblGrid>
              <a:tr h="378126">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algn="l"/>
                      <a:r>
                        <a:rPr kumimoji="0" lang="en-US" sz="1600" b="1" i="0" u="none" strike="noStrike" kern="1200" cap="none" spc="0" normalizeH="0" baseline="0" noProof="0">
                          <a:ln>
                            <a:noFill/>
                          </a:ln>
                          <a:solidFill>
                            <a:schemeClr val="accent1"/>
                          </a:solidFill>
                          <a:effectLst/>
                          <a:uLnTx/>
                          <a:uFillTx/>
                          <a:latin typeface="Segoe UI Semibold"/>
                          <a:ea typeface="+mn-ea"/>
                          <a:cs typeface="Segoe UI"/>
                        </a:rPr>
                        <a:t>Component</a:t>
                      </a:r>
                      <a:endParaRPr lang="en-US" sz="1400" b="0">
                        <a:solidFill>
                          <a:schemeClr val="accent1"/>
                        </a:solidFill>
                        <a:latin typeface="Segoe UI" panose="020B0502040204020203" pitchFamily="34" charset="0"/>
                        <a:cs typeface="Segoe UI" panose="020B0502040204020203" pitchFamily="34" charset="0"/>
                      </a:endParaRP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accent1"/>
                          </a:solidFill>
                          <a:latin typeface="+mj-lt"/>
                          <a:cs typeface="Segoe UI"/>
                        </a:rPr>
                        <a:t>Cost</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237124244"/>
                  </a:ext>
                </a:extLst>
              </a:tr>
              <a:tr h="378125">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indent="0" algn="l">
                        <a:lnSpc>
                          <a:spcPct val="107000"/>
                        </a:lnSpc>
                        <a:spcBef>
                          <a:spcPts val="0"/>
                        </a:spcBef>
                        <a:spcAft>
                          <a:spcPts val="0"/>
                        </a:spcAft>
                      </a:pPr>
                      <a:r>
                        <a:rPr lang="en-US" sz="1400" kern="1200">
                          <a:solidFill>
                            <a:schemeClr val="tx1"/>
                          </a:solidFill>
                          <a:latin typeface="+mn-lt"/>
                          <a:ea typeface="+mn-ea"/>
                          <a:cs typeface="+mn-cs"/>
                        </a:rPr>
                        <a:t>Connectivity to Azure Arc, Tagging, RBAC, Management Groups and Azure Resource Graph</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r>
                        <a:rPr lang="en-US" sz="1400" kern="1200">
                          <a:solidFill>
                            <a:schemeClr val="tx1"/>
                          </a:solidFill>
                          <a:latin typeface="+mn-lt"/>
                          <a:ea typeface="+mn-ea"/>
                          <a:cs typeface="+mn-cs"/>
                        </a:rPr>
                        <a:t>$0</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378125">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r>
                        <a:rPr lang="en-US" sz="1400">
                          <a:solidFill>
                            <a:schemeClr val="tx1"/>
                          </a:solidFill>
                          <a:latin typeface="Segoe UI"/>
                          <a:cs typeface="Segoe UI"/>
                        </a:rPr>
                        <a:t>Azure Policy Guest Configurations</a:t>
                      </a:r>
                      <a:endParaRPr lang="en-US" sz="1400">
                        <a:solidFill>
                          <a:schemeClr val="tx1"/>
                        </a:solidFill>
                        <a:latin typeface="Segoe UI" panose="020B0502040204020203" pitchFamily="34" charset="0"/>
                        <a:cs typeface="Segoe UI" panose="020B0502040204020203" pitchFamily="34" charset="0"/>
                      </a:endParaRP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a:spcAft>
                          <a:spcPts val="600"/>
                        </a:spcAft>
                      </a:pPr>
                      <a:r>
                        <a:rPr lang="en-US" sz="1400" kern="1200">
                          <a:solidFill>
                            <a:schemeClr val="tx1"/>
                          </a:solidFill>
                          <a:latin typeface="+mn-lt"/>
                          <a:ea typeface="+mn-ea"/>
                          <a:cs typeface="+mn-cs"/>
                        </a:rPr>
                        <a:t>$6/server/month</a:t>
                      </a:r>
                    </a:p>
                    <a:p>
                      <a:pPr>
                        <a:spcAft>
                          <a:spcPts val="600"/>
                        </a:spcAft>
                      </a:pPr>
                      <a:r>
                        <a:rPr lang="en-US" sz="1100" kern="1200">
                          <a:solidFill>
                            <a:schemeClr val="tx1"/>
                          </a:solidFill>
                          <a:latin typeface="+mn-lt"/>
                          <a:ea typeface="+mn-ea"/>
                          <a:cs typeface="+mn-cs"/>
                        </a:rPr>
                        <a:t>(Unlimited policies)</a:t>
                      </a:r>
                      <a:endParaRPr lang="en-US" sz="1400" kern="1200">
                        <a:solidFill>
                          <a:schemeClr val="tx1"/>
                        </a:solidFill>
                        <a:latin typeface="+mn-lt"/>
                        <a:ea typeface="+mn-ea"/>
                        <a:cs typeface="+mn-cs"/>
                      </a:endParaRP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bl>
          </a:graphicData>
        </a:graphic>
      </p:graphicFrame>
      <p:sp>
        <p:nvSpPr>
          <p:cNvPr id="9" name="TextBox 8">
            <a:extLst>
              <a:ext uri="{FF2B5EF4-FFF2-40B4-BE49-F238E27FC236}">
                <a16:creationId xmlns:a16="http://schemas.microsoft.com/office/drawing/2014/main" id="{9A8F0817-DBA0-40DB-8807-B117047DF876}"/>
              </a:ext>
            </a:extLst>
          </p:cNvPr>
          <p:cNvSpPr txBox="1"/>
          <p:nvPr/>
        </p:nvSpPr>
        <p:spPr>
          <a:xfrm>
            <a:off x="584200" y="5970810"/>
            <a:ext cx="1063844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For more details on Azure Arc pricing visit our pricing page: </a:t>
            </a:r>
            <a:r>
              <a:rPr kumimoji="0" lang="en-US" sz="1800" b="0" i="0" u="none" strike="noStrike" kern="1200" cap="none" spc="0" normalizeH="0" baseline="0" noProof="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https://aka.ms/azurearcpricing</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95967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C915-7CFC-4B27-9FDC-BFF7DFC6B573}"/>
              </a:ext>
            </a:extLst>
          </p:cNvPr>
          <p:cNvSpPr>
            <a:spLocks noGrp="1"/>
          </p:cNvSpPr>
          <p:nvPr>
            <p:ph type="title"/>
          </p:nvPr>
        </p:nvSpPr>
        <p:spPr/>
        <p:txBody>
          <a:bodyPr/>
          <a:lstStyle/>
          <a:p>
            <a:pPr algn="ctr"/>
            <a:r>
              <a:rPr lang="en-US" noProof="0"/>
              <a:t>Customer environments and application </a:t>
            </a:r>
            <a:br>
              <a:rPr lang="en-US" noProof="0"/>
            </a:br>
            <a:r>
              <a:rPr lang="en-US" noProof="0"/>
              <a:t>requirements are evolving</a:t>
            </a:r>
            <a:endParaRPr lang="en-US"/>
          </a:p>
        </p:txBody>
      </p:sp>
      <p:grpSp>
        <p:nvGrpSpPr>
          <p:cNvPr id="140" name="Group 139">
            <a:extLst>
              <a:ext uri="{FF2B5EF4-FFF2-40B4-BE49-F238E27FC236}">
                <a16:creationId xmlns:a16="http://schemas.microsoft.com/office/drawing/2014/main" id="{4E357B83-6336-44DE-AE54-DAA3619D6BE4}"/>
              </a:ext>
              <a:ext uri="{C183D7F6-B498-43B3-948B-1728B52AA6E4}">
                <adec:decorative xmlns:adec="http://schemas.microsoft.com/office/drawing/2017/decorative" val="1"/>
              </a:ext>
            </a:extLst>
          </p:cNvPr>
          <p:cNvGrpSpPr/>
          <p:nvPr/>
        </p:nvGrpSpPr>
        <p:grpSpPr>
          <a:xfrm>
            <a:off x="628081" y="1846133"/>
            <a:ext cx="11027664" cy="345397"/>
            <a:chOff x="1443713" y="3347801"/>
            <a:chExt cx="9036126" cy="345397"/>
          </a:xfrm>
        </p:grpSpPr>
        <p:sp>
          <p:nvSpPr>
            <p:cNvPr id="141" name="Rectangle 140">
              <a:extLst>
                <a:ext uri="{FF2B5EF4-FFF2-40B4-BE49-F238E27FC236}">
                  <a16:creationId xmlns:a16="http://schemas.microsoft.com/office/drawing/2014/main" id="{04B2026D-8906-44CA-95E6-276D874CF6EC}"/>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a:extLst>
                <a:ext uri="{FF2B5EF4-FFF2-40B4-BE49-F238E27FC236}">
                  <a16:creationId xmlns:a16="http://schemas.microsoft.com/office/drawing/2014/main" id="{F7E61C82-3CC1-4062-9C4C-54B0AC240D65}"/>
                </a:ext>
              </a:extLst>
            </p:cNvPr>
            <p:cNvGrpSpPr/>
            <p:nvPr/>
          </p:nvGrpSpPr>
          <p:grpSpPr>
            <a:xfrm>
              <a:off x="1443713" y="3347801"/>
              <a:ext cx="9036126" cy="345397"/>
              <a:chOff x="1172667" y="2377615"/>
              <a:chExt cx="9862954" cy="300146"/>
            </a:xfrm>
          </p:grpSpPr>
          <p:cxnSp>
            <p:nvCxnSpPr>
              <p:cNvPr id="145" name="Straight Connector 144">
                <a:extLst>
                  <a:ext uri="{FF2B5EF4-FFF2-40B4-BE49-F238E27FC236}">
                    <a16:creationId xmlns:a16="http://schemas.microsoft.com/office/drawing/2014/main" id="{19C4FA7D-46B9-4C8B-BF23-B4557CFFDF26}"/>
                  </a:ext>
                </a:extLst>
              </p:cNvPr>
              <p:cNvCxnSpPr>
                <a:cxnSpLocks/>
              </p:cNvCxnSpPr>
              <p:nvPr/>
            </p:nvCxnSpPr>
            <p:spPr>
              <a:xfrm>
                <a:off x="1172667" y="2527688"/>
                <a:ext cx="98629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03EF58B-95E1-46D0-834A-2C3B87C451B2}"/>
                  </a:ext>
                </a:extLst>
              </p:cNvPr>
              <p:cNvCxnSpPr>
                <a:cxnSpLocks/>
              </p:cNvCxnSpPr>
              <p:nvPr/>
            </p:nvCxnSpPr>
            <p:spPr>
              <a:xfrm>
                <a:off x="1172667"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218550F-6488-4E0B-9EA4-BE85ABF3F94A}"/>
                  </a:ext>
                </a:extLst>
              </p:cNvPr>
              <p:cNvCxnSpPr>
                <a:cxnSpLocks/>
              </p:cNvCxnSpPr>
              <p:nvPr/>
            </p:nvCxnSpPr>
            <p:spPr>
              <a:xfrm>
                <a:off x="11035621"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789E125E-64F1-41FD-9378-764D797700AD}"/>
                </a:ext>
              </a:extLst>
            </p:cNvPr>
            <p:cNvSpPr/>
            <p:nvPr/>
          </p:nvSpPr>
          <p:spPr bwMode="auto">
            <a:xfrm>
              <a:off x="4726891" y="3387232"/>
              <a:ext cx="2469770" cy="17857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TextBox 143">
              <a:extLst>
                <a:ext uri="{FF2B5EF4-FFF2-40B4-BE49-F238E27FC236}">
                  <a16:creationId xmlns:a16="http://schemas.microsoft.com/office/drawing/2014/main" id="{5C3D8B15-8CCD-4336-B73B-2CB876021E41}"/>
                </a:ext>
              </a:extLst>
            </p:cNvPr>
            <p:cNvSpPr txBox="1"/>
            <p:nvPr/>
          </p:nvSpPr>
          <p:spPr>
            <a:xfrm>
              <a:off x="3791310" y="3347802"/>
              <a:ext cx="4340932" cy="2769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p:txBody>
        </p:sp>
      </p:grpSp>
      <p:sp>
        <p:nvSpPr>
          <p:cNvPr id="133" name="TextBox 132">
            <a:extLst>
              <a:ext uri="{FF2B5EF4-FFF2-40B4-BE49-F238E27FC236}">
                <a16:creationId xmlns:a16="http://schemas.microsoft.com/office/drawing/2014/main" id="{22F5419A-12F5-4855-B133-668F7CEB7FE8}"/>
              </a:ext>
            </a:extLst>
          </p:cNvPr>
          <p:cNvSpPr txBox="1"/>
          <p:nvPr/>
        </p:nvSpPr>
        <p:spPr>
          <a:xfrm>
            <a:off x="628081" y="2536787"/>
            <a:ext cx="26517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govern</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and operate across</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disparate environments?</a:t>
            </a:r>
          </a:p>
        </p:txBody>
      </p:sp>
      <p:sp>
        <p:nvSpPr>
          <p:cNvPr id="134" name="TextBox 133">
            <a:extLst>
              <a:ext uri="{FF2B5EF4-FFF2-40B4-BE49-F238E27FC236}">
                <a16:creationId xmlns:a16="http://schemas.microsoft.com/office/drawing/2014/main" id="{5F3D462A-F27E-472A-9565-103E8652CE74}"/>
              </a:ext>
            </a:extLst>
          </p:cNvPr>
          <p:cNvSpPr txBox="1"/>
          <p:nvPr/>
        </p:nvSpPr>
        <p:spPr>
          <a:xfrm>
            <a:off x="3377537" y="2536787"/>
            <a:ext cx="26517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ensure security across the entire organization?</a:t>
            </a:r>
          </a:p>
        </p:txBody>
      </p:sp>
      <p:sp>
        <p:nvSpPr>
          <p:cNvPr id="5" name="TextBox 4">
            <a:extLst>
              <a:ext uri="{FF2B5EF4-FFF2-40B4-BE49-F238E27FC236}">
                <a16:creationId xmlns:a16="http://schemas.microsoft.com/office/drawing/2014/main" id="{55DC788A-C366-F944-8C3B-141D9E97D2EE}"/>
              </a:ext>
            </a:extLst>
          </p:cNvPr>
          <p:cNvSpPr txBox="1"/>
          <p:nvPr/>
        </p:nvSpPr>
        <p:spPr>
          <a:xfrm>
            <a:off x="6126993" y="2536787"/>
            <a:ext cx="2651760" cy="430887"/>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best enable innovation and developer agility?</a:t>
            </a:r>
          </a:p>
        </p:txBody>
      </p:sp>
      <p:sp>
        <p:nvSpPr>
          <p:cNvPr id="138" name="TextBox 137">
            <a:extLst>
              <a:ext uri="{FF2B5EF4-FFF2-40B4-BE49-F238E27FC236}">
                <a16:creationId xmlns:a16="http://schemas.microsoft.com/office/drawing/2014/main" id="{9D0BE4DB-FAC7-4DBF-9038-8C53A9E198CA}"/>
              </a:ext>
            </a:extLst>
          </p:cNvPr>
          <p:cNvSpPr txBox="1"/>
          <p:nvPr/>
        </p:nvSpPr>
        <p:spPr>
          <a:xfrm>
            <a:off x="8876449" y="2536787"/>
            <a:ext cx="2651760" cy="646331"/>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meet regulatory requirements and overcome technical hurdles?</a:t>
            </a:r>
          </a:p>
        </p:txBody>
      </p:sp>
      <p:grpSp>
        <p:nvGrpSpPr>
          <p:cNvPr id="3" name="Group 2" descr="Diverse infrastructure&#10;">
            <a:extLst>
              <a:ext uri="{FF2B5EF4-FFF2-40B4-BE49-F238E27FC236}">
                <a16:creationId xmlns:a16="http://schemas.microsoft.com/office/drawing/2014/main" id="{189C0F3F-9C01-4058-BE6E-30D3ADA9B465}"/>
              </a:ext>
            </a:extLst>
          </p:cNvPr>
          <p:cNvGrpSpPr/>
          <p:nvPr/>
        </p:nvGrpSpPr>
        <p:grpSpPr>
          <a:xfrm>
            <a:off x="4350082" y="3558641"/>
            <a:ext cx="3583663" cy="2895600"/>
            <a:chOff x="4306201" y="2730500"/>
            <a:chExt cx="3583663" cy="2895600"/>
          </a:xfrm>
        </p:grpSpPr>
        <p:sp>
          <p:nvSpPr>
            <p:cNvPr id="126" name="Rectangle 125">
              <a:extLst>
                <a:ext uri="{FF2B5EF4-FFF2-40B4-BE49-F238E27FC236}">
                  <a16:creationId xmlns:a16="http://schemas.microsoft.com/office/drawing/2014/main" id="{A4D27AEE-E26B-4AC3-927F-54BB0B59F9AB}"/>
                </a:ext>
              </a:extLst>
            </p:cNvPr>
            <p:cNvSpPr/>
            <p:nvPr/>
          </p:nvSpPr>
          <p:spPr bwMode="auto">
            <a:xfrm>
              <a:off x="4306201" y="2730500"/>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Diverse infrastructure</a:t>
              </a:r>
            </a:p>
          </p:txBody>
        </p:sp>
        <p:grpSp>
          <p:nvGrpSpPr>
            <p:cNvPr id="129" name="Group 128">
              <a:extLst>
                <a:ext uri="{FF2B5EF4-FFF2-40B4-BE49-F238E27FC236}">
                  <a16:creationId xmlns:a16="http://schemas.microsoft.com/office/drawing/2014/main" id="{D4024DFE-AF5E-4774-895F-4D69CBA34002}"/>
                </a:ext>
              </a:extLst>
            </p:cNvPr>
            <p:cNvGrpSpPr/>
            <p:nvPr/>
          </p:nvGrpSpPr>
          <p:grpSpPr>
            <a:xfrm>
              <a:off x="4385298" y="3447686"/>
              <a:ext cx="3318789" cy="1918580"/>
              <a:chOff x="4392287" y="8718186"/>
              <a:chExt cx="3318789" cy="1918580"/>
            </a:xfrm>
          </p:grpSpPr>
          <p:sp>
            <p:nvSpPr>
              <p:cNvPr id="10" name="Rectangle 9">
                <a:extLst>
                  <a:ext uri="{FF2B5EF4-FFF2-40B4-BE49-F238E27FC236}">
                    <a16:creationId xmlns:a16="http://schemas.microsoft.com/office/drawing/2014/main" id="{601AF2C9-923C-4751-B330-59D678ACD611}"/>
                  </a:ext>
                </a:extLst>
              </p:cNvPr>
              <p:cNvSpPr/>
              <p:nvPr/>
            </p:nvSpPr>
            <p:spPr bwMode="auto">
              <a:xfrm>
                <a:off x="4392287" y="10024110"/>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IoT devices</a:t>
                </a:r>
              </a:p>
            </p:txBody>
          </p:sp>
          <p:sp>
            <p:nvSpPr>
              <p:cNvPr id="11" name="Rectangle 10">
                <a:extLst>
                  <a:ext uri="{FF2B5EF4-FFF2-40B4-BE49-F238E27FC236}">
                    <a16:creationId xmlns:a16="http://schemas.microsoft.com/office/drawing/2014/main" id="{5E38F334-FE2A-4429-9E66-361649405F5A}"/>
                  </a:ext>
                </a:extLst>
              </p:cNvPr>
              <p:cNvSpPr/>
              <p:nvPr/>
            </p:nvSpPr>
            <p:spPr bwMode="auto">
              <a:xfrm>
                <a:off x="6031026" y="10024110"/>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Edge</a:t>
                </a:r>
              </a:p>
            </p:txBody>
          </p:sp>
          <p:sp>
            <p:nvSpPr>
              <p:cNvPr id="12" name="Rectangle 11">
                <a:extLst>
                  <a:ext uri="{FF2B5EF4-FFF2-40B4-BE49-F238E27FC236}">
                    <a16:creationId xmlns:a16="http://schemas.microsoft.com/office/drawing/2014/main" id="{82D88574-DF56-4EE6-909E-0FA4F98180E8}"/>
                  </a:ext>
                </a:extLst>
              </p:cNvPr>
              <p:cNvSpPr/>
              <p:nvPr/>
            </p:nvSpPr>
            <p:spPr bwMode="auto">
              <a:xfrm>
                <a:off x="4392287" y="8718186"/>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Datacenters</a:t>
                </a:r>
              </a:p>
            </p:txBody>
          </p:sp>
          <p:sp>
            <p:nvSpPr>
              <p:cNvPr id="13" name="Rectangle 12">
                <a:extLst>
                  <a:ext uri="{FF2B5EF4-FFF2-40B4-BE49-F238E27FC236}">
                    <a16:creationId xmlns:a16="http://schemas.microsoft.com/office/drawing/2014/main" id="{D51CF1C6-75F0-4FF7-A37D-BFB4C84FA16E}"/>
                  </a:ext>
                </a:extLst>
              </p:cNvPr>
              <p:cNvSpPr/>
              <p:nvPr/>
            </p:nvSpPr>
            <p:spPr bwMode="auto">
              <a:xfrm>
                <a:off x="4392287" y="9371148"/>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Branch offices</a:t>
                </a:r>
              </a:p>
            </p:txBody>
          </p:sp>
          <p:sp>
            <p:nvSpPr>
              <p:cNvPr id="14" name="Rectangle 13">
                <a:extLst>
                  <a:ext uri="{FF2B5EF4-FFF2-40B4-BE49-F238E27FC236}">
                    <a16:creationId xmlns:a16="http://schemas.microsoft.com/office/drawing/2014/main" id="{21C9BE79-18F5-422C-A1F4-BF524C2D3B1C}"/>
                  </a:ext>
                </a:extLst>
              </p:cNvPr>
              <p:cNvSpPr/>
              <p:nvPr/>
            </p:nvSpPr>
            <p:spPr bwMode="auto">
              <a:xfrm>
                <a:off x="6031026" y="8718186"/>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Hosters</a:t>
                </a:r>
              </a:p>
            </p:txBody>
          </p:sp>
          <p:sp>
            <p:nvSpPr>
              <p:cNvPr id="15" name="Rectangle 14">
                <a:extLst>
                  <a:ext uri="{FF2B5EF4-FFF2-40B4-BE49-F238E27FC236}">
                    <a16:creationId xmlns:a16="http://schemas.microsoft.com/office/drawing/2014/main" id="{FCE8A648-E69C-474A-9C76-51A92A168574}"/>
                  </a:ext>
                </a:extLst>
              </p:cNvPr>
              <p:cNvSpPr/>
              <p:nvPr/>
            </p:nvSpPr>
            <p:spPr bwMode="auto">
              <a:xfrm>
                <a:off x="6031026" y="9371148"/>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OEM hardware</a:t>
                </a:r>
              </a:p>
            </p:txBody>
          </p:sp>
          <p:grpSp>
            <p:nvGrpSpPr>
              <p:cNvPr id="16" name="IoT" descr=" IoT">
                <a:extLst>
                  <a:ext uri="{FF2B5EF4-FFF2-40B4-BE49-F238E27FC236}">
                    <a16:creationId xmlns:a16="http://schemas.microsoft.com/office/drawing/2014/main" id="{722990F5-09C7-4104-AEFC-9D89EA785D78}"/>
                  </a:ext>
                </a:extLst>
              </p:cNvPr>
              <p:cNvGrpSpPr/>
              <p:nvPr/>
            </p:nvGrpSpPr>
            <p:grpSpPr>
              <a:xfrm>
                <a:off x="6244862" y="10165173"/>
                <a:ext cx="312052" cy="331707"/>
                <a:chOff x="11072775" y="1225438"/>
                <a:chExt cx="429593" cy="429591"/>
              </a:xfrm>
            </p:grpSpPr>
            <p:sp>
              <p:nvSpPr>
                <p:cNvPr id="17" name="Freeform: Shape 16">
                  <a:extLst>
                    <a:ext uri="{FF2B5EF4-FFF2-40B4-BE49-F238E27FC236}">
                      <a16:creationId xmlns:a16="http://schemas.microsoft.com/office/drawing/2014/main" id="{F05CCE42-7729-4917-A9F2-76491F6081B8}"/>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CD9F0FD6-4F55-43CA-802F-305A570EC844}"/>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C73C6F3-0A30-41B8-8CC5-10D29897F1C4}"/>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BB41B32-732C-4D5E-BA63-7ACEA118A10A}"/>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BF07912-E0FC-4099-90DF-3A50414D990E}"/>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0B6A04A-2427-4313-A6D9-C23B09E16C80}"/>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3" name="location 1" descr="location">
                <a:extLst>
                  <a:ext uri="{FF2B5EF4-FFF2-40B4-BE49-F238E27FC236}">
                    <a16:creationId xmlns:a16="http://schemas.microsoft.com/office/drawing/2014/main" id="{088C90FB-EE6D-44BC-9FBE-AF2490959295}"/>
                  </a:ext>
                </a:extLst>
              </p:cNvPr>
              <p:cNvGrpSpPr/>
              <p:nvPr/>
            </p:nvGrpSpPr>
            <p:grpSpPr>
              <a:xfrm>
                <a:off x="4617522" y="9521569"/>
                <a:ext cx="203869" cy="311814"/>
                <a:chOff x="798318" y="5778597"/>
                <a:chExt cx="268482" cy="386300"/>
              </a:xfrm>
            </p:grpSpPr>
            <p:sp>
              <p:nvSpPr>
                <p:cNvPr id="24" name="Freeform 113">
                  <a:extLst>
                    <a:ext uri="{FF2B5EF4-FFF2-40B4-BE49-F238E27FC236}">
                      <a16:creationId xmlns:a16="http://schemas.microsoft.com/office/drawing/2014/main" id="{B1672CB9-BB57-40E9-9901-4DEC145BDC1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95CB7E59-2298-40D6-95F2-98224B79BEDC}"/>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C0467B73-0986-4A98-B9B2-84228F8CF92D}"/>
                  </a:ext>
                </a:extLst>
              </p:cNvPr>
              <p:cNvGrpSpPr/>
              <p:nvPr/>
            </p:nvGrpSpPr>
            <p:grpSpPr>
              <a:xfrm>
                <a:off x="4583567" y="8819614"/>
                <a:ext cx="271778" cy="409799"/>
                <a:chOff x="9260963" y="3966650"/>
                <a:chExt cx="435950" cy="618391"/>
              </a:xfrm>
            </p:grpSpPr>
            <p:grpSp>
              <p:nvGrpSpPr>
                <p:cNvPr id="27" name="server 1" descr="server">
                  <a:extLst>
                    <a:ext uri="{FF2B5EF4-FFF2-40B4-BE49-F238E27FC236}">
                      <a16:creationId xmlns:a16="http://schemas.microsoft.com/office/drawing/2014/main" id="{DABDE8D1-31D0-482E-8CB5-3BDAF323C4D2}"/>
                    </a:ext>
                  </a:extLst>
                </p:cNvPr>
                <p:cNvGrpSpPr/>
                <p:nvPr/>
              </p:nvGrpSpPr>
              <p:grpSpPr>
                <a:xfrm>
                  <a:off x="9260963" y="3966650"/>
                  <a:ext cx="261778" cy="451476"/>
                  <a:chOff x="789783" y="2138184"/>
                  <a:chExt cx="261778" cy="451476"/>
                </a:xfrm>
              </p:grpSpPr>
              <p:sp>
                <p:nvSpPr>
                  <p:cNvPr id="33" name="Rectangle 32">
                    <a:extLst>
                      <a:ext uri="{FF2B5EF4-FFF2-40B4-BE49-F238E27FC236}">
                        <a16:creationId xmlns:a16="http://schemas.microsoft.com/office/drawing/2014/main" id="{AA6DB013-B265-412B-BCE7-CA92DA8E1192}"/>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DB9E7F-6AE8-4324-86E7-1C6983D33C68}"/>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704A8704-5BF8-4EF7-8549-FC773D40DC56}"/>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CAE6C389-1C2F-462E-A8A8-DE65159F6A96}"/>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server 1" descr="server">
                  <a:extLst>
                    <a:ext uri="{FF2B5EF4-FFF2-40B4-BE49-F238E27FC236}">
                      <a16:creationId xmlns:a16="http://schemas.microsoft.com/office/drawing/2014/main" id="{10D0C9EC-E53C-4502-8139-994A7EAE8C29}"/>
                    </a:ext>
                  </a:extLst>
                </p:cNvPr>
                <p:cNvGrpSpPr/>
                <p:nvPr/>
              </p:nvGrpSpPr>
              <p:grpSpPr>
                <a:xfrm>
                  <a:off x="9435135" y="4133565"/>
                  <a:ext cx="261778" cy="451476"/>
                  <a:chOff x="789783" y="2138184"/>
                  <a:chExt cx="261778" cy="451476"/>
                </a:xfrm>
              </p:grpSpPr>
              <p:sp>
                <p:nvSpPr>
                  <p:cNvPr id="29" name="Rectangle 28">
                    <a:extLst>
                      <a:ext uri="{FF2B5EF4-FFF2-40B4-BE49-F238E27FC236}">
                        <a16:creationId xmlns:a16="http://schemas.microsoft.com/office/drawing/2014/main" id="{87E235E8-C9AD-48F2-B01F-E83F52D80A99}"/>
                      </a:ext>
                    </a:extLst>
                  </p:cNvPr>
                  <p:cNvSpPr/>
                  <p:nvPr/>
                </p:nvSpPr>
                <p:spPr bwMode="auto">
                  <a:xfrm>
                    <a:off x="789783" y="2138184"/>
                    <a:ext cx="261778" cy="4514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CFCE6A6-57C3-446C-B597-AFE1BA0640F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D-F624-4C3B-84E4-B88404F4C722}"/>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7256241-A82A-49EA-81A4-B99C4CB88B0A}"/>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7" name="windows server licenses" descr="windows server licenses">
                <a:extLst>
                  <a:ext uri="{FF2B5EF4-FFF2-40B4-BE49-F238E27FC236}">
                    <a16:creationId xmlns:a16="http://schemas.microsoft.com/office/drawing/2014/main" id="{9CDC4A82-194B-4840-B296-150FC186D1D3}"/>
                  </a:ext>
                </a:extLst>
              </p:cNvPr>
              <p:cNvGrpSpPr/>
              <p:nvPr/>
            </p:nvGrpSpPr>
            <p:grpSpPr>
              <a:xfrm>
                <a:off x="6246580" y="8859576"/>
                <a:ext cx="308583" cy="327811"/>
                <a:chOff x="8263236" y="2194878"/>
                <a:chExt cx="336190" cy="335972"/>
              </a:xfrm>
            </p:grpSpPr>
            <p:sp>
              <p:nvSpPr>
                <p:cNvPr id="38" name="Freeform: Shape 37">
                  <a:extLst>
                    <a:ext uri="{FF2B5EF4-FFF2-40B4-BE49-F238E27FC236}">
                      <a16:creationId xmlns:a16="http://schemas.microsoft.com/office/drawing/2014/main" id="{6A6341EC-B14D-4FD8-8772-19B9BE58B91B}"/>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8134336-11BD-41D7-8272-EE7A891E54E0}"/>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8B76F74-CC80-4C0A-9579-9BCB8ADFA210}"/>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C15F976-DD43-4EEC-9654-E49656E50813}"/>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2FA7D1A8-2863-4392-B189-B3AB92B05990}"/>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43" name="backup" descr="backup, recovery">
                <a:extLst>
                  <a:ext uri="{FF2B5EF4-FFF2-40B4-BE49-F238E27FC236}">
                    <a16:creationId xmlns:a16="http://schemas.microsoft.com/office/drawing/2014/main" id="{DBC6E8CB-1FA6-4988-9A95-0AF454989ADB}"/>
                  </a:ext>
                </a:extLst>
              </p:cNvPr>
              <p:cNvGrpSpPr/>
              <p:nvPr/>
            </p:nvGrpSpPr>
            <p:grpSpPr>
              <a:xfrm>
                <a:off x="6245477" y="9512327"/>
                <a:ext cx="310516" cy="328141"/>
                <a:chOff x="11091501" y="3125849"/>
                <a:chExt cx="338296" cy="336310"/>
              </a:xfrm>
            </p:grpSpPr>
            <p:sp>
              <p:nvSpPr>
                <p:cNvPr id="44" name="Freeform: Shape 43">
                  <a:extLst>
                    <a:ext uri="{FF2B5EF4-FFF2-40B4-BE49-F238E27FC236}">
                      <a16:creationId xmlns:a16="http://schemas.microsoft.com/office/drawing/2014/main" id="{0745A55B-51A3-4763-BCD5-DA50AC2C4A67}"/>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8E4956C-645A-41AE-9FED-F0C34DFF8AF0}"/>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FAFF7DC-B8B8-4BB7-8CB4-01D7D635B725}"/>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EEDCBBC-FFC7-4ADD-856C-603D11204A71}"/>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EE359E1F-323B-43BA-9A6F-A850C327619C}"/>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BED826A7-5389-4221-B7B5-16D639E29C85}"/>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CA49DF8-4FFA-4C37-B4C7-C7FDE637E0AA}"/>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A3B58C52-FFEA-4A8E-8836-4EC6A9242EF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2" name="devices" descr="devices">
                <a:extLst>
                  <a:ext uri="{FF2B5EF4-FFF2-40B4-BE49-F238E27FC236}">
                    <a16:creationId xmlns:a16="http://schemas.microsoft.com/office/drawing/2014/main" id="{47335255-7E60-4462-9C3F-451C70DAC7D1}"/>
                  </a:ext>
                </a:extLst>
              </p:cNvPr>
              <p:cNvGrpSpPr/>
              <p:nvPr/>
            </p:nvGrpSpPr>
            <p:grpSpPr>
              <a:xfrm>
                <a:off x="4528516" y="10168846"/>
                <a:ext cx="381879" cy="323184"/>
                <a:chOff x="6192798" y="5102604"/>
                <a:chExt cx="537707" cy="428090"/>
              </a:xfrm>
            </p:grpSpPr>
            <p:grpSp>
              <p:nvGrpSpPr>
                <p:cNvPr id="53" name="Group 52">
                  <a:extLst>
                    <a:ext uri="{FF2B5EF4-FFF2-40B4-BE49-F238E27FC236}">
                      <a16:creationId xmlns:a16="http://schemas.microsoft.com/office/drawing/2014/main" id="{E95DE84A-A2A1-4CBE-BB88-D29B78109E11}"/>
                    </a:ext>
                  </a:extLst>
                </p:cNvPr>
                <p:cNvGrpSpPr/>
                <p:nvPr/>
              </p:nvGrpSpPr>
              <p:grpSpPr>
                <a:xfrm>
                  <a:off x="6462844" y="5102604"/>
                  <a:ext cx="267661" cy="197718"/>
                  <a:chOff x="5056189" y="1363664"/>
                  <a:chExt cx="315913" cy="233363"/>
                </a:xfrm>
              </p:grpSpPr>
              <p:sp>
                <p:nvSpPr>
                  <p:cNvPr id="63" name="Freeform 44">
                    <a:extLst>
                      <a:ext uri="{FF2B5EF4-FFF2-40B4-BE49-F238E27FC236}">
                        <a16:creationId xmlns:a16="http://schemas.microsoft.com/office/drawing/2014/main" id="{12E77C41-B21C-4AE5-9BAF-27A57B42EA97}"/>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4" name="Freeform 45">
                    <a:extLst>
                      <a:ext uri="{FF2B5EF4-FFF2-40B4-BE49-F238E27FC236}">
                        <a16:creationId xmlns:a16="http://schemas.microsoft.com/office/drawing/2014/main" id="{9D5CB8CB-2819-4573-BE9B-FC1E7D735C60}"/>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5" name="Freeform 46">
                    <a:extLst>
                      <a:ext uri="{FF2B5EF4-FFF2-40B4-BE49-F238E27FC236}">
                        <a16:creationId xmlns:a16="http://schemas.microsoft.com/office/drawing/2014/main" id="{EAE577D4-99A1-4381-BFC5-D1C2D553F58B}"/>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108C96C7-8EBF-417F-B708-07B123BBD05B}"/>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7" name="Freeform 172">
                    <a:extLst>
                      <a:ext uri="{FF2B5EF4-FFF2-40B4-BE49-F238E27FC236}">
                        <a16:creationId xmlns:a16="http://schemas.microsoft.com/office/drawing/2014/main" id="{E113C87E-4653-4204-8B99-9589BA194A7B}"/>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AD7B48A9-73C9-4C35-81AF-EADD146D1788}"/>
                    </a:ext>
                  </a:extLst>
                </p:cNvPr>
                <p:cNvGrpSpPr/>
                <p:nvPr/>
              </p:nvGrpSpPr>
              <p:grpSpPr>
                <a:xfrm>
                  <a:off x="6192798" y="5232998"/>
                  <a:ext cx="407642" cy="297696"/>
                  <a:chOff x="5884864" y="1174751"/>
                  <a:chExt cx="382588" cy="279400"/>
                </a:xfrm>
              </p:grpSpPr>
              <p:sp>
                <p:nvSpPr>
                  <p:cNvPr id="60" name="Freeform 51">
                    <a:extLst>
                      <a:ext uri="{FF2B5EF4-FFF2-40B4-BE49-F238E27FC236}">
                        <a16:creationId xmlns:a16="http://schemas.microsoft.com/office/drawing/2014/main" id="{48E1E24A-350A-4E38-9A81-D02DD955B8F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1" name="Freeform 52">
                    <a:extLst>
                      <a:ext uri="{FF2B5EF4-FFF2-40B4-BE49-F238E27FC236}">
                        <a16:creationId xmlns:a16="http://schemas.microsoft.com/office/drawing/2014/main" id="{9A750B2C-05BA-4BF1-9567-D4DBC8DEC30F}"/>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2" name="Freeform 174">
                    <a:extLst>
                      <a:ext uri="{FF2B5EF4-FFF2-40B4-BE49-F238E27FC236}">
                        <a16:creationId xmlns:a16="http://schemas.microsoft.com/office/drawing/2014/main" id="{E9734775-6F69-4670-B0C0-BD5FDEF686E5}"/>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9741B0A-E23D-4B03-90E5-5CAF990C5A9B}"/>
                    </a:ext>
                  </a:extLst>
                </p:cNvPr>
                <p:cNvGrpSpPr/>
                <p:nvPr/>
              </p:nvGrpSpPr>
              <p:grpSpPr>
                <a:xfrm>
                  <a:off x="6613123" y="5331563"/>
                  <a:ext cx="117382" cy="199131"/>
                  <a:chOff x="6597743" y="5280126"/>
                  <a:chExt cx="117382" cy="199131"/>
                </a:xfrm>
              </p:grpSpPr>
              <p:sp>
                <p:nvSpPr>
                  <p:cNvPr id="56" name="Freeform 48">
                    <a:extLst>
                      <a:ext uri="{FF2B5EF4-FFF2-40B4-BE49-F238E27FC236}">
                        <a16:creationId xmlns:a16="http://schemas.microsoft.com/office/drawing/2014/main" id="{86615AC4-84F5-485D-B340-A90E94011AE8}"/>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A0B886F2-6175-46D0-887C-3D3D9707F4DF}"/>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8" name="Freeform 50">
                    <a:extLst>
                      <a:ext uri="{FF2B5EF4-FFF2-40B4-BE49-F238E27FC236}">
                        <a16:creationId xmlns:a16="http://schemas.microsoft.com/office/drawing/2014/main" id="{C73B8C97-994B-4F59-AB68-9BE3E4773BE7}"/>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9" name="Freeform 175">
                    <a:extLst>
                      <a:ext uri="{FF2B5EF4-FFF2-40B4-BE49-F238E27FC236}">
                        <a16:creationId xmlns:a16="http://schemas.microsoft.com/office/drawing/2014/main" id="{D5F5FC8A-525C-4196-ACA8-1C81D08A42A8}"/>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grpSp>
      <p:grpSp>
        <p:nvGrpSpPr>
          <p:cNvPr id="158" name="Group 157">
            <a:extLst>
              <a:ext uri="{FF2B5EF4-FFF2-40B4-BE49-F238E27FC236}">
                <a16:creationId xmlns:a16="http://schemas.microsoft.com/office/drawing/2014/main" id="{63C6D10B-3225-42A6-A2CE-72D8FFA6010C}"/>
              </a:ext>
            </a:extLst>
          </p:cNvPr>
          <p:cNvGrpSpPr/>
          <p:nvPr/>
        </p:nvGrpSpPr>
        <p:grpSpPr>
          <a:xfrm>
            <a:off x="628081" y="3558641"/>
            <a:ext cx="3583663" cy="2895600"/>
            <a:chOff x="628081" y="3558641"/>
            <a:chExt cx="3583663" cy="2895600"/>
          </a:xfrm>
        </p:grpSpPr>
        <p:sp>
          <p:nvSpPr>
            <p:cNvPr id="125" name="Rectangle 124">
              <a:extLst>
                <a:ext uri="{FF2B5EF4-FFF2-40B4-BE49-F238E27FC236}">
                  <a16:creationId xmlns:a16="http://schemas.microsoft.com/office/drawing/2014/main" id="{CF381ACB-9387-4243-A87C-941E4275C53F}"/>
                </a:ext>
              </a:extLst>
            </p:cNvPr>
            <p:cNvSpPr/>
            <p:nvPr/>
          </p:nvSpPr>
          <p:spPr bwMode="auto">
            <a:xfrm>
              <a:off x="628081"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100’s–1,000’s of apps</a:t>
              </a:r>
            </a:p>
          </p:txBody>
        </p:sp>
        <p:sp>
          <p:nvSpPr>
            <p:cNvPr id="68" name="Rectangle 67">
              <a:extLst>
                <a:ext uri="{FF2B5EF4-FFF2-40B4-BE49-F238E27FC236}">
                  <a16:creationId xmlns:a16="http://schemas.microsoft.com/office/drawing/2014/main" id="{815B8CA8-F710-4A1E-B46C-565F6D959EF1}"/>
                </a:ext>
              </a:extLst>
            </p:cNvPr>
            <p:cNvSpPr/>
            <p:nvPr/>
          </p:nvSpPr>
          <p:spPr bwMode="auto">
            <a:xfrm>
              <a:off x="857325"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VMs</a:t>
              </a:r>
            </a:p>
          </p:txBody>
        </p:sp>
        <p:sp>
          <p:nvSpPr>
            <p:cNvPr id="69" name="Rectangle 68">
              <a:extLst>
                <a:ext uri="{FF2B5EF4-FFF2-40B4-BE49-F238E27FC236}">
                  <a16:creationId xmlns:a16="http://schemas.microsoft.com/office/drawing/2014/main" id="{C4D4A430-105D-4A41-93D1-1ABFA75B44E7}"/>
                </a:ext>
              </a:extLst>
            </p:cNvPr>
            <p:cNvSpPr/>
            <p:nvPr/>
          </p:nvSpPr>
          <p:spPr bwMode="auto">
            <a:xfrm>
              <a:off x="857325" y="4928789"/>
              <a:ext cx="577956"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Containers</a:t>
              </a:r>
            </a:p>
          </p:txBody>
        </p:sp>
        <p:sp>
          <p:nvSpPr>
            <p:cNvPr id="70" name="Rectangle 69">
              <a:extLst>
                <a:ext uri="{FF2B5EF4-FFF2-40B4-BE49-F238E27FC236}">
                  <a16:creationId xmlns:a16="http://schemas.microsoft.com/office/drawing/2014/main" id="{D3DE81A2-A481-457F-B02A-BE4B6264D673}"/>
                </a:ext>
              </a:extLst>
            </p:cNvPr>
            <p:cNvSpPr/>
            <p:nvPr/>
          </p:nvSpPr>
          <p:spPr bwMode="auto">
            <a:xfrm>
              <a:off x="2343036"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Databases</a:t>
              </a:r>
            </a:p>
          </p:txBody>
        </p:sp>
        <p:sp>
          <p:nvSpPr>
            <p:cNvPr id="71" name="Rectangle 70">
              <a:extLst>
                <a:ext uri="{FF2B5EF4-FFF2-40B4-BE49-F238E27FC236}">
                  <a16:creationId xmlns:a16="http://schemas.microsoft.com/office/drawing/2014/main" id="{F77D957C-54DC-4ADC-8428-C0AA9D7BB9C6}"/>
                </a:ext>
              </a:extLst>
            </p:cNvPr>
            <p:cNvSpPr/>
            <p:nvPr/>
          </p:nvSpPr>
          <p:spPr bwMode="auto">
            <a:xfrm>
              <a:off x="2343036" y="4928789"/>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grpSp>
          <p:nvGrpSpPr>
            <p:cNvPr id="9" name="Group 8">
              <a:extLst>
                <a:ext uri="{FF2B5EF4-FFF2-40B4-BE49-F238E27FC236}">
                  <a16:creationId xmlns:a16="http://schemas.microsoft.com/office/drawing/2014/main" id="{FA10B30C-1DF5-FD4A-B931-116FFB08A9D3}"/>
                </a:ext>
              </a:extLst>
            </p:cNvPr>
            <p:cNvGrpSpPr/>
            <p:nvPr/>
          </p:nvGrpSpPr>
          <p:grpSpPr>
            <a:xfrm>
              <a:off x="981572" y="5742203"/>
              <a:ext cx="2876681" cy="431372"/>
              <a:chOff x="1050624" y="3960268"/>
              <a:chExt cx="2876681" cy="431372"/>
            </a:xfrm>
          </p:grpSpPr>
          <p:grpSp>
            <p:nvGrpSpPr>
              <p:cNvPr id="72" name="Group 71">
                <a:extLst>
                  <a:ext uri="{FF2B5EF4-FFF2-40B4-BE49-F238E27FC236}">
                    <a16:creationId xmlns:a16="http://schemas.microsoft.com/office/drawing/2014/main" id="{92D4E8AF-3641-4740-BF23-BF4A197DFE35}"/>
                  </a:ext>
                </a:extLst>
              </p:cNvPr>
              <p:cNvGrpSpPr/>
              <p:nvPr/>
            </p:nvGrpSpPr>
            <p:grpSpPr>
              <a:xfrm>
                <a:off x="1050624" y="3960268"/>
                <a:ext cx="2175785" cy="431372"/>
                <a:chOff x="335533" y="4622982"/>
                <a:chExt cx="2562328" cy="477900"/>
              </a:xfrm>
            </p:grpSpPr>
            <p:pic>
              <p:nvPicPr>
                <p:cNvPr id="73" name="Picture 6" descr="Related image">
                  <a:extLst>
                    <a:ext uri="{FF2B5EF4-FFF2-40B4-BE49-F238E27FC236}">
                      <a16:creationId xmlns:a16="http://schemas.microsoft.com/office/drawing/2014/main" id="{EB1FB57F-FDFD-473E-9D1A-B207822AD8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533" y="4688387"/>
                  <a:ext cx="347092" cy="34709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8" descr="Image result for javascript logo png">
                  <a:extLst>
                    <a:ext uri="{FF2B5EF4-FFF2-40B4-BE49-F238E27FC236}">
                      <a16:creationId xmlns:a16="http://schemas.microsoft.com/office/drawing/2014/main" id="{2E48C38F-8E34-44A4-85EC-C3F4272829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846" y="4681430"/>
                  <a:ext cx="361006" cy="36100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Image result for python logo png">
                  <a:extLst>
                    <a:ext uri="{FF2B5EF4-FFF2-40B4-BE49-F238E27FC236}">
                      <a16:creationId xmlns:a16="http://schemas.microsoft.com/office/drawing/2014/main" id="{466C8B50-B56F-42FE-9DD0-F8D71C3DF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8073" y="4692651"/>
                  <a:ext cx="338564" cy="33856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2" descr="Image result for java logo png">
                  <a:extLst>
                    <a:ext uri="{FF2B5EF4-FFF2-40B4-BE49-F238E27FC236}">
                      <a16:creationId xmlns:a16="http://schemas.microsoft.com/office/drawing/2014/main" id="{09911972-DA39-4C0E-9301-8819D5B40CE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724" r="20724"/>
                <a:stretch/>
              </p:blipFill>
              <p:spPr bwMode="auto">
                <a:xfrm>
                  <a:off x="1943858" y="4622982"/>
                  <a:ext cx="279818" cy="4779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4" descr="Image result for go code logo png">
                  <a:extLst>
                    <a:ext uri="{FF2B5EF4-FFF2-40B4-BE49-F238E27FC236}">
                      <a16:creationId xmlns:a16="http://schemas.microsoft.com/office/drawing/2014/main" id="{14509103-93F8-4AD7-A771-A7BD970F8F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0897" y="4770120"/>
                  <a:ext cx="486964" cy="18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raphic 7">
                <a:extLst>
                  <a:ext uri="{FF2B5EF4-FFF2-40B4-BE49-F238E27FC236}">
                    <a16:creationId xmlns:a16="http://schemas.microsoft.com/office/drawing/2014/main" id="{9E1EE32C-A4DE-2240-98FA-063378FCA3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5387" y="4046064"/>
                <a:ext cx="541918" cy="292819"/>
              </a:xfrm>
              <a:prstGeom prst="rect">
                <a:avLst/>
              </a:prstGeom>
            </p:spPr>
          </p:pic>
        </p:grpSp>
        <p:pic>
          <p:nvPicPr>
            <p:cNvPr id="6" name="Graphic 5">
              <a:extLst>
                <a:ext uri="{FF2B5EF4-FFF2-40B4-BE49-F238E27FC236}">
                  <a16:creationId xmlns:a16="http://schemas.microsoft.com/office/drawing/2014/main" id="{6674C34A-0600-4442-8581-9C998E2249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2573" y="4426934"/>
              <a:ext cx="331817" cy="331817"/>
            </a:xfrm>
            <a:prstGeom prst="rect">
              <a:avLst/>
            </a:prstGeom>
          </p:spPr>
        </p:pic>
        <p:pic>
          <p:nvPicPr>
            <p:cNvPr id="128" name="Graphic 127">
              <a:extLst>
                <a:ext uri="{FF2B5EF4-FFF2-40B4-BE49-F238E27FC236}">
                  <a16:creationId xmlns:a16="http://schemas.microsoft.com/office/drawing/2014/main" id="{F3B86933-AFCF-47E6-A6B8-5D2B907B74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73532" y="5050194"/>
              <a:ext cx="365760" cy="365760"/>
            </a:xfrm>
            <a:prstGeom prst="rect">
              <a:avLst/>
            </a:prstGeom>
          </p:spPr>
        </p:pic>
        <p:pic>
          <p:nvPicPr>
            <p:cNvPr id="155" name="Graphic 154">
              <a:extLst>
                <a:ext uri="{FF2B5EF4-FFF2-40B4-BE49-F238E27FC236}">
                  <a16:creationId xmlns:a16="http://schemas.microsoft.com/office/drawing/2014/main" id="{333BC3B9-95CE-4338-9008-7F011FE8DD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5601" y="5061065"/>
              <a:ext cx="365760" cy="365760"/>
            </a:xfrm>
            <a:prstGeom prst="rect">
              <a:avLst/>
            </a:prstGeom>
          </p:spPr>
        </p:pic>
        <p:pic>
          <p:nvPicPr>
            <p:cNvPr id="157" name="Graphic 156">
              <a:extLst>
                <a:ext uri="{FF2B5EF4-FFF2-40B4-BE49-F238E27FC236}">
                  <a16:creationId xmlns:a16="http://schemas.microsoft.com/office/drawing/2014/main" id="{5B808B8E-ECB0-4226-A6B8-0DA4161FB3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68302" y="4406798"/>
              <a:ext cx="365760" cy="365760"/>
            </a:xfrm>
            <a:prstGeom prst="rect">
              <a:avLst/>
            </a:prstGeom>
          </p:spPr>
        </p:pic>
      </p:grpSp>
      <p:grpSp>
        <p:nvGrpSpPr>
          <p:cNvPr id="160" name="Group 159">
            <a:extLst>
              <a:ext uri="{FF2B5EF4-FFF2-40B4-BE49-F238E27FC236}">
                <a16:creationId xmlns:a16="http://schemas.microsoft.com/office/drawing/2014/main" id="{DEB725C3-C362-4161-9B04-84F8216968BD}"/>
              </a:ext>
            </a:extLst>
          </p:cNvPr>
          <p:cNvGrpSpPr/>
          <p:nvPr/>
        </p:nvGrpSpPr>
        <p:grpSpPr>
          <a:xfrm>
            <a:off x="8072082" y="3558641"/>
            <a:ext cx="3583663" cy="2895600"/>
            <a:chOff x="8072082" y="3558641"/>
            <a:chExt cx="3583663" cy="2895600"/>
          </a:xfrm>
        </p:grpSpPr>
        <p:grpSp>
          <p:nvGrpSpPr>
            <p:cNvPr id="121" name="Group 120">
              <a:extLst>
                <a:ext uri="{FF2B5EF4-FFF2-40B4-BE49-F238E27FC236}">
                  <a16:creationId xmlns:a16="http://schemas.microsoft.com/office/drawing/2014/main" id="{F29C4961-8F24-4FE7-83CA-742CEA17B825}"/>
                </a:ext>
              </a:extLst>
            </p:cNvPr>
            <p:cNvGrpSpPr/>
            <p:nvPr/>
          </p:nvGrpSpPr>
          <p:grpSpPr>
            <a:xfrm>
              <a:off x="8072082" y="3558641"/>
              <a:ext cx="3583663" cy="2895600"/>
              <a:chOff x="8072082" y="3558641"/>
              <a:chExt cx="3583663" cy="2895600"/>
            </a:xfrm>
          </p:grpSpPr>
          <p:sp>
            <p:nvSpPr>
              <p:cNvPr id="127" name="Rectangle 126">
                <a:extLst>
                  <a:ext uri="{FF2B5EF4-FFF2-40B4-BE49-F238E27FC236}">
                    <a16:creationId xmlns:a16="http://schemas.microsoft.com/office/drawing/2014/main" id="{62D7B0D4-05BC-48B0-B992-E5618D305B8E}"/>
                  </a:ext>
                </a:extLst>
              </p:cNvPr>
              <p:cNvSpPr/>
              <p:nvPr/>
            </p:nvSpPr>
            <p:spPr bwMode="auto">
              <a:xfrm>
                <a:off x="8072082"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Hybrid</a:t>
                </a:r>
                <a:r>
                  <a:rPr kumimoji="0" lang="en-US" sz="1800" b="0" i="0" u="none" strike="noStrike" kern="1200" cap="none" spc="0" normalizeH="0" noProof="0">
                    <a:ln>
                      <a:noFill/>
                    </a:ln>
                    <a:solidFill>
                      <a:srgbClr val="FFFFFF"/>
                    </a:solidFill>
                    <a:effectLst/>
                    <a:uLnTx/>
                    <a:uFillTx/>
                    <a:latin typeface="Segoe UI"/>
                    <a:ea typeface="+mj-ea"/>
                    <a:cs typeface="+mj-cs"/>
                  </a:rPr>
                  <a:t> &amp; </a:t>
                </a:r>
                <a:r>
                  <a:rPr kumimoji="0" lang="en-US" sz="1800" b="0" i="0" u="none" strike="noStrike" kern="1200" cap="none" spc="0" normalizeH="0" baseline="0" noProof="0">
                    <a:ln>
                      <a:noFill/>
                    </a:ln>
                    <a:solidFill>
                      <a:srgbClr val="FFFFFF"/>
                    </a:solidFill>
                    <a:effectLst/>
                    <a:uLnTx/>
                    <a:uFillTx/>
                    <a:latin typeface="Segoe UI"/>
                    <a:ea typeface="+mj-ea"/>
                    <a:cs typeface="+mj-cs"/>
                  </a:rPr>
                  <a:t>Multi-Cloud</a:t>
                </a:r>
              </a:p>
            </p:txBody>
          </p:sp>
          <p:grpSp>
            <p:nvGrpSpPr>
              <p:cNvPr id="135" name="Group 134">
                <a:extLst>
                  <a:ext uri="{FF2B5EF4-FFF2-40B4-BE49-F238E27FC236}">
                    <a16:creationId xmlns:a16="http://schemas.microsoft.com/office/drawing/2014/main" id="{45805B53-F3D7-4BA4-9284-292C63D7A3A0}"/>
                  </a:ext>
                </a:extLst>
              </p:cNvPr>
              <p:cNvGrpSpPr/>
              <p:nvPr/>
            </p:nvGrpSpPr>
            <p:grpSpPr>
              <a:xfrm>
                <a:off x="8547439" y="4924463"/>
                <a:ext cx="648186" cy="395764"/>
                <a:chOff x="9121847" y="3827766"/>
                <a:chExt cx="1521766" cy="929146"/>
              </a:xfrm>
            </p:grpSpPr>
            <p:pic>
              <p:nvPicPr>
                <p:cNvPr id="1026" name="Picture 2" descr="Image result for aws logo png">
                  <a:extLst>
                    <a:ext uri="{FF2B5EF4-FFF2-40B4-BE49-F238E27FC236}">
                      <a16:creationId xmlns:a16="http://schemas.microsoft.com/office/drawing/2014/main" id="{7CE3431D-75E7-445B-B3E8-A3BB9842C0F2}"/>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580" t="65567" r="12580"/>
                <a:stretch/>
              </p:blipFill>
              <p:spPr bwMode="auto">
                <a:xfrm>
                  <a:off x="9121847" y="4363076"/>
                  <a:ext cx="1521766" cy="39383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Image result for aws logo png">
                  <a:extLst>
                    <a:ext uri="{FF2B5EF4-FFF2-40B4-BE49-F238E27FC236}">
                      <a16:creationId xmlns:a16="http://schemas.microsoft.com/office/drawing/2014/main" id="{015857A3-D437-4723-9FD6-7C816DAD91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9121847" y="3827766"/>
                  <a:ext cx="1521766" cy="558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7" name="Group 136">
                <a:extLst>
                  <a:ext uri="{FF2B5EF4-FFF2-40B4-BE49-F238E27FC236}">
                    <a16:creationId xmlns:a16="http://schemas.microsoft.com/office/drawing/2014/main" id="{FA1B4322-3659-4D74-BCF4-279291C582F3}"/>
                  </a:ext>
                </a:extLst>
              </p:cNvPr>
              <p:cNvGrpSpPr/>
              <p:nvPr/>
            </p:nvGrpSpPr>
            <p:grpSpPr>
              <a:xfrm>
                <a:off x="9848964" y="4996412"/>
                <a:ext cx="1545167" cy="243838"/>
                <a:chOff x="7468280" y="5341840"/>
                <a:chExt cx="5734050" cy="904875"/>
              </a:xfrm>
            </p:grpSpPr>
            <p:pic>
              <p:nvPicPr>
                <p:cNvPr id="1028" name="Picture 4" descr="Image result for google cloud logo png">
                  <a:extLst>
                    <a:ext uri="{FF2B5EF4-FFF2-40B4-BE49-F238E27FC236}">
                      <a16:creationId xmlns:a16="http://schemas.microsoft.com/office/drawing/2014/main" id="{8ECC0F6C-1902-46EE-9971-4374AB7E0D7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79839"/>
                <a:stretch/>
              </p:blipFill>
              <p:spPr bwMode="auto">
                <a:xfrm>
                  <a:off x="7468280" y="5341840"/>
                  <a:ext cx="1156056" cy="90487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4" descr="Image result for google cloud logo png">
                  <a:extLst>
                    <a:ext uri="{FF2B5EF4-FFF2-40B4-BE49-F238E27FC236}">
                      <a16:creationId xmlns:a16="http://schemas.microsoft.com/office/drawing/2014/main" id="{54726284-3CE6-4CC9-A8A7-89ED24CC9F53}"/>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l="21960"/>
                <a:stretch/>
              </p:blipFill>
              <p:spPr bwMode="auto">
                <a:xfrm>
                  <a:off x="8727467" y="5341840"/>
                  <a:ext cx="4474863" cy="904875"/>
                </a:xfrm>
                <a:prstGeom prst="rect">
                  <a:avLst/>
                </a:prstGeom>
                <a:noFill/>
                <a:extLst>
                  <a:ext uri="{909E8E84-426E-40DD-AFC4-6F175D3DCCD1}">
                    <a14:hiddenFill xmlns:a14="http://schemas.microsoft.com/office/drawing/2010/main">
                      <a:solidFill>
                        <a:srgbClr val="FFFFFF"/>
                      </a:solidFill>
                    </a14:hiddenFill>
                  </a:ext>
                </a:extLst>
              </p:spPr>
            </p:pic>
          </p:grpSp>
          <p:pic>
            <p:nvPicPr>
              <p:cNvPr id="122" name="Picture 121" descr="A picture containing logo, icon&#10;&#10;Description automatically generated">
                <a:extLst>
                  <a:ext uri="{FF2B5EF4-FFF2-40B4-BE49-F238E27FC236}">
                    <a16:creationId xmlns:a16="http://schemas.microsoft.com/office/drawing/2014/main" id="{8389F2D5-20A9-4777-99C7-6C1B43045F86}"/>
                  </a:ext>
                </a:extLst>
              </p:cNvPr>
              <p:cNvPicPr>
                <a:picLocks noChangeAspect="1"/>
              </p:cNvPicPr>
              <p:nvPr/>
            </p:nvPicPr>
            <p:blipFill>
              <a:blip r:embed="rId24"/>
              <a:stretch>
                <a:fillRect/>
              </a:stretch>
            </p:blipFill>
            <p:spPr>
              <a:xfrm>
                <a:off x="8284126" y="6032423"/>
                <a:ext cx="1184646" cy="155006"/>
              </a:xfrm>
              <a:prstGeom prst="rect">
                <a:avLst/>
              </a:prstGeom>
            </p:spPr>
          </p:pic>
          <p:pic>
            <p:nvPicPr>
              <p:cNvPr id="124" name="Picture 123" descr="A picture containing logo&#10;&#10;Description automatically generated">
                <a:extLst>
                  <a:ext uri="{FF2B5EF4-FFF2-40B4-BE49-F238E27FC236}">
                    <a16:creationId xmlns:a16="http://schemas.microsoft.com/office/drawing/2014/main" id="{5270C668-16C8-4EEC-A565-0E53BC86409B}"/>
                  </a:ext>
                </a:extLst>
              </p:cNvPr>
              <p:cNvPicPr>
                <a:picLocks noChangeAspect="1"/>
              </p:cNvPicPr>
              <p:nvPr/>
            </p:nvPicPr>
            <p:blipFill>
              <a:blip r:embed="rId25"/>
              <a:stretch>
                <a:fillRect/>
              </a:stretch>
            </p:blipFill>
            <p:spPr>
              <a:xfrm>
                <a:off x="9949731" y="5894188"/>
                <a:ext cx="1432175" cy="332461"/>
              </a:xfrm>
              <a:prstGeom prst="rect">
                <a:avLst/>
              </a:prstGeom>
            </p:spPr>
          </p:pic>
        </p:grpSp>
        <p:grpSp>
          <p:nvGrpSpPr>
            <p:cNvPr id="161" name="Group 160">
              <a:extLst>
                <a:ext uri="{FF2B5EF4-FFF2-40B4-BE49-F238E27FC236}">
                  <a16:creationId xmlns:a16="http://schemas.microsoft.com/office/drawing/2014/main" id="{188466B0-8841-41BB-B451-06B956694229}"/>
                </a:ext>
              </a:extLst>
            </p:cNvPr>
            <p:cNvGrpSpPr/>
            <p:nvPr/>
          </p:nvGrpSpPr>
          <p:grpSpPr>
            <a:xfrm>
              <a:off x="8895696" y="4156353"/>
              <a:ext cx="1935335" cy="365760"/>
              <a:chOff x="8561608" y="2785729"/>
              <a:chExt cx="1405900" cy="265698"/>
            </a:xfrm>
          </p:grpSpPr>
          <p:pic>
            <p:nvPicPr>
              <p:cNvPr id="162" name="Picture 161" descr="A picture containing drawing&#10;&#10;Description automatically generated">
                <a:extLst>
                  <a:ext uri="{FF2B5EF4-FFF2-40B4-BE49-F238E27FC236}">
                    <a16:creationId xmlns:a16="http://schemas.microsoft.com/office/drawing/2014/main" id="{C9F560DF-8519-45EC-89A5-BB81C1811CD5}"/>
                  </a:ext>
                </a:extLst>
              </p:cNvPr>
              <p:cNvPicPr>
                <a:picLocks noChangeAspect="1"/>
              </p:cNvPicPr>
              <p:nvPr/>
            </p:nvPicPr>
            <p:blipFill rotWithShape="1">
              <a:blip r:embed="rId26">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63" name="Picture 162" descr="A picture containing drawing&#10;&#10;Description automatically generated">
                <a:extLst>
                  <a:ext uri="{FF2B5EF4-FFF2-40B4-BE49-F238E27FC236}">
                    <a16:creationId xmlns:a16="http://schemas.microsoft.com/office/drawing/2014/main" id="{7A50BC0A-2154-4105-A747-48585C88CB62}"/>
                  </a:ext>
                </a:extLst>
              </p:cNvPr>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pic>
          <p:nvPicPr>
            <p:cNvPr id="164" name="Picture 2" descr="Vmware Png Logo - Free Transparent PNG Logos">
              <a:extLst>
                <a:ext uri="{FF2B5EF4-FFF2-40B4-BE49-F238E27FC236}">
                  <a16:creationId xmlns:a16="http://schemas.microsoft.com/office/drawing/2014/main" id="{F5CF1134-0D04-40A9-A166-AC56F36144E2}"/>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10327" y="5485017"/>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libaba Group">
              <a:extLst>
                <a:ext uri="{FF2B5EF4-FFF2-40B4-BE49-F238E27FC236}">
                  <a16:creationId xmlns:a16="http://schemas.microsoft.com/office/drawing/2014/main" id="{65B9B1C7-DE2C-43A3-81EC-AFAAC9A50AE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258000" y="5434800"/>
              <a:ext cx="1227064" cy="2954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54476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300"/>
                                  </p:stCondLst>
                                  <p:childTnLst>
                                    <p:animMotion origin="layout" path="M 3.95833E-6 -2.59259E-6 L 3.95833E-6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500"/>
                                        <p:tgtEl>
                                          <p:spTgt spid="158"/>
                                        </p:tgtEl>
                                      </p:cBhvr>
                                    </p:animEffect>
                                  </p:childTnLst>
                                </p:cTn>
                              </p:par>
                              <p:par>
                                <p:cTn id="13" presetID="42" presetClass="path" presetSubtype="0" decel="100000" fill="hold" nodeType="withEffect">
                                  <p:stCondLst>
                                    <p:cond delay="300"/>
                                  </p:stCondLst>
                                  <p:childTnLst>
                                    <p:animMotion origin="layout" path="M 3.95833E-6 -2.59259E-6 L 3.95833E-6 0.01898 " pathEditMode="relative" rAng="0" ptsTypes="AA">
                                      <p:cBhvr>
                                        <p:cTn id="14" dur="700" spd="-100000" fill="hold"/>
                                        <p:tgtEl>
                                          <p:spTgt spid="158"/>
                                        </p:tgtEl>
                                        <p:attrNameLst>
                                          <p:attrName>ppt_x</p:attrName>
                                          <p:attrName>ppt_y</p:attrName>
                                        </p:attrNameLst>
                                      </p:cBhvr>
                                      <p:rCtr x="0" y="949"/>
                                    </p:animMotion>
                                  </p:childTnLst>
                                </p:cTn>
                              </p:par>
                              <p:par>
                                <p:cTn id="15" presetID="10" presetClass="entr" presetSubtype="0" fill="hold" nodeType="withEffect">
                                  <p:stCondLst>
                                    <p:cond delay="300"/>
                                  </p:stCondLst>
                                  <p:childTnLst>
                                    <p:set>
                                      <p:cBhvr>
                                        <p:cTn id="16" dur="1" fill="hold">
                                          <p:stCondLst>
                                            <p:cond delay="0"/>
                                          </p:stCondLst>
                                        </p:cTn>
                                        <p:tgtEl>
                                          <p:spTgt spid="160"/>
                                        </p:tgtEl>
                                        <p:attrNameLst>
                                          <p:attrName>style.visibility</p:attrName>
                                        </p:attrNameLst>
                                      </p:cBhvr>
                                      <p:to>
                                        <p:strVal val="visible"/>
                                      </p:to>
                                    </p:set>
                                    <p:animEffect transition="in" filter="fade">
                                      <p:cBhvr>
                                        <p:cTn id="17" dur="500"/>
                                        <p:tgtEl>
                                          <p:spTgt spid="160"/>
                                        </p:tgtEl>
                                      </p:cBhvr>
                                    </p:animEffect>
                                  </p:childTnLst>
                                </p:cTn>
                              </p:par>
                              <p:par>
                                <p:cTn id="18" presetID="42" presetClass="path" presetSubtype="0" decel="100000" fill="hold" nodeType="withEffect">
                                  <p:stCondLst>
                                    <p:cond delay="300"/>
                                  </p:stCondLst>
                                  <p:childTnLst>
                                    <p:animMotion origin="layout" path="M 3.95833E-6 -2.59259E-6 L 3.95833E-6 0.01898 " pathEditMode="relative" rAng="0" ptsTypes="AA">
                                      <p:cBhvr>
                                        <p:cTn id="19" dur="700" spd="-100000" fill="hold"/>
                                        <p:tgtEl>
                                          <p:spTgt spid="160"/>
                                        </p:tgtEl>
                                        <p:attrNameLst>
                                          <p:attrName>ppt_x</p:attrName>
                                          <p:attrName>ppt_y</p:attrName>
                                        </p:attrNameLst>
                                      </p:cBhvr>
                                      <p:rCtr x="0" y="949"/>
                                    </p:animMotion>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8"/>
                                        </p:tgtEl>
                                        <p:attrNameLst>
                                          <p:attrName>style.visibility</p:attrName>
                                        </p:attrNameLst>
                                      </p:cBhvr>
                                      <p:to>
                                        <p:strVal val="visible"/>
                                      </p:to>
                                    </p:set>
                                    <p:animEffect transition="in" filter="fade">
                                      <p:cBhvr>
                                        <p:cTn id="25" dur="500"/>
                                        <p:tgtEl>
                                          <p:spTgt spid="1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fade">
                                      <p:cBhvr>
                                        <p:cTn id="28" dur="500"/>
                                        <p:tgtEl>
                                          <p:spTgt spid="1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animEffect transition="in" filter="fade">
                                      <p:cBhvr>
                                        <p:cTn id="3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P spid="5" grpId="0"/>
      <p:bldP spid="1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861774"/>
          </a:xfrm>
        </p:spPr>
        <p:txBody>
          <a:bodyPr/>
          <a:lstStyle/>
          <a:p>
            <a:r>
              <a:rPr lang="en-US">
                <a:cs typeface="Segoe UI"/>
              </a:rPr>
              <a:t>Azure Arc-enabled servers pricing</a:t>
            </a:r>
            <a:br>
              <a:rPr lang="en-US"/>
            </a:br>
            <a:r>
              <a:rPr lang="en-US" sz="2000">
                <a:solidFill>
                  <a:schemeClr val="accent1"/>
                </a:solidFill>
                <a:cs typeface="Segoe UI"/>
              </a:rPr>
              <a:t>Example 2</a:t>
            </a:r>
            <a:endParaRPr lang="en-US">
              <a:solidFill>
                <a:schemeClr val="accent1"/>
              </a:solidFill>
            </a:endParaRPr>
          </a:p>
        </p:txBody>
      </p:sp>
      <p:sp>
        <p:nvSpPr>
          <p:cNvPr id="3" name="Content Placeholder 2">
            <a:extLst>
              <a:ext uri="{FF2B5EF4-FFF2-40B4-BE49-F238E27FC236}">
                <a16:creationId xmlns:a16="http://schemas.microsoft.com/office/drawing/2014/main" id="{F6AF8DC1-02E5-48E0-9DC2-E0FE9088A010}"/>
              </a:ext>
            </a:extLst>
          </p:cNvPr>
          <p:cNvSpPr>
            <a:spLocks noGrp="1"/>
          </p:cNvSpPr>
          <p:nvPr>
            <p:ph sz="quarter" idx="10"/>
          </p:nvPr>
        </p:nvSpPr>
        <p:spPr>
          <a:xfrm>
            <a:off x="584200" y="1435100"/>
            <a:ext cx="11018838" cy="19389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Scenario 2: </a:t>
            </a:r>
            <a:r>
              <a:rPr kumimoji="0" lang="en-US" sz="1800" b="0" i="0" u="none" strike="noStrike" kern="1200" cap="none" spc="0" normalizeH="0" baseline="0" noProof="0">
                <a:ln>
                  <a:noFill/>
                </a:ln>
                <a:solidFill>
                  <a:srgbClr val="FFFFFF"/>
                </a:solidFill>
                <a:effectLst/>
                <a:uLnTx/>
                <a:uFillTx/>
                <a:latin typeface="Segoe UI"/>
                <a:ea typeface="+mn-ea"/>
                <a:cs typeface="+mn-cs"/>
              </a:rPr>
              <a:t>A customer onboards 50 Windows (or Linux) servers that are running on-premises to Azure with Azure Arc and tags these servers in Azure, applies RBAC, organizes these servers into management groups and queries properties with Azure Resource Graph. The customer also applies a set of common Azure Policy Guest Configurations across all these servers. In addition, the customer deploys the Log Analytics agent extension to monitor the on-premises servers (Azure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The applicable cost components are:</a:t>
            </a:r>
          </a:p>
        </p:txBody>
      </p:sp>
      <p:graphicFrame>
        <p:nvGraphicFramePr>
          <p:cNvPr id="4" name="Table 1">
            <a:extLst>
              <a:ext uri="{FF2B5EF4-FFF2-40B4-BE49-F238E27FC236}">
                <a16:creationId xmlns:a16="http://schemas.microsoft.com/office/drawing/2014/main" id="{29C9FE87-EA31-4E75-90B5-F9E6D53AEFEC}"/>
              </a:ext>
            </a:extLst>
          </p:cNvPr>
          <p:cNvGraphicFramePr>
            <a:graphicFrameLocks noGrp="1"/>
          </p:cNvGraphicFramePr>
          <p:nvPr/>
        </p:nvGraphicFramePr>
        <p:xfrm>
          <a:off x="584200" y="3500050"/>
          <a:ext cx="8451616" cy="2344801"/>
        </p:xfrm>
        <a:graphic>
          <a:graphicData uri="http://schemas.openxmlformats.org/drawingml/2006/table">
            <a:tbl>
              <a:tblPr firstRow="1" bandRow="1">
                <a:effectLst/>
              </a:tblPr>
              <a:tblGrid>
                <a:gridCol w="4956784">
                  <a:extLst>
                    <a:ext uri="{9D8B030D-6E8A-4147-A177-3AD203B41FA5}">
                      <a16:colId xmlns:a16="http://schemas.microsoft.com/office/drawing/2014/main" val="612782886"/>
                    </a:ext>
                  </a:extLst>
                </a:gridCol>
                <a:gridCol w="3494832">
                  <a:extLst>
                    <a:ext uri="{9D8B030D-6E8A-4147-A177-3AD203B41FA5}">
                      <a16:colId xmlns:a16="http://schemas.microsoft.com/office/drawing/2014/main" val="3307142141"/>
                    </a:ext>
                  </a:extLst>
                </a:gridCol>
              </a:tblGrid>
              <a:tr h="203614">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algn="l" defTabSz="932563" rtl="0" eaLnBrk="1" latinLnBrk="0" hangingPunct="1"/>
                      <a:r>
                        <a:rPr kumimoji="0" lang="en-US" sz="1600" b="1" i="0" u="none" strike="noStrike" kern="1200" cap="none" spc="0" normalizeH="0" baseline="0" noProof="0">
                          <a:ln>
                            <a:noFill/>
                          </a:ln>
                          <a:solidFill>
                            <a:schemeClr val="accent1"/>
                          </a:solidFill>
                          <a:effectLst/>
                          <a:uLnTx/>
                          <a:uFillTx/>
                          <a:latin typeface="Segoe UI Semibold"/>
                          <a:ea typeface="+mn-ea"/>
                          <a:cs typeface="Segoe UI"/>
                        </a:rPr>
                        <a:t>Component</a:t>
                      </a:r>
                      <a:endParaRPr kumimoji="0" lang="en-US" sz="1600" b="1" i="0" u="none" strike="noStrike" kern="1200" cap="none" spc="0" normalizeH="0" baseline="0">
                        <a:ln>
                          <a:noFill/>
                        </a:ln>
                        <a:solidFill>
                          <a:schemeClr val="accent1"/>
                        </a:solidFill>
                        <a:effectLst/>
                        <a:uLnTx/>
                        <a:uFillTx/>
                        <a:latin typeface="Segoe UI Semibold"/>
                        <a:ea typeface="+mn-ea"/>
                        <a:cs typeface="Segoe UI"/>
                      </a:endParaRPr>
                    </a:p>
                  </a:txBody>
                  <a:tcPr anchor="ctr">
                    <a:lnL w="6350"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marR="0" indent="0" algn="l" defTabSz="93256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accent1"/>
                          </a:solidFill>
                          <a:effectLst/>
                          <a:uLnTx/>
                          <a:uFillTx/>
                          <a:latin typeface="Segoe UI Semibold"/>
                          <a:ea typeface="+mn-ea"/>
                          <a:cs typeface="Segoe UI"/>
                        </a:rPr>
                        <a:t>Cost</a:t>
                      </a:r>
                    </a:p>
                  </a:txBody>
                  <a:tcPr anchor="ctr">
                    <a:lnL w="28575"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237124244"/>
                  </a:ext>
                </a:extLst>
              </a:tr>
              <a:tr h="322620">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indent="0" algn="l" defTabSz="932563" rtl="0" eaLnBrk="1" latinLnBrk="0" hangingPunct="1">
                        <a:lnSpc>
                          <a:spcPct val="107000"/>
                        </a:lnSpc>
                        <a:spcBef>
                          <a:spcPts val="0"/>
                        </a:spcBef>
                        <a:spcAft>
                          <a:spcPts val="0"/>
                        </a:spcAft>
                      </a:pPr>
                      <a:r>
                        <a:rPr lang="en-US" sz="1400" kern="1200">
                          <a:solidFill>
                            <a:schemeClr val="tx1"/>
                          </a:solidFill>
                          <a:latin typeface="+mn-lt"/>
                          <a:ea typeface="+mn-ea"/>
                          <a:cs typeface="+mn-cs"/>
                        </a:rPr>
                        <a:t>Connectivity to Azure Arc, Tagging, RBAC, Management Groups and Azure Resource Graph</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r>
                        <a:rPr lang="en-US" sz="1400" kern="1200">
                          <a:gradFill>
                            <a:gsLst>
                              <a:gs pos="2917">
                                <a:schemeClr val="tx1"/>
                              </a:gs>
                              <a:gs pos="30000">
                                <a:schemeClr val="tx1"/>
                              </a:gs>
                            </a:gsLst>
                            <a:lin ang="5400000" scaled="0"/>
                          </a:gradFill>
                          <a:latin typeface="+mn-lt"/>
                          <a:ea typeface="+mn-ea"/>
                          <a:cs typeface="+mn-cs"/>
                        </a:rPr>
                        <a:t>$0</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333187">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lvl="0" indent="0" algn="l" defTabSz="932563" rtl="0" eaLnBrk="1" fontAlgn="auto" latinLnBrk="0" hangingPunct="1">
                        <a:lnSpc>
                          <a:spcPct val="107000"/>
                        </a:lnSpc>
                        <a:spcBef>
                          <a:spcPts val="0"/>
                        </a:spcBef>
                        <a:spcAft>
                          <a:spcPts val="0"/>
                        </a:spcAft>
                        <a:buFontTx/>
                        <a:buNone/>
                      </a:pPr>
                      <a:r>
                        <a:rPr lang="en-US" sz="1400" kern="1200">
                          <a:solidFill>
                            <a:schemeClr val="tx1"/>
                          </a:solidFill>
                          <a:latin typeface="+mn-lt"/>
                          <a:ea typeface="+mn-ea"/>
                          <a:cs typeface="+mn-cs"/>
                        </a:rPr>
                        <a:t>Azure Policy Guest Configurations</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a:spcAft>
                          <a:spcPts val="600"/>
                        </a:spcAft>
                      </a:pPr>
                      <a:r>
                        <a:rPr lang="en-US" sz="1400" kern="1200">
                          <a:gradFill>
                            <a:gsLst>
                              <a:gs pos="2917">
                                <a:schemeClr val="tx1"/>
                              </a:gs>
                              <a:gs pos="30000">
                                <a:schemeClr val="tx1"/>
                              </a:gs>
                            </a:gsLst>
                            <a:lin ang="5400000" scaled="0"/>
                          </a:gradFill>
                          <a:latin typeface="+mn-lt"/>
                          <a:ea typeface="+mn-ea"/>
                          <a:cs typeface="+mn-cs"/>
                        </a:rPr>
                        <a:t>$6/server/month</a:t>
                      </a:r>
                    </a:p>
                    <a:p>
                      <a:pPr marL="0" marR="0" lvl="0" indent="0" algn="l" defTabSz="932563" rtl="0" eaLnBrk="1" fontAlgn="auto" latinLnBrk="0" hangingPunct="1">
                        <a:lnSpc>
                          <a:spcPct val="100000"/>
                        </a:lnSpc>
                        <a:spcBef>
                          <a:spcPts val="0"/>
                        </a:spcBef>
                        <a:spcAft>
                          <a:spcPts val="600"/>
                        </a:spcAft>
                        <a:buClrTx/>
                        <a:buSzTx/>
                        <a:buFontTx/>
                        <a:buNone/>
                        <a:tabLst/>
                        <a:defRPr/>
                      </a:pPr>
                      <a:r>
                        <a:rPr lang="en-US" sz="1100" kern="1200">
                          <a:solidFill>
                            <a:schemeClr val="tx1"/>
                          </a:solidFill>
                          <a:latin typeface="+mn-lt"/>
                          <a:ea typeface="+mn-ea"/>
                          <a:cs typeface="+mn-cs"/>
                        </a:rPr>
                        <a:t>(Unlimited policies)</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564566">
                <a:tc>
                  <a:txBody>
                    <a:bodyPr/>
                    <a:lstStyle/>
                    <a:p>
                      <a:pPr marL="0" marR="0" lvl="0" indent="0" algn="l" defTabSz="932563" rtl="0" eaLnBrk="1" fontAlgn="auto" latinLnBrk="0" hangingPunct="1">
                        <a:lnSpc>
                          <a:spcPct val="107000"/>
                        </a:lnSpc>
                        <a:spcBef>
                          <a:spcPts val="0"/>
                        </a:spcBef>
                        <a:spcAft>
                          <a:spcPts val="0"/>
                        </a:spcAft>
                        <a:buFontTx/>
                        <a:buNone/>
                      </a:pPr>
                      <a:r>
                        <a:rPr lang="en-US" sz="1400" kern="1200">
                          <a:solidFill>
                            <a:schemeClr val="tx1"/>
                          </a:solidFill>
                          <a:latin typeface="+mn-lt"/>
                          <a:ea typeface="+mn-ea"/>
                          <a:cs typeface="+mn-cs"/>
                        </a:rPr>
                        <a:t>Azure Monitor</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0" marR="0" lvl="0" indent="0" algn="l" defTabSz="932563" rtl="0" eaLnBrk="1" fontAlgn="auto" latinLnBrk="0" hangingPunct="1">
                        <a:lnSpc>
                          <a:spcPct val="100000"/>
                        </a:lnSpc>
                        <a:spcBef>
                          <a:spcPts val="0"/>
                        </a:spcBef>
                        <a:spcAft>
                          <a:spcPts val="600"/>
                        </a:spcAft>
                        <a:buClrTx/>
                        <a:buSzTx/>
                        <a:buFontTx/>
                        <a:buNone/>
                        <a:tabLst/>
                        <a:defRPr/>
                      </a:pPr>
                      <a:r>
                        <a:rPr lang="en-US" sz="1400" kern="1200">
                          <a:solidFill>
                            <a:schemeClr val="tx1"/>
                          </a:solidFill>
                          <a:effectLst/>
                          <a:latin typeface="+mn-lt"/>
                          <a:ea typeface="Calibri" panose="020F0502020204030204" pitchFamily="34" charset="0"/>
                          <a:cs typeface="Arial"/>
                        </a:rPr>
                        <a:t>Same Azure Monitor pricing that is applicable to Azure VMs</a:t>
                      </a:r>
                    </a:p>
                    <a:p>
                      <a:pPr marL="0" marR="0" lvl="0" indent="0" algn="l" defTabSz="932563" rtl="0" eaLnBrk="1" fontAlgn="auto" latinLnBrk="0" hangingPunct="1">
                        <a:lnSpc>
                          <a:spcPct val="100000"/>
                        </a:lnSpc>
                        <a:spcBef>
                          <a:spcPts val="0"/>
                        </a:spcBef>
                        <a:spcAft>
                          <a:spcPts val="600"/>
                        </a:spcAft>
                        <a:buClrTx/>
                        <a:buSzTx/>
                        <a:buFontTx/>
                        <a:buNone/>
                        <a:tabLst/>
                        <a:defRPr/>
                      </a:pPr>
                      <a:r>
                        <a:rPr lang="en-US" sz="1100" kern="1200">
                          <a:solidFill>
                            <a:schemeClr val="tx1"/>
                          </a:solidFill>
                          <a:latin typeface="+mn-lt"/>
                          <a:ea typeface="+mn-ea"/>
                          <a:cs typeface="+mn-cs"/>
                        </a:rPr>
                        <a:t>(Refer to the Azure Monitor Pricing page to</a:t>
                      </a:r>
                      <a:br>
                        <a:rPr lang="en-US" sz="1100" kern="1200">
                          <a:solidFill>
                            <a:schemeClr val="tx1"/>
                          </a:solidFill>
                          <a:latin typeface="+mn-lt"/>
                          <a:ea typeface="+mn-ea"/>
                          <a:cs typeface="+mn-cs"/>
                        </a:rPr>
                      </a:br>
                      <a:r>
                        <a:rPr lang="en-US" sz="1100" kern="1200">
                          <a:solidFill>
                            <a:schemeClr val="tx1"/>
                          </a:solidFill>
                          <a:latin typeface="+mn-lt"/>
                          <a:ea typeface="+mn-ea"/>
                          <a:cs typeface="+mn-cs"/>
                        </a:rPr>
                        <a:t>learn more)</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251778518"/>
                  </a:ext>
                </a:extLst>
              </a:tr>
            </a:tbl>
          </a:graphicData>
        </a:graphic>
      </p:graphicFrame>
      <p:sp>
        <p:nvSpPr>
          <p:cNvPr id="9" name="TextBox 8">
            <a:extLst>
              <a:ext uri="{FF2B5EF4-FFF2-40B4-BE49-F238E27FC236}">
                <a16:creationId xmlns:a16="http://schemas.microsoft.com/office/drawing/2014/main" id="{9A8F0817-DBA0-40DB-8807-B117047DF876}"/>
              </a:ext>
            </a:extLst>
          </p:cNvPr>
          <p:cNvSpPr txBox="1"/>
          <p:nvPr/>
        </p:nvSpPr>
        <p:spPr>
          <a:xfrm>
            <a:off x="584200" y="5970810"/>
            <a:ext cx="1063844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For more details on Azure Arc pricing visit our pricing page: </a:t>
            </a:r>
            <a:r>
              <a:rPr kumimoji="0" lang="en-US" sz="1800" b="0" i="0" u="none" strike="noStrike" kern="1200" cap="none" spc="0" normalizeH="0" baseline="0" noProof="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https://aka.ms/azurearcpricing</a:t>
            </a: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34591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861774"/>
          </a:xfrm>
        </p:spPr>
        <p:txBody>
          <a:bodyPr/>
          <a:lstStyle/>
          <a:p>
            <a:r>
              <a:rPr lang="en-US">
                <a:cs typeface="Segoe UI"/>
              </a:rPr>
              <a:t>Azure Arc-enabled Kubernetes pricing</a:t>
            </a:r>
            <a:br>
              <a:rPr lang="en-US"/>
            </a:br>
            <a:r>
              <a:rPr lang="en-US" sz="2000">
                <a:solidFill>
                  <a:schemeClr val="accent1"/>
                </a:solidFill>
                <a:cs typeface="Segoe UI"/>
              </a:rPr>
              <a:t>Example 3</a:t>
            </a:r>
            <a:endParaRPr lang="en-US">
              <a:solidFill>
                <a:schemeClr val="accent1"/>
              </a:solidFill>
            </a:endParaRPr>
          </a:p>
        </p:txBody>
      </p:sp>
      <p:sp>
        <p:nvSpPr>
          <p:cNvPr id="3" name="Content Placeholder 2">
            <a:extLst>
              <a:ext uri="{FF2B5EF4-FFF2-40B4-BE49-F238E27FC236}">
                <a16:creationId xmlns:a16="http://schemas.microsoft.com/office/drawing/2014/main" id="{F6AF8DC1-02E5-48E0-9DC2-E0FE9088A010}"/>
              </a:ext>
            </a:extLst>
          </p:cNvPr>
          <p:cNvSpPr>
            <a:spLocks noGrp="1"/>
          </p:cNvSpPr>
          <p:nvPr>
            <p:ph sz="quarter" idx="10"/>
          </p:nvPr>
        </p:nvSpPr>
        <p:spPr>
          <a:xfrm>
            <a:off x="584200" y="1418958"/>
            <a:ext cx="11018838" cy="1938992"/>
          </a:xfrm>
        </p:spPr>
        <p:txBody>
          <a:bodyPr/>
          <a:lstStyle/>
          <a:p>
            <a:pPr marL="0" lvl="0" indent="0" defTabSz="914400">
              <a:spcBef>
                <a:spcPts val="0"/>
              </a:spcBef>
              <a:buSzTx/>
              <a:buNone/>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Scenario 3: </a:t>
            </a:r>
            <a:r>
              <a:rPr kumimoji="0" lang="en-US" sz="1800" b="0" i="0" u="none" strike="noStrike" kern="1200" cap="none" spc="0" normalizeH="0" baseline="0" noProof="0">
                <a:ln>
                  <a:noFill/>
                </a:ln>
                <a:solidFill>
                  <a:srgbClr val="FFFFFF"/>
                </a:solidFill>
                <a:effectLst/>
                <a:uLnTx/>
                <a:uFillTx/>
                <a:latin typeface="Segoe UI"/>
                <a:ea typeface="+mn-ea"/>
                <a:cs typeface="+mn-cs"/>
              </a:rPr>
              <a:t>A customer onboards 20 Kubernetes clusters that are running on-premises to Azure with Azure Arc and tags these </a:t>
            </a:r>
            <a:r>
              <a:rPr lang="en-US" sz="1800">
                <a:solidFill>
                  <a:srgbClr val="FFFFFF"/>
                </a:solidFill>
                <a:latin typeface="Segoe UI"/>
                <a:cs typeface="+mn-cs"/>
              </a:rPr>
              <a:t>clusters</a:t>
            </a:r>
            <a:r>
              <a:rPr kumimoji="0" lang="en-US" sz="1800" b="0" i="0" u="none" strike="noStrike" kern="1200" cap="none" spc="0" normalizeH="0" baseline="0" noProof="0">
                <a:ln>
                  <a:noFill/>
                </a:ln>
                <a:solidFill>
                  <a:srgbClr val="FFFFFF"/>
                </a:solidFill>
                <a:effectLst/>
                <a:uLnTx/>
                <a:uFillTx/>
                <a:latin typeface="Segoe UI"/>
                <a:ea typeface="+mn-ea"/>
                <a:cs typeface="+mn-cs"/>
              </a:rPr>
              <a:t> in Azure, applies RBAC, organizes them</a:t>
            </a:r>
            <a:r>
              <a:rPr lang="en-US" sz="1800">
                <a:solidFill>
                  <a:srgbClr val="FFFFFF"/>
                </a:solidFill>
                <a:cs typeface="+mn-cs"/>
              </a:rPr>
              <a:t> into </a:t>
            </a:r>
            <a:r>
              <a:rPr kumimoji="0" lang="en-US" sz="1800" b="0" i="0" u="none" strike="noStrike" kern="1200" cap="none" spc="0" normalizeH="0" baseline="0" noProof="0">
                <a:ln>
                  <a:noFill/>
                </a:ln>
                <a:solidFill>
                  <a:srgbClr val="FFFFFF"/>
                </a:solidFill>
                <a:effectLst/>
                <a:uLnTx/>
                <a:uFillTx/>
                <a:latin typeface="Segoe UI"/>
                <a:ea typeface="+mn-ea"/>
                <a:cs typeface="+mn-cs"/>
              </a:rPr>
              <a:t>management groups and queries properties with Azure Resource Graph. The customer also applies a set of </a:t>
            </a:r>
            <a:r>
              <a:rPr lang="en-US" sz="1800">
                <a:solidFill>
                  <a:srgbClr val="FFFFFF"/>
                </a:solidFill>
                <a:latin typeface="Segoe UI"/>
                <a:cs typeface="+mn-cs"/>
              </a:rPr>
              <a:t>GitOps configurations to deploy apps across clusters at scale</a:t>
            </a:r>
            <a:r>
              <a:rPr kumimoji="0" lang="en-US" sz="1800" b="0" i="0" u="none" strike="noStrike" kern="1200" cap="none" spc="0" normalizeH="0" baseline="0" noProof="0">
                <a:ln>
                  <a:noFill/>
                </a:ln>
                <a:solidFill>
                  <a:srgbClr val="FFFFFF"/>
                </a:solidFill>
                <a:effectLst/>
                <a:uLnTx/>
                <a:uFillTx/>
                <a:latin typeface="Segoe UI"/>
                <a:ea typeface="+mn-ea"/>
                <a:cs typeface="+mn-cs"/>
              </a:rPr>
              <a:t>. In addition, the customer deploys the Log Analytics agent extension to monitor the on-premises </a:t>
            </a:r>
            <a:r>
              <a:rPr lang="en-US" sz="1800">
                <a:solidFill>
                  <a:srgbClr val="FFFFFF"/>
                </a:solidFill>
                <a:latin typeface="Segoe UI"/>
                <a:cs typeface="+mn-cs"/>
              </a:rPr>
              <a:t>clusters</a:t>
            </a:r>
            <a:r>
              <a:rPr kumimoji="0" lang="en-US" sz="1800" b="0" i="0" u="none" strike="noStrike" kern="1200" cap="none" spc="0" normalizeH="0" baseline="0" noProof="0">
                <a:ln>
                  <a:noFill/>
                </a:ln>
                <a:solidFill>
                  <a:srgbClr val="FFFFFF"/>
                </a:solidFill>
                <a:effectLst/>
                <a:uLnTx/>
                <a:uFillTx/>
                <a:latin typeface="Segoe UI"/>
                <a:ea typeface="+mn-ea"/>
                <a:cs typeface="+mn-cs"/>
              </a:rPr>
              <a:t> (Azure Monitor for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The applicable cost components are:</a:t>
            </a:r>
          </a:p>
        </p:txBody>
      </p:sp>
      <p:graphicFrame>
        <p:nvGraphicFramePr>
          <p:cNvPr id="4" name="Table 1">
            <a:extLst>
              <a:ext uri="{FF2B5EF4-FFF2-40B4-BE49-F238E27FC236}">
                <a16:creationId xmlns:a16="http://schemas.microsoft.com/office/drawing/2014/main" id="{29C9FE87-EA31-4E75-90B5-F9E6D53AEFEC}"/>
              </a:ext>
            </a:extLst>
          </p:cNvPr>
          <p:cNvGraphicFramePr>
            <a:graphicFrameLocks noGrp="1"/>
          </p:cNvGraphicFramePr>
          <p:nvPr/>
        </p:nvGraphicFramePr>
        <p:xfrm>
          <a:off x="584200" y="3500050"/>
          <a:ext cx="8451616" cy="2129348"/>
        </p:xfrm>
        <a:graphic>
          <a:graphicData uri="http://schemas.openxmlformats.org/drawingml/2006/table">
            <a:tbl>
              <a:tblPr firstRow="1" bandRow="1">
                <a:effectLst/>
              </a:tblPr>
              <a:tblGrid>
                <a:gridCol w="4956784">
                  <a:extLst>
                    <a:ext uri="{9D8B030D-6E8A-4147-A177-3AD203B41FA5}">
                      <a16:colId xmlns:a16="http://schemas.microsoft.com/office/drawing/2014/main" val="612782886"/>
                    </a:ext>
                  </a:extLst>
                </a:gridCol>
                <a:gridCol w="3494832">
                  <a:extLst>
                    <a:ext uri="{9D8B030D-6E8A-4147-A177-3AD203B41FA5}">
                      <a16:colId xmlns:a16="http://schemas.microsoft.com/office/drawing/2014/main" val="3307142141"/>
                    </a:ext>
                  </a:extLst>
                </a:gridCol>
              </a:tblGrid>
              <a:tr h="203614">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algn="l" defTabSz="932563" rtl="0" eaLnBrk="1" latinLnBrk="0" hangingPunct="1"/>
                      <a:r>
                        <a:rPr kumimoji="0" lang="en-US" sz="1600" b="1" i="0" u="none" strike="noStrike" kern="1200" cap="none" spc="0" normalizeH="0" baseline="0" noProof="0">
                          <a:ln>
                            <a:noFill/>
                          </a:ln>
                          <a:solidFill>
                            <a:schemeClr val="accent1"/>
                          </a:solidFill>
                          <a:effectLst/>
                          <a:uLnTx/>
                          <a:uFillTx/>
                          <a:latin typeface="Segoe UI Semibold"/>
                          <a:ea typeface="+mn-ea"/>
                          <a:cs typeface="Segoe UI"/>
                        </a:rPr>
                        <a:t>Component</a:t>
                      </a:r>
                      <a:endParaRPr kumimoji="0" lang="en-US" sz="1600" b="1" i="0" u="none" strike="noStrike" kern="1200" cap="none" spc="0" normalizeH="0" baseline="0">
                        <a:ln>
                          <a:noFill/>
                        </a:ln>
                        <a:solidFill>
                          <a:schemeClr val="accent1"/>
                        </a:solidFill>
                        <a:effectLst/>
                        <a:uLnTx/>
                        <a:uFillTx/>
                        <a:latin typeface="Segoe UI Semibold"/>
                        <a:ea typeface="+mn-ea"/>
                        <a:cs typeface="Segoe UI"/>
                      </a:endParaRPr>
                    </a:p>
                  </a:txBody>
                  <a:tcPr anchor="ctr">
                    <a:lnL w="6350"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marR="0" indent="0" algn="l" defTabSz="93256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accent1"/>
                          </a:solidFill>
                          <a:effectLst/>
                          <a:uLnTx/>
                          <a:uFillTx/>
                          <a:latin typeface="Segoe UI Semibold"/>
                          <a:ea typeface="+mn-ea"/>
                          <a:cs typeface="Segoe UI"/>
                        </a:rPr>
                        <a:t>Cost</a:t>
                      </a:r>
                    </a:p>
                  </a:txBody>
                  <a:tcPr anchor="ctr">
                    <a:lnL w="28575"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237124244"/>
                  </a:ext>
                </a:extLst>
              </a:tr>
              <a:tr h="322620">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indent="0" algn="l" defTabSz="932563" rtl="0" eaLnBrk="1" latinLnBrk="0" hangingPunct="1">
                        <a:lnSpc>
                          <a:spcPct val="107000"/>
                        </a:lnSpc>
                        <a:spcBef>
                          <a:spcPts val="0"/>
                        </a:spcBef>
                        <a:spcAft>
                          <a:spcPts val="0"/>
                        </a:spcAft>
                      </a:pPr>
                      <a:r>
                        <a:rPr lang="en-US" sz="1400" kern="1200">
                          <a:solidFill>
                            <a:schemeClr val="tx1"/>
                          </a:solidFill>
                          <a:latin typeface="+mn-lt"/>
                          <a:ea typeface="+mn-ea"/>
                          <a:cs typeface="+mn-cs"/>
                        </a:rPr>
                        <a:t>Connectivity to Azure Arc, Tagging, RBAC, Management Groups and Azure Resource Graph</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r>
                        <a:rPr lang="en-US" sz="1400" kern="1200">
                          <a:gradFill>
                            <a:gsLst>
                              <a:gs pos="2917">
                                <a:schemeClr val="tx1"/>
                              </a:gs>
                              <a:gs pos="30000">
                                <a:schemeClr val="tx1"/>
                              </a:gs>
                            </a:gsLst>
                            <a:lin ang="5400000" scaled="0"/>
                          </a:gradFill>
                          <a:latin typeface="+mn-lt"/>
                          <a:ea typeface="+mn-ea"/>
                          <a:cs typeface="+mn-cs"/>
                        </a:rPr>
                        <a:t>$0</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333187">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lvl="0" indent="0" algn="l" defTabSz="932563" rtl="0" eaLnBrk="1" fontAlgn="auto" latinLnBrk="0" hangingPunct="1">
                        <a:lnSpc>
                          <a:spcPct val="107000"/>
                        </a:lnSpc>
                        <a:spcBef>
                          <a:spcPts val="0"/>
                        </a:spcBef>
                        <a:spcAft>
                          <a:spcPts val="0"/>
                        </a:spcAft>
                        <a:buFontTx/>
                        <a:buNone/>
                      </a:pPr>
                      <a:r>
                        <a:rPr lang="en-US" sz="1400" kern="1200">
                          <a:solidFill>
                            <a:schemeClr val="tx1"/>
                          </a:solidFill>
                          <a:latin typeface="+mn-lt"/>
                          <a:ea typeface="+mn-ea"/>
                          <a:cs typeface="+mn-cs"/>
                        </a:rPr>
                        <a:t>GitOps Configurations</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a:spcAft>
                          <a:spcPts val="600"/>
                        </a:spcAft>
                      </a:pPr>
                      <a:r>
                        <a:rPr lang="en-US" sz="1400" kern="1200">
                          <a:gradFill>
                            <a:gsLst>
                              <a:gs pos="2917">
                                <a:schemeClr val="tx1"/>
                              </a:gs>
                              <a:gs pos="30000">
                                <a:schemeClr val="tx1"/>
                              </a:gs>
                            </a:gsLst>
                            <a:lin ang="5400000" scaled="0"/>
                          </a:gradFill>
                          <a:latin typeface="+mn-lt"/>
                          <a:ea typeface="+mn-ea"/>
                          <a:cs typeface="+mn-cs"/>
                        </a:rPr>
                        <a:t>$2/vCPU/month</a:t>
                      </a:r>
                      <a:endParaRPr lang="en-US" sz="1100" kern="1200">
                        <a:solidFill>
                          <a:schemeClr val="tx1"/>
                        </a:solidFill>
                        <a:latin typeface="+mn-lt"/>
                        <a:ea typeface="+mn-ea"/>
                        <a:cs typeface="+mn-cs"/>
                      </a:endParaRP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564566">
                <a:tc>
                  <a:txBody>
                    <a:bodyPr/>
                    <a:lstStyle/>
                    <a:p>
                      <a:pPr marL="0" marR="0" lvl="0" indent="0" algn="l" defTabSz="932563" rtl="0" eaLnBrk="1" fontAlgn="auto" latinLnBrk="0" hangingPunct="1">
                        <a:lnSpc>
                          <a:spcPct val="107000"/>
                        </a:lnSpc>
                        <a:spcBef>
                          <a:spcPts val="0"/>
                        </a:spcBef>
                        <a:spcAft>
                          <a:spcPts val="0"/>
                        </a:spcAft>
                        <a:buFontTx/>
                        <a:buNone/>
                      </a:pPr>
                      <a:r>
                        <a:rPr lang="en-US" sz="1400" kern="1200">
                          <a:solidFill>
                            <a:schemeClr val="tx1"/>
                          </a:solidFill>
                          <a:latin typeface="+mn-lt"/>
                          <a:ea typeface="+mn-ea"/>
                          <a:cs typeface="+mn-cs"/>
                        </a:rPr>
                        <a:t>Azure Monitor</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0" marR="0" lvl="0" indent="0" algn="l" defTabSz="932563" rtl="0" eaLnBrk="1" fontAlgn="auto" latinLnBrk="0" hangingPunct="1">
                        <a:lnSpc>
                          <a:spcPct val="100000"/>
                        </a:lnSpc>
                        <a:spcBef>
                          <a:spcPts val="0"/>
                        </a:spcBef>
                        <a:spcAft>
                          <a:spcPts val="600"/>
                        </a:spcAft>
                        <a:buClrTx/>
                        <a:buSzTx/>
                        <a:buFontTx/>
                        <a:buNone/>
                        <a:tabLst/>
                        <a:defRPr/>
                      </a:pPr>
                      <a:r>
                        <a:rPr lang="en-US" sz="1400" kern="1200">
                          <a:solidFill>
                            <a:schemeClr val="tx1"/>
                          </a:solidFill>
                          <a:effectLst/>
                          <a:latin typeface="+mn-lt"/>
                          <a:ea typeface="Calibri" panose="020F0502020204030204" pitchFamily="34" charset="0"/>
                          <a:cs typeface="Arial"/>
                        </a:rPr>
                        <a:t>Same Azure Monitor pricing that is applicable to Kubernetes clusters in Azure</a:t>
                      </a:r>
                    </a:p>
                    <a:p>
                      <a:pPr marL="0" marR="0" lvl="0" indent="0" algn="l" defTabSz="932563" rtl="0" eaLnBrk="1" fontAlgn="auto" latinLnBrk="0" hangingPunct="1">
                        <a:lnSpc>
                          <a:spcPct val="100000"/>
                        </a:lnSpc>
                        <a:spcBef>
                          <a:spcPts val="0"/>
                        </a:spcBef>
                        <a:spcAft>
                          <a:spcPts val="600"/>
                        </a:spcAft>
                        <a:buClrTx/>
                        <a:buSzTx/>
                        <a:buFontTx/>
                        <a:buNone/>
                        <a:tabLst/>
                        <a:defRPr/>
                      </a:pPr>
                      <a:r>
                        <a:rPr lang="en-US" sz="1100" kern="1200">
                          <a:solidFill>
                            <a:schemeClr val="tx1"/>
                          </a:solidFill>
                          <a:latin typeface="+mn-lt"/>
                          <a:ea typeface="+mn-ea"/>
                          <a:cs typeface="+mn-cs"/>
                        </a:rPr>
                        <a:t>(Refer to the Azure Monitor Pricing page to</a:t>
                      </a:r>
                      <a:br>
                        <a:rPr lang="en-US" sz="1100" kern="1200">
                          <a:solidFill>
                            <a:schemeClr val="tx1"/>
                          </a:solidFill>
                          <a:latin typeface="+mn-lt"/>
                          <a:ea typeface="+mn-ea"/>
                          <a:cs typeface="+mn-cs"/>
                        </a:rPr>
                      </a:br>
                      <a:r>
                        <a:rPr lang="en-US" sz="1100" kern="1200">
                          <a:solidFill>
                            <a:schemeClr val="tx1"/>
                          </a:solidFill>
                          <a:latin typeface="+mn-lt"/>
                          <a:ea typeface="+mn-ea"/>
                          <a:cs typeface="+mn-cs"/>
                        </a:rPr>
                        <a:t>learn more)</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251778518"/>
                  </a:ext>
                </a:extLst>
              </a:tr>
            </a:tbl>
          </a:graphicData>
        </a:graphic>
      </p:graphicFrame>
      <p:sp>
        <p:nvSpPr>
          <p:cNvPr id="9" name="TextBox 8">
            <a:extLst>
              <a:ext uri="{FF2B5EF4-FFF2-40B4-BE49-F238E27FC236}">
                <a16:creationId xmlns:a16="http://schemas.microsoft.com/office/drawing/2014/main" id="{9A8F0817-DBA0-40DB-8807-B117047DF876}"/>
              </a:ext>
            </a:extLst>
          </p:cNvPr>
          <p:cNvSpPr txBox="1"/>
          <p:nvPr/>
        </p:nvSpPr>
        <p:spPr>
          <a:xfrm>
            <a:off x="584200" y="5970810"/>
            <a:ext cx="1063844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For more details on Azure Arc pricing visit our pricing page: </a:t>
            </a:r>
            <a:r>
              <a:rPr kumimoji="0" lang="en-US" sz="1800" b="0" i="0" u="none" strike="noStrike" kern="1200" cap="none" spc="0" normalizeH="0" baseline="0" noProof="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https://aka.ms/azurearcpricing</a:t>
            </a: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257401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EBA6E3-BF15-4359-9ACA-43D3357F2E9A}"/>
              </a:ext>
            </a:extLst>
          </p:cNvPr>
          <p:cNvSpPr txBox="1"/>
          <p:nvPr/>
        </p:nvSpPr>
        <p:spPr>
          <a:xfrm>
            <a:off x="3184093" y="4598581"/>
            <a:ext cx="8425295" cy="786380"/>
          </a:xfrm>
          <a:prstGeom prst="rect">
            <a:avLst/>
          </a:prstGeom>
          <a:noFill/>
          <a:ln w="19050" cap="flat" cmpd="sng" algn="ctr">
            <a:solidFill>
              <a:schemeClr val="accent2"/>
            </a:solidFill>
            <a:prstDash val="dash"/>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 </a:t>
            </a:r>
          </a:p>
        </p:txBody>
      </p:sp>
      <p:sp>
        <p:nvSpPr>
          <p:cNvPr id="38" name="TextBox 37">
            <a:extLst>
              <a:ext uri="{FF2B5EF4-FFF2-40B4-BE49-F238E27FC236}">
                <a16:creationId xmlns:a16="http://schemas.microsoft.com/office/drawing/2014/main" id="{853C1E4D-D846-41B4-AE60-5D2D95DAE868}"/>
              </a:ext>
            </a:extLst>
          </p:cNvPr>
          <p:cNvSpPr txBox="1"/>
          <p:nvPr/>
        </p:nvSpPr>
        <p:spPr>
          <a:xfrm>
            <a:off x="9408179" y="1476064"/>
            <a:ext cx="1964604"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50E6FF"/>
                </a:solidFill>
                <a:effectLst/>
                <a:uLnTx/>
                <a:uFillTx/>
                <a:latin typeface="Segoe UI Semibold"/>
                <a:ea typeface="+mn-ea"/>
                <a:cs typeface="Segoe UI Semilight" charset="0"/>
              </a:rPr>
              <a:t>Azure PaaS data services</a:t>
            </a:r>
          </a:p>
        </p:txBody>
      </p:sp>
      <p:sp>
        <p:nvSpPr>
          <p:cNvPr id="39" name="TextBox 38">
            <a:extLst>
              <a:ext uri="{FF2B5EF4-FFF2-40B4-BE49-F238E27FC236}">
                <a16:creationId xmlns:a16="http://schemas.microsoft.com/office/drawing/2014/main" id="{7BF2DD9C-5820-48D7-8663-8B870B71D776}"/>
              </a:ext>
            </a:extLst>
          </p:cNvPr>
          <p:cNvSpPr txBox="1"/>
          <p:nvPr/>
        </p:nvSpPr>
        <p:spPr>
          <a:xfrm>
            <a:off x="3412468" y="1491567"/>
            <a:ext cx="1964604"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50E6FF"/>
                </a:solidFill>
                <a:effectLst/>
                <a:uLnTx/>
                <a:uFillTx/>
                <a:latin typeface="Segoe UI Semibold"/>
                <a:ea typeface="+mn-ea"/>
                <a:cs typeface="Segoe UI Semilight" charset="0"/>
              </a:rPr>
              <a:t>Azure Arc-enabled data services</a:t>
            </a:r>
          </a:p>
        </p:txBody>
      </p:sp>
      <p:sp>
        <p:nvSpPr>
          <p:cNvPr id="59" name="Rectangle 58">
            <a:extLst>
              <a:ext uri="{FF2B5EF4-FFF2-40B4-BE49-F238E27FC236}">
                <a16:creationId xmlns:a16="http://schemas.microsoft.com/office/drawing/2014/main" id="{7F6A8DAD-E220-4B4A-8743-8B98005F391B}"/>
              </a:ext>
            </a:extLst>
          </p:cNvPr>
          <p:cNvSpPr/>
          <p:nvPr/>
        </p:nvSpPr>
        <p:spPr>
          <a:xfrm>
            <a:off x="9247481" y="2289436"/>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Azure management services</a:t>
            </a:r>
          </a:p>
        </p:txBody>
      </p:sp>
      <p:sp>
        <p:nvSpPr>
          <p:cNvPr id="65" name="Rectangle 64">
            <a:extLst>
              <a:ext uri="{FF2B5EF4-FFF2-40B4-BE49-F238E27FC236}">
                <a16:creationId xmlns:a16="http://schemas.microsoft.com/office/drawing/2014/main" id="{CC1525B7-E492-494F-B4A9-515FEBAEC467}"/>
              </a:ext>
            </a:extLst>
          </p:cNvPr>
          <p:cNvSpPr/>
          <p:nvPr/>
        </p:nvSpPr>
        <p:spPr>
          <a:xfrm>
            <a:off x="9247481" y="3079718"/>
            <a:ext cx="2286000" cy="65021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manageability</a:t>
            </a:r>
          </a:p>
        </p:txBody>
      </p:sp>
      <p:sp>
        <p:nvSpPr>
          <p:cNvPr id="71" name="Rectangle 70">
            <a:extLst>
              <a:ext uri="{FF2B5EF4-FFF2-40B4-BE49-F238E27FC236}">
                <a16:creationId xmlns:a16="http://schemas.microsoft.com/office/drawing/2014/main" id="{F529FEA3-10DE-4D9E-B0CD-AB248927745F}"/>
              </a:ext>
            </a:extLst>
          </p:cNvPr>
          <p:cNvSpPr/>
          <p:nvPr/>
        </p:nvSpPr>
        <p:spPr>
          <a:xfrm>
            <a:off x="3251770" y="2289436"/>
            <a:ext cx="2286000" cy="64067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Azure management services</a:t>
            </a:r>
          </a:p>
        </p:txBody>
      </p:sp>
      <p:sp>
        <p:nvSpPr>
          <p:cNvPr id="72" name="Rectangle 71">
            <a:extLst>
              <a:ext uri="{FF2B5EF4-FFF2-40B4-BE49-F238E27FC236}">
                <a16:creationId xmlns:a16="http://schemas.microsoft.com/office/drawing/2014/main" id="{5A85B79C-706C-4E61-8069-5D1535684666}"/>
              </a:ext>
            </a:extLst>
          </p:cNvPr>
          <p:cNvSpPr/>
          <p:nvPr/>
        </p:nvSpPr>
        <p:spPr>
          <a:xfrm>
            <a:off x="3251770" y="3080256"/>
            <a:ext cx="2286000" cy="65021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manageability</a:t>
            </a:r>
          </a:p>
        </p:txBody>
      </p:sp>
      <p:sp>
        <p:nvSpPr>
          <p:cNvPr id="73" name="Rectangle 72">
            <a:extLst>
              <a:ext uri="{FF2B5EF4-FFF2-40B4-BE49-F238E27FC236}">
                <a16:creationId xmlns:a16="http://schemas.microsoft.com/office/drawing/2014/main" id="{3FD1723D-D659-4AB6-A9C4-0E165A6E69A3}"/>
              </a:ext>
            </a:extLst>
          </p:cNvPr>
          <p:cNvSpPr/>
          <p:nvPr/>
        </p:nvSpPr>
        <p:spPr>
          <a:xfrm>
            <a:off x="9247481" y="3883839"/>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license</a:t>
            </a:r>
          </a:p>
        </p:txBody>
      </p:sp>
      <p:sp useBgFill="1">
        <p:nvSpPr>
          <p:cNvPr id="74" name="Rectangle 73">
            <a:extLst>
              <a:ext uri="{FF2B5EF4-FFF2-40B4-BE49-F238E27FC236}">
                <a16:creationId xmlns:a16="http://schemas.microsoft.com/office/drawing/2014/main" id="{E0B6D6E2-2916-4683-8003-E013C3E5AF2A}"/>
              </a:ext>
            </a:extLst>
          </p:cNvPr>
          <p:cNvSpPr/>
          <p:nvPr/>
        </p:nvSpPr>
        <p:spPr>
          <a:xfrm>
            <a:off x="9247481" y="4674121"/>
            <a:ext cx="2286000" cy="636372"/>
          </a:xfrm>
          <a:prstGeom prst="rect">
            <a:avLst/>
          </a:prstGeom>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light" charset="0"/>
              </a:rPr>
              <a:t>Azure control plane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light" charset="0"/>
              </a:rPr>
              <a:t>(no cost)</a:t>
            </a:r>
          </a:p>
        </p:txBody>
      </p:sp>
      <p:sp>
        <p:nvSpPr>
          <p:cNvPr id="75" name="Rectangle 74">
            <a:extLst>
              <a:ext uri="{FF2B5EF4-FFF2-40B4-BE49-F238E27FC236}">
                <a16:creationId xmlns:a16="http://schemas.microsoft.com/office/drawing/2014/main" id="{F144A79C-7AB2-4685-9DB1-C07F11E138BB}"/>
              </a:ext>
            </a:extLst>
          </p:cNvPr>
          <p:cNvSpPr/>
          <p:nvPr/>
        </p:nvSpPr>
        <p:spPr>
          <a:xfrm>
            <a:off x="3251770" y="3880616"/>
            <a:ext cx="2286000" cy="64067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license</a:t>
            </a:r>
          </a:p>
        </p:txBody>
      </p:sp>
      <p:sp useBgFill="1">
        <p:nvSpPr>
          <p:cNvPr id="76" name="Rectangle 75">
            <a:extLst>
              <a:ext uri="{FF2B5EF4-FFF2-40B4-BE49-F238E27FC236}">
                <a16:creationId xmlns:a16="http://schemas.microsoft.com/office/drawing/2014/main" id="{7A34235D-8522-44B3-80C1-5672FE8DB213}"/>
              </a:ext>
            </a:extLst>
          </p:cNvPr>
          <p:cNvSpPr/>
          <p:nvPr/>
        </p:nvSpPr>
        <p:spPr>
          <a:xfrm>
            <a:off x="3251770" y="4671436"/>
            <a:ext cx="2286000" cy="640671"/>
          </a:xfrm>
          <a:prstGeom prst="rect">
            <a:avLst/>
          </a:prstGeom>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light"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light" charset="0"/>
              </a:rPr>
              <a:t>(no cost)</a:t>
            </a:r>
          </a:p>
        </p:txBody>
      </p:sp>
      <p:sp>
        <p:nvSpPr>
          <p:cNvPr id="77" name="Rectangle 76">
            <a:extLst>
              <a:ext uri="{FF2B5EF4-FFF2-40B4-BE49-F238E27FC236}">
                <a16:creationId xmlns:a16="http://schemas.microsoft.com/office/drawing/2014/main" id="{C906E178-7893-4B07-A025-BBF62E1131CC}"/>
              </a:ext>
            </a:extLst>
          </p:cNvPr>
          <p:cNvSpPr/>
          <p:nvPr/>
        </p:nvSpPr>
        <p:spPr>
          <a:xfrm>
            <a:off x="9247481" y="5464403"/>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Azure infrastructure</a:t>
            </a:r>
          </a:p>
        </p:txBody>
      </p:sp>
      <p:sp>
        <p:nvSpPr>
          <p:cNvPr id="78" name="Rectangle 77">
            <a:extLst>
              <a:ext uri="{FF2B5EF4-FFF2-40B4-BE49-F238E27FC236}">
                <a16:creationId xmlns:a16="http://schemas.microsoft.com/office/drawing/2014/main" id="{33F1778C-0DB0-4D93-B89E-0980FE65D333}"/>
              </a:ext>
            </a:extLst>
          </p:cNvPr>
          <p:cNvSpPr/>
          <p:nvPr/>
        </p:nvSpPr>
        <p:spPr>
          <a:xfrm>
            <a:off x="3251770" y="5462254"/>
            <a:ext cx="2286000" cy="640671"/>
          </a:xfrm>
          <a:prstGeom prst="rect">
            <a:avLst/>
          </a:prstGeom>
          <a:solidFill>
            <a:schemeClr val="tx2"/>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Customer provided infrastructure</a:t>
            </a:r>
          </a:p>
        </p:txBody>
      </p:sp>
      <p:cxnSp>
        <p:nvCxnSpPr>
          <p:cNvPr id="58" name="Straight Connector 57">
            <a:extLst>
              <a:ext uri="{FF2B5EF4-FFF2-40B4-BE49-F238E27FC236}">
                <a16:creationId xmlns:a16="http://schemas.microsoft.com/office/drawing/2014/main" id="{6B1159D2-80BD-41D6-BEF6-630A23121DDF}"/>
              </a:ext>
            </a:extLst>
          </p:cNvPr>
          <p:cNvCxnSpPr>
            <a:cxnSpLocks/>
          </p:cNvCxnSpPr>
          <p:nvPr/>
        </p:nvCxnSpPr>
        <p:spPr>
          <a:xfrm>
            <a:off x="3029178" y="2027098"/>
            <a:ext cx="0" cy="42419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8A14D52-713F-41CA-AD23-2575C536C87D}"/>
              </a:ext>
            </a:extLst>
          </p:cNvPr>
          <p:cNvSpPr txBox="1"/>
          <p:nvPr/>
        </p:nvSpPr>
        <p:spPr>
          <a:xfrm>
            <a:off x="999821" y="1491567"/>
            <a:ext cx="1436758"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50E6FF"/>
                </a:solidFill>
                <a:effectLst/>
                <a:uLnTx/>
                <a:uFillTx/>
                <a:latin typeface="Segoe UI Semibold"/>
                <a:ea typeface="+mn-ea"/>
                <a:cs typeface="Segoe UI Semilight" charset="0"/>
              </a:rPr>
              <a:t>Traditional SQL Server</a:t>
            </a:r>
          </a:p>
        </p:txBody>
      </p:sp>
      <p:sp>
        <p:nvSpPr>
          <p:cNvPr id="96" name="Rectangle 95">
            <a:extLst>
              <a:ext uri="{FF2B5EF4-FFF2-40B4-BE49-F238E27FC236}">
                <a16:creationId xmlns:a16="http://schemas.microsoft.com/office/drawing/2014/main" id="{41562AB9-77E5-4618-85C8-0F468FE82344}"/>
              </a:ext>
            </a:extLst>
          </p:cNvPr>
          <p:cNvSpPr/>
          <p:nvPr/>
        </p:nvSpPr>
        <p:spPr>
          <a:xfrm>
            <a:off x="588263" y="3080256"/>
            <a:ext cx="2286000" cy="650211"/>
          </a:xfrm>
          <a:prstGeom prst="rect">
            <a:avLst/>
          </a:prstGeom>
          <a:solidFill>
            <a:schemeClr val="tx2"/>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manageability</a:t>
            </a:r>
          </a:p>
        </p:txBody>
      </p:sp>
      <p:sp>
        <p:nvSpPr>
          <p:cNvPr id="97" name="Rectangle 96">
            <a:extLst>
              <a:ext uri="{FF2B5EF4-FFF2-40B4-BE49-F238E27FC236}">
                <a16:creationId xmlns:a16="http://schemas.microsoft.com/office/drawing/2014/main" id="{25A740B5-B755-4E03-8E01-1685D1BE1FE4}"/>
              </a:ext>
            </a:extLst>
          </p:cNvPr>
          <p:cNvSpPr/>
          <p:nvPr/>
        </p:nvSpPr>
        <p:spPr>
          <a:xfrm>
            <a:off x="588263" y="3880616"/>
            <a:ext cx="2286000" cy="640671"/>
          </a:xfrm>
          <a:prstGeom prst="rect">
            <a:avLst/>
          </a:prstGeom>
          <a:solidFill>
            <a:schemeClr val="accent2"/>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Database License</a:t>
            </a:r>
          </a:p>
        </p:txBody>
      </p:sp>
      <p:sp>
        <p:nvSpPr>
          <p:cNvPr id="99" name="Rectangle 98">
            <a:extLst>
              <a:ext uri="{FF2B5EF4-FFF2-40B4-BE49-F238E27FC236}">
                <a16:creationId xmlns:a16="http://schemas.microsoft.com/office/drawing/2014/main" id="{DFD63F6B-13C2-49F6-81D2-8CCFFE0E2EAC}"/>
              </a:ext>
            </a:extLst>
          </p:cNvPr>
          <p:cNvSpPr/>
          <p:nvPr/>
        </p:nvSpPr>
        <p:spPr>
          <a:xfrm>
            <a:off x="588263" y="5462254"/>
            <a:ext cx="2286000" cy="640671"/>
          </a:xfrm>
          <a:prstGeom prst="rect">
            <a:avLst/>
          </a:prstGeom>
          <a:solidFill>
            <a:schemeClr val="tx2"/>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Customer provided infrastructure</a:t>
            </a:r>
          </a:p>
        </p:txBody>
      </p:sp>
      <p:sp>
        <p:nvSpPr>
          <p:cNvPr id="81" name="TextBox 80">
            <a:extLst>
              <a:ext uri="{FF2B5EF4-FFF2-40B4-BE49-F238E27FC236}">
                <a16:creationId xmlns:a16="http://schemas.microsoft.com/office/drawing/2014/main" id="{5376E9FC-7DCB-4D65-8F5E-5496F32176DB}"/>
              </a:ext>
            </a:extLst>
          </p:cNvPr>
          <p:cNvSpPr txBox="1"/>
          <p:nvPr/>
        </p:nvSpPr>
        <p:spPr>
          <a:xfrm>
            <a:off x="5620892" y="2347669"/>
            <a:ext cx="3543466" cy="489481"/>
          </a:xfrm>
          <a:prstGeom prst="rect">
            <a:avLst/>
          </a:prstGeom>
          <a:noFill/>
        </p:spPr>
        <p:txBody>
          <a:bodyPr wrap="square" lIns="0" tIns="0" rIns="0" bIns="0" numCol="2" anchor="ctr">
            <a:no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Monitor</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Backup</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Security Center</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Policy</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Site Recovery</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Config management</a:t>
            </a:r>
          </a:p>
        </p:txBody>
      </p:sp>
      <p:sp>
        <p:nvSpPr>
          <p:cNvPr id="82" name="TextBox 81">
            <a:extLst>
              <a:ext uri="{FF2B5EF4-FFF2-40B4-BE49-F238E27FC236}">
                <a16:creationId xmlns:a16="http://schemas.microsoft.com/office/drawing/2014/main" id="{E2551FB4-D5B6-4419-BC62-DDAD86E88A34}"/>
              </a:ext>
            </a:extLst>
          </p:cNvPr>
          <p:cNvSpPr txBox="1"/>
          <p:nvPr/>
        </p:nvSpPr>
        <p:spPr>
          <a:xfrm>
            <a:off x="5620892" y="4106428"/>
            <a:ext cx="3543466" cy="200586"/>
          </a:xfrm>
          <a:prstGeom prst="rect">
            <a:avLst/>
          </a:prstGeom>
          <a:noFill/>
        </p:spPr>
        <p:txBody>
          <a:bodyPr wrap="square" lIns="0" tIns="0" rIns="0" bIns="0" numCol="2" anchor="ctr">
            <a:no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MS SQL</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PostgreSQL Hyperscale </a:t>
            </a:r>
          </a:p>
        </p:txBody>
      </p:sp>
      <p:sp>
        <p:nvSpPr>
          <p:cNvPr id="84" name="Left Brace 4">
            <a:extLst>
              <a:ext uri="{FF2B5EF4-FFF2-40B4-BE49-F238E27FC236}">
                <a16:creationId xmlns:a16="http://schemas.microsoft.com/office/drawing/2014/main" id="{D0B1372D-B731-4776-94A6-57997B796CDC}"/>
              </a:ext>
            </a:extLst>
          </p:cNvPr>
          <p:cNvSpPr/>
          <p:nvPr/>
        </p:nvSpPr>
        <p:spPr>
          <a:xfrm rot="5400000">
            <a:off x="7234891" y="315848"/>
            <a:ext cx="313932" cy="3541929"/>
          </a:xfrm>
          <a:custGeom>
            <a:avLst/>
            <a:gdLst>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7" fmla="*/ 313932 w 313932"/>
              <a:gd name="connsiteY7" fmla="*/ 307046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7" fmla="*/ 313932 w 313932"/>
              <a:gd name="connsiteY7" fmla="*/ 307046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156966 w 313932"/>
              <a:gd name="connsiteY3" fmla="*/ 1535227 h 3070460"/>
              <a:gd name="connsiteX4" fmla="*/ 156966 w 313932"/>
              <a:gd name="connsiteY4" fmla="*/ 3 h 3070460"/>
              <a:gd name="connsiteX5" fmla="*/ 313932 w 313932"/>
              <a:gd name="connsiteY5" fmla="*/ 0 h 307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32" h="3070460" stroke="0" extrusionOk="0">
                <a:moveTo>
                  <a:pt x="313932" y="3070460"/>
                </a:moveTo>
                <a:lnTo>
                  <a:pt x="156966" y="3070457"/>
                </a:lnTo>
                <a:lnTo>
                  <a:pt x="156966" y="1535233"/>
                </a:lnTo>
                <a:cubicBezTo>
                  <a:pt x="156966" y="1535231"/>
                  <a:pt x="86690" y="1535230"/>
                  <a:pt x="0" y="1535230"/>
                </a:cubicBezTo>
                <a:lnTo>
                  <a:pt x="156966" y="1535227"/>
                </a:lnTo>
                <a:lnTo>
                  <a:pt x="156966" y="3"/>
                </a:lnTo>
                <a:cubicBezTo>
                  <a:pt x="156966" y="1"/>
                  <a:pt x="227242" y="0"/>
                  <a:pt x="313932" y="0"/>
                </a:cubicBezTo>
                <a:lnTo>
                  <a:pt x="313932" y="3070460"/>
                </a:lnTo>
                <a:close/>
              </a:path>
              <a:path w="313932" h="3070460" fill="none">
                <a:moveTo>
                  <a:pt x="313932" y="3070460"/>
                </a:moveTo>
                <a:lnTo>
                  <a:pt x="156966" y="3070457"/>
                </a:lnTo>
                <a:lnTo>
                  <a:pt x="156966" y="1535233"/>
                </a:lnTo>
                <a:lnTo>
                  <a:pt x="156966" y="1535227"/>
                </a:lnTo>
                <a:lnTo>
                  <a:pt x="156966" y="3"/>
                </a:lnTo>
                <a:cubicBezTo>
                  <a:pt x="156966" y="1"/>
                  <a:pt x="227242" y="0"/>
                  <a:pt x="313932" y="0"/>
                </a:cubicBez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30C7848E-546D-4045-AE20-56F607EA6C49}"/>
              </a:ext>
            </a:extLst>
          </p:cNvPr>
          <p:cNvSpPr txBox="1"/>
          <p:nvPr/>
        </p:nvSpPr>
        <p:spPr>
          <a:xfrm>
            <a:off x="6569287" y="1996631"/>
            <a:ext cx="1645140" cy="184666"/>
          </a:xfrm>
          <a:prstGeom prst="rect">
            <a:avLst/>
          </a:prstGeom>
          <a:solidFill>
            <a:schemeClr val="bg1"/>
          </a:solid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w="3175">
                  <a:noFill/>
                </a:ln>
                <a:solidFill>
                  <a:srgbClr val="50E6FF"/>
                </a:solidFill>
                <a:effectLst/>
                <a:uLnTx/>
                <a:uFillTx/>
                <a:latin typeface="+mj-lt"/>
                <a:cs typeface="Segoe UI Semilight"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50E6FF"/>
                </a:solidFill>
                <a:effectLst/>
                <a:uLnTx/>
                <a:uFillTx/>
                <a:latin typeface="Segoe UI Semibold"/>
                <a:ea typeface="+mn-ea"/>
                <a:cs typeface="Segoe UI Semilight" charset="0"/>
              </a:rPr>
              <a:t> Provided Capabilities</a:t>
            </a:r>
          </a:p>
        </p:txBody>
      </p:sp>
      <p:sp>
        <p:nvSpPr>
          <p:cNvPr id="102" name="TextBox 101">
            <a:extLst>
              <a:ext uri="{FF2B5EF4-FFF2-40B4-BE49-F238E27FC236}">
                <a16:creationId xmlns:a16="http://schemas.microsoft.com/office/drawing/2014/main" id="{79BE1152-318A-450B-921D-84A40890BEE3}"/>
              </a:ext>
            </a:extLst>
          </p:cNvPr>
          <p:cNvSpPr txBox="1"/>
          <p:nvPr/>
        </p:nvSpPr>
        <p:spPr>
          <a:xfrm>
            <a:off x="5620892" y="5682068"/>
            <a:ext cx="3543466" cy="201044"/>
          </a:xfrm>
          <a:prstGeom prst="rect">
            <a:avLst/>
          </a:prstGeom>
          <a:noFill/>
        </p:spPr>
        <p:txBody>
          <a:bodyPr wrap="square" lIns="0" tIns="0" rIns="0" bIns="0" numCol="2" anchor="ctr">
            <a:no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Underlying infrastructure</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Certifications</a:t>
            </a:r>
          </a:p>
        </p:txBody>
      </p:sp>
      <p:sp>
        <p:nvSpPr>
          <p:cNvPr id="103" name="TextBox 102">
            <a:extLst>
              <a:ext uri="{FF2B5EF4-FFF2-40B4-BE49-F238E27FC236}">
                <a16:creationId xmlns:a16="http://schemas.microsoft.com/office/drawing/2014/main" id="{2B2DB16A-71CE-4C4B-974C-EAA8A61E08F6}"/>
              </a:ext>
            </a:extLst>
          </p:cNvPr>
          <p:cNvSpPr txBox="1"/>
          <p:nvPr/>
        </p:nvSpPr>
        <p:spPr>
          <a:xfrm>
            <a:off x="5620892" y="3124601"/>
            <a:ext cx="3543466" cy="507070"/>
          </a:xfrm>
          <a:prstGeom prst="rect">
            <a:avLst/>
          </a:prstGeom>
          <a:noFill/>
        </p:spPr>
        <p:txBody>
          <a:bodyPr wrap="square" lIns="0" tIns="0" rIns="0" bIns="0" numCol="2" anchor="ctr">
            <a:no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On-demand scaling</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Patching</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Automatic HA/DR</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Local monitoring</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Automatic Backup/Restore</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Self-service (de)provision</a:t>
            </a:r>
          </a:p>
        </p:txBody>
      </p:sp>
      <p:sp>
        <p:nvSpPr>
          <p:cNvPr id="104" name="TextBox 103">
            <a:extLst>
              <a:ext uri="{FF2B5EF4-FFF2-40B4-BE49-F238E27FC236}">
                <a16:creationId xmlns:a16="http://schemas.microsoft.com/office/drawing/2014/main" id="{86FD3808-CEA5-4EF3-9861-7E749BF2EEBF}"/>
              </a:ext>
            </a:extLst>
          </p:cNvPr>
          <p:cNvSpPr txBox="1"/>
          <p:nvPr/>
        </p:nvSpPr>
        <p:spPr>
          <a:xfrm>
            <a:off x="5620892" y="4785205"/>
            <a:ext cx="3543466" cy="366630"/>
          </a:xfrm>
          <a:prstGeom prst="rect">
            <a:avLst/>
          </a:prstGeom>
          <a:noFill/>
        </p:spPr>
        <p:txBody>
          <a:bodyPr wrap="square" lIns="0" tIns="0" rIns="0" bIns="0" numCol="2" anchor="ctr">
            <a:no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Tagging, management groups, logs</a:t>
            </a:r>
          </a:p>
          <a:p>
            <a:pPr marL="171450" marR="0" lvl="0" indent="-171450" algn="l" defTabSz="914192"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Templates, Resource Graph, RBAC</a:t>
            </a:r>
          </a:p>
        </p:txBody>
      </p:sp>
      <p:sp>
        <p:nvSpPr>
          <p:cNvPr id="112" name="Text Placeholder 6">
            <a:extLst>
              <a:ext uri="{FF2B5EF4-FFF2-40B4-BE49-F238E27FC236}">
                <a16:creationId xmlns:a16="http://schemas.microsoft.com/office/drawing/2014/main" id="{01EB0EAC-D14E-4E51-8068-9B8A00C7322B}"/>
              </a:ext>
            </a:extLst>
          </p:cNvPr>
          <p:cNvSpPr txBox="1">
            <a:spLocks/>
          </p:cNvSpPr>
          <p:nvPr/>
        </p:nvSpPr>
        <p:spPr>
          <a:xfrm>
            <a:off x="922643" y="6423788"/>
            <a:ext cx="1300501" cy="150957"/>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Not provided by MSFT</a:t>
            </a:r>
          </a:p>
        </p:txBody>
      </p:sp>
      <p:sp>
        <p:nvSpPr>
          <p:cNvPr id="113" name="Text Placeholder 6">
            <a:extLst>
              <a:ext uri="{FF2B5EF4-FFF2-40B4-BE49-F238E27FC236}">
                <a16:creationId xmlns:a16="http://schemas.microsoft.com/office/drawing/2014/main" id="{89A34715-AC4C-4A4E-895B-00015A12EEB2}"/>
              </a:ext>
            </a:extLst>
          </p:cNvPr>
          <p:cNvSpPr txBox="1">
            <a:spLocks/>
          </p:cNvSpPr>
          <p:nvPr/>
        </p:nvSpPr>
        <p:spPr>
          <a:xfrm>
            <a:off x="10574531" y="6429230"/>
            <a:ext cx="1300501" cy="138715"/>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Cloud Billing</a:t>
            </a:r>
          </a:p>
        </p:txBody>
      </p:sp>
      <p:sp>
        <p:nvSpPr>
          <p:cNvPr id="116" name="Rectangle 115">
            <a:extLst>
              <a:ext uri="{FF2B5EF4-FFF2-40B4-BE49-F238E27FC236}">
                <a16:creationId xmlns:a16="http://schemas.microsoft.com/office/drawing/2014/main" id="{80043984-4DDB-43C6-A05A-83F87C202370}"/>
              </a:ext>
            </a:extLst>
          </p:cNvPr>
          <p:cNvSpPr/>
          <p:nvPr/>
        </p:nvSpPr>
        <p:spPr bwMode="auto">
          <a:xfrm>
            <a:off x="8172726" y="6429935"/>
            <a:ext cx="274320" cy="137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Text Placeholder 6">
            <a:extLst>
              <a:ext uri="{FF2B5EF4-FFF2-40B4-BE49-F238E27FC236}">
                <a16:creationId xmlns:a16="http://schemas.microsoft.com/office/drawing/2014/main" id="{9D40E359-B4A4-441D-B6A6-3049929DC7A8}"/>
              </a:ext>
            </a:extLst>
          </p:cNvPr>
          <p:cNvSpPr txBox="1">
            <a:spLocks/>
          </p:cNvSpPr>
          <p:nvPr/>
        </p:nvSpPr>
        <p:spPr>
          <a:xfrm>
            <a:off x="8531274" y="6423786"/>
            <a:ext cx="1246356" cy="15096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Traditional Licensing</a:t>
            </a:r>
          </a:p>
        </p:txBody>
      </p:sp>
      <p:sp>
        <p:nvSpPr>
          <p:cNvPr id="108" name="Rectangle 107">
            <a:extLst>
              <a:ext uri="{FF2B5EF4-FFF2-40B4-BE49-F238E27FC236}">
                <a16:creationId xmlns:a16="http://schemas.microsoft.com/office/drawing/2014/main" id="{5A627DFF-A188-4316-B5D7-DD58D2EB339F}"/>
              </a:ext>
            </a:extLst>
          </p:cNvPr>
          <p:cNvSpPr/>
          <p:nvPr/>
        </p:nvSpPr>
        <p:spPr bwMode="auto">
          <a:xfrm>
            <a:off x="584200" y="6429935"/>
            <a:ext cx="274320" cy="137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0AEEE5E0-ED6D-4EC5-A372-A1F93D2818CF}"/>
              </a:ext>
            </a:extLst>
          </p:cNvPr>
          <p:cNvSpPr/>
          <p:nvPr/>
        </p:nvSpPr>
        <p:spPr bwMode="auto">
          <a:xfrm>
            <a:off x="10214317" y="6429935"/>
            <a:ext cx="274320" cy="13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9D179013-158E-42CF-BD9C-3D53CEF5DFD7}"/>
              </a:ext>
            </a:extLst>
          </p:cNvPr>
          <p:cNvSpPr/>
          <p:nvPr/>
        </p:nvSpPr>
        <p:spPr>
          <a:xfrm>
            <a:off x="588263" y="4671436"/>
            <a:ext cx="2286000" cy="640671"/>
          </a:xfrm>
          <a:prstGeom prst="rect">
            <a:avLst/>
          </a:prstGeom>
          <a:noFill/>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light" charset="0"/>
              </a:rPr>
              <a:t>Not Applicable</a:t>
            </a:r>
          </a:p>
        </p:txBody>
      </p:sp>
      <p:cxnSp>
        <p:nvCxnSpPr>
          <p:cNvPr id="3" name="Straight Connector 2">
            <a:extLst>
              <a:ext uri="{FF2B5EF4-FFF2-40B4-BE49-F238E27FC236}">
                <a16:creationId xmlns:a16="http://schemas.microsoft.com/office/drawing/2014/main" id="{59C0C517-8EAE-468F-87E3-4F02480A55EF}"/>
              </a:ext>
            </a:extLst>
          </p:cNvPr>
          <p:cNvCxnSpPr>
            <a:cxnSpLocks/>
          </p:cNvCxnSpPr>
          <p:nvPr/>
        </p:nvCxnSpPr>
        <p:spPr>
          <a:xfrm>
            <a:off x="588263" y="4671436"/>
            <a:ext cx="2286000" cy="642010"/>
          </a:xfrm>
          <a:prstGeom prst="line">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76561F8-21EA-4E7E-8DCC-D53AE050F0DB}"/>
              </a:ext>
            </a:extLst>
          </p:cNvPr>
          <p:cNvCxnSpPr>
            <a:cxnSpLocks/>
          </p:cNvCxnSpPr>
          <p:nvPr/>
        </p:nvCxnSpPr>
        <p:spPr>
          <a:xfrm flipV="1">
            <a:off x="588263" y="4671436"/>
            <a:ext cx="2286000" cy="642010"/>
          </a:xfrm>
          <a:prstGeom prst="line">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4A04B6C6-463E-4D52-AC26-360C41229640}"/>
              </a:ext>
            </a:extLst>
          </p:cNvPr>
          <p:cNvSpPr/>
          <p:nvPr/>
        </p:nvSpPr>
        <p:spPr>
          <a:xfrm>
            <a:off x="588263" y="2289436"/>
            <a:ext cx="2286000" cy="640671"/>
          </a:xfrm>
          <a:prstGeom prst="rect">
            <a:avLst/>
          </a:prstGeom>
          <a:solidFill>
            <a:schemeClr val="accent1"/>
          </a:solidFill>
        </p:spPr>
        <p:txBody>
          <a:bodyPr wrap="square" lIns="91440" tIns="45720" rIns="91440" bIns="45720"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FF0000"/>
                </a:solidFill>
                <a:effectLst/>
                <a:uLnTx/>
                <a:uFillTx/>
                <a:latin typeface="Segoe UI Semibold"/>
                <a:ea typeface="+mn-ea"/>
                <a:cs typeface="Segoe UI Semilight" charset="0"/>
              </a:rPr>
              <a:t>Limited</a:t>
            </a: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charset="0"/>
              </a:rPr>
              <a:t> Azure management services</a:t>
            </a:r>
          </a:p>
        </p:txBody>
      </p:sp>
      <p:sp>
        <p:nvSpPr>
          <p:cNvPr id="5" name="Title 4">
            <a:extLst>
              <a:ext uri="{FF2B5EF4-FFF2-40B4-BE49-F238E27FC236}">
                <a16:creationId xmlns:a16="http://schemas.microsoft.com/office/drawing/2014/main" id="{1CEB192F-0F16-4D71-9B38-59754BC452E1}"/>
              </a:ext>
            </a:extLst>
          </p:cNvPr>
          <p:cNvSpPr>
            <a:spLocks noGrp="1"/>
          </p:cNvSpPr>
          <p:nvPr>
            <p:ph type="title"/>
          </p:nvPr>
        </p:nvSpPr>
        <p:spPr>
          <a:xfrm>
            <a:off x="588263" y="457200"/>
            <a:ext cx="11018520" cy="984885"/>
          </a:xfrm>
        </p:spPr>
        <p:txBody>
          <a:bodyPr/>
          <a:lstStyle/>
          <a:p>
            <a:r>
              <a:rPr lang="en-US" noProof="0"/>
              <a:t>Azure Arc-enabled data services</a:t>
            </a:r>
            <a:br>
              <a:rPr lang="en-US" noProof="0"/>
            </a:br>
            <a:r>
              <a:rPr lang="en-US" sz="2800" noProof="0">
                <a:latin typeface="+mn-lt"/>
              </a:rPr>
              <a:t>Business model</a:t>
            </a:r>
            <a:r>
              <a:rPr lang="en-US" sz="2800">
                <a:latin typeface="+mn-lt"/>
              </a:rPr>
              <a:t> comparison</a:t>
            </a:r>
            <a:endParaRPr lang="en-US">
              <a:latin typeface="+mn-lt"/>
            </a:endParaRPr>
          </a:p>
        </p:txBody>
      </p:sp>
      <p:sp>
        <p:nvSpPr>
          <p:cNvPr id="47" name="TextBox 46">
            <a:extLst>
              <a:ext uri="{FF2B5EF4-FFF2-40B4-BE49-F238E27FC236}">
                <a16:creationId xmlns:a16="http://schemas.microsoft.com/office/drawing/2014/main" id="{A96FE696-B50E-44D7-858D-053A1BF74388}"/>
              </a:ext>
            </a:extLst>
          </p:cNvPr>
          <p:cNvSpPr txBox="1"/>
          <p:nvPr/>
        </p:nvSpPr>
        <p:spPr>
          <a:xfrm>
            <a:off x="3184093" y="4598581"/>
            <a:ext cx="2403907" cy="786380"/>
          </a:xfrm>
          <a:prstGeom prst="rect">
            <a:avLst/>
          </a:prstGeom>
          <a:noFill/>
          <a:ln w="19050" cap="flat" cmpd="sng" algn="ctr">
            <a:solidFill>
              <a:schemeClr val="accent2"/>
            </a:solidFill>
            <a:prstDash val="dash"/>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 </a:t>
            </a:r>
          </a:p>
        </p:txBody>
      </p:sp>
    </p:spTree>
    <p:extLst>
      <p:ext uri="{BB962C8B-B14F-4D97-AF65-F5344CB8AC3E}">
        <p14:creationId xmlns:p14="http://schemas.microsoft.com/office/powerpoint/2010/main" val="1922749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96" grpId="0" animBg="1"/>
      <p:bldP spid="97" grpId="0" animBg="1"/>
      <p:bldP spid="99" grpId="0" animBg="1"/>
      <p:bldP spid="109" grpId="0" animBg="1"/>
      <p:bldP spid="1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7" name="Straight Arrow Connector 186">
            <a:extLst>
              <a:ext uri="{FF2B5EF4-FFF2-40B4-BE49-F238E27FC236}">
                <a16:creationId xmlns:a16="http://schemas.microsoft.com/office/drawing/2014/main" id="{87AF3AED-1284-4C15-A27A-EB89741E6D97}"/>
              </a:ext>
              <a:ext uri="{C183D7F6-B498-43B3-948B-1728B52AA6E4}">
                <adec:decorative xmlns:adec="http://schemas.microsoft.com/office/drawing/2017/decorative" val="1"/>
              </a:ext>
            </a:extLst>
          </p:cNvPr>
          <p:cNvCxnSpPr>
            <a:cxnSpLocks/>
          </p:cNvCxnSpPr>
          <p:nvPr/>
        </p:nvCxnSpPr>
        <p:spPr>
          <a:xfrm>
            <a:off x="5017426" y="2555320"/>
            <a:ext cx="0" cy="710494"/>
          </a:xfrm>
          <a:prstGeom prst="straightConnector1">
            <a:avLst/>
          </a:prstGeom>
          <a:noFill/>
          <a:ln w="12700" cap="flat" cmpd="sng" algn="ctr">
            <a:solidFill>
              <a:schemeClr val="accent1"/>
            </a:solidFill>
            <a:prstDash val="solid"/>
            <a:headEnd type="triangle" w="med" len="sm"/>
            <a:tailEnd type="triangle" w="med" len="sm"/>
          </a:ln>
          <a:effectLst/>
        </p:spPr>
      </p:cxnSp>
      <p:grpSp>
        <p:nvGrpSpPr>
          <p:cNvPr id="119" name="Group 118" descr="Microsoft Azure">
            <a:extLst>
              <a:ext uri="{FF2B5EF4-FFF2-40B4-BE49-F238E27FC236}">
                <a16:creationId xmlns:a16="http://schemas.microsoft.com/office/drawing/2014/main" id="{28F42AD5-ECB1-449F-92A6-3696F3826517}"/>
              </a:ext>
            </a:extLst>
          </p:cNvPr>
          <p:cNvGrpSpPr/>
          <p:nvPr/>
        </p:nvGrpSpPr>
        <p:grpSpPr>
          <a:xfrm>
            <a:off x="4330099" y="2783681"/>
            <a:ext cx="1374654" cy="253772"/>
            <a:chOff x="9047655" y="4267526"/>
            <a:chExt cx="1685927" cy="311236"/>
          </a:xfrm>
          <a:solidFill>
            <a:schemeClr val="bg1"/>
          </a:solidFill>
        </p:grpSpPr>
        <p:pic>
          <p:nvPicPr>
            <p:cNvPr id="120" name="Picture 119" descr="A picture containing drawing&#10;&#10;Description automatically generated">
              <a:extLst>
                <a:ext uri="{FF2B5EF4-FFF2-40B4-BE49-F238E27FC236}">
                  <a16:creationId xmlns:a16="http://schemas.microsoft.com/office/drawing/2014/main" id="{F77282C0-23CB-4FBD-9384-F291A2F2EC1F}"/>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9047655" y="4267526"/>
              <a:ext cx="295941" cy="310902"/>
            </a:xfrm>
            <a:prstGeom prst="rect">
              <a:avLst/>
            </a:prstGeom>
            <a:grpFill/>
          </p:spPr>
        </p:pic>
        <p:pic>
          <p:nvPicPr>
            <p:cNvPr id="121" name="Picture 120" descr="A picture containing drawing&#10;&#10;Description automatically generated">
              <a:extLst>
                <a:ext uri="{FF2B5EF4-FFF2-40B4-BE49-F238E27FC236}">
                  <a16:creationId xmlns:a16="http://schemas.microsoft.com/office/drawing/2014/main" id="{A3E6D3C0-703D-48D9-9277-CE8F7ED1845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267526"/>
              <a:ext cx="1389985" cy="311236"/>
            </a:xfrm>
            <a:prstGeom prst="rect">
              <a:avLst/>
            </a:prstGeom>
            <a:grpFill/>
          </p:spPr>
        </p:pic>
      </p:grpSp>
      <p:sp>
        <p:nvSpPr>
          <p:cNvPr id="91" name="Title 1">
            <a:extLst>
              <a:ext uri="{FF2B5EF4-FFF2-40B4-BE49-F238E27FC236}">
                <a16:creationId xmlns:a16="http://schemas.microsoft.com/office/drawing/2014/main" id="{DC5D3F5E-9EA6-4973-BE49-CBE13EA9C3D0}"/>
              </a:ext>
            </a:extLst>
          </p:cNvPr>
          <p:cNvSpPr>
            <a:spLocks noGrp="1"/>
          </p:cNvSpPr>
          <p:nvPr>
            <p:ph type="title"/>
          </p:nvPr>
        </p:nvSpPr>
        <p:spPr/>
        <p:txBody>
          <a:bodyPr/>
          <a:lstStyle/>
          <a:p>
            <a:r>
              <a:rPr lang="en-US"/>
              <a:t>Azure Lighthouse</a:t>
            </a:r>
          </a:p>
        </p:txBody>
      </p:sp>
      <p:sp>
        <p:nvSpPr>
          <p:cNvPr id="122" name="Rectangle 121">
            <a:extLst>
              <a:ext uri="{FF2B5EF4-FFF2-40B4-BE49-F238E27FC236}">
                <a16:creationId xmlns:a16="http://schemas.microsoft.com/office/drawing/2014/main" id="{289DE417-6F5C-475A-BC11-F51E289DDD7B}"/>
              </a:ext>
            </a:extLst>
          </p:cNvPr>
          <p:cNvSpPr/>
          <p:nvPr/>
        </p:nvSpPr>
        <p:spPr>
          <a:xfrm>
            <a:off x="4385486" y="1417314"/>
            <a:ext cx="1263880" cy="11380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731520" rIns="18288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Your Practices</a:t>
            </a:r>
          </a:p>
        </p:txBody>
      </p:sp>
      <p:pic>
        <p:nvPicPr>
          <p:cNvPr id="123" name="Graphic 122" descr="Users">
            <a:extLst>
              <a:ext uri="{FF2B5EF4-FFF2-40B4-BE49-F238E27FC236}">
                <a16:creationId xmlns:a16="http://schemas.microsoft.com/office/drawing/2014/main" id="{28CB6233-B709-4373-A3F6-AE002A32CB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3992" y="1372897"/>
            <a:ext cx="746868" cy="746868"/>
          </a:xfrm>
          <a:prstGeom prst="rect">
            <a:avLst/>
          </a:prstGeom>
        </p:spPr>
      </p:pic>
      <p:sp>
        <p:nvSpPr>
          <p:cNvPr id="127" name="Rectangle 126">
            <a:extLst>
              <a:ext uri="{FF2B5EF4-FFF2-40B4-BE49-F238E27FC236}">
                <a16:creationId xmlns:a16="http://schemas.microsoft.com/office/drawing/2014/main" id="{C1B3BF3C-665D-4B70-AB78-09239CC0750B}"/>
              </a:ext>
              <a:ext uri="{C183D7F6-B498-43B3-948B-1728B52AA6E4}">
                <adec:decorative xmlns:adec="http://schemas.microsoft.com/office/drawing/2017/decorative" val="1"/>
              </a:ext>
            </a:extLst>
          </p:cNvPr>
          <p:cNvSpPr/>
          <p:nvPr/>
        </p:nvSpPr>
        <p:spPr>
          <a:xfrm>
            <a:off x="5302015" y="559336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28" name="TextBox 127">
            <a:extLst>
              <a:ext uri="{FF2B5EF4-FFF2-40B4-BE49-F238E27FC236}">
                <a16:creationId xmlns:a16="http://schemas.microsoft.com/office/drawing/2014/main" id="{5DBAD2BB-C8EB-4727-A47E-BDCA47159642}"/>
              </a:ext>
            </a:extLst>
          </p:cNvPr>
          <p:cNvSpPr txBox="1"/>
          <p:nvPr/>
        </p:nvSpPr>
        <p:spPr>
          <a:xfrm>
            <a:off x="5359791" y="5778238"/>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grpSp>
        <p:nvGrpSpPr>
          <p:cNvPr id="129" name="Group 128">
            <a:extLst>
              <a:ext uri="{FF2B5EF4-FFF2-40B4-BE49-F238E27FC236}">
                <a16:creationId xmlns:a16="http://schemas.microsoft.com/office/drawing/2014/main" id="{7953751B-8D58-4D7D-8501-3FB1F2A5CA86}"/>
              </a:ext>
              <a:ext uri="{C183D7F6-B498-43B3-948B-1728B52AA6E4}">
                <adec:decorative xmlns:adec="http://schemas.microsoft.com/office/drawing/2017/decorative" val="1"/>
              </a:ext>
            </a:extLst>
          </p:cNvPr>
          <p:cNvGrpSpPr/>
          <p:nvPr/>
        </p:nvGrpSpPr>
        <p:grpSpPr>
          <a:xfrm>
            <a:off x="6348173" y="5667281"/>
            <a:ext cx="1701763" cy="397241"/>
            <a:chOff x="2923163" y="5780424"/>
            <a:chExt cx="1735887" cy="405207"/>
          </a:xfrm>
        </p:grpSpPr>
        <p:pic>
          <p:nvPicPr>
            <p:cNvPr id="130" name="Graphic 129">
              <a:extLst>
                <a:ext uri="{FF2B5EF4-FFF2-40B4-BE49-F238E27FC236}">
                  <a16:creationId xmlns:a16="http://schemas.microsoft.com/office/drawing/2014/main" id="{588F8748-5C87-4A2A-AD5B-AF374D9B4F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31" name="Graphic 130">
              <a:extLst>
                <a:ext uri="{FF2B5EF4-FFF2-40B4-BE49-F238E27FC236}">
                  <a16:creationId xmlns:a16="http://schemas.microsoft.com/office/drawing/2014/main" id="{A0D0F62D-6356-4AAE-96AE-F0F253713B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34" name="Picture 133" descr="A close up of a sign&#10;&#10;Description automatically generated">
              <a:extLst>
                <a:ext uri="{FF2B5EF4-FFF2-40B4-BE49-F238E27FC236}">
                  <a16:creationId xmlns:a16="http://schemas.microsoft.com/office/drawing/2014/main" id="{CE35FE9B-8B36-4986-B554-33384A3F41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35" name="Rectangle 134">
            <a:extLst>
              <a:ext uri="{FF2B5EF4-FFF2-40B4-BE49-F238E27FC236}">
                <a16:creationId xmlns:a16="http://schemas.microsoft.com/office/drawing/2014/main" id="{F9C0AB5F-90F4-4A2C-8336-13211F1700EE}"/>
              </a:ext>
            </a:extLst>
          </p:cNvPr>
          <p:cNvSpPr/>
          <p:nvPr/>
        </p:nvSpPr>
        <p:spPr>
          <a:xfrm>
            <a:off x="4056656"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Lighthouse</a:t>
            </a:r>
          </a:p>
        </p:txBody>
      </p:sp>
      <p:cxnSp>
        <p:nvCxnSpPr>
          <p:cNvPr id="136" name="Straight Arrow Connector 135">
            <a:extLst>
              <a:ext uri="{FF2B5EF4-FFF2-40B4-BE49-F238E27FC236}">
                <a16:creationId xmlns:a16="http://schemas.microsoft.com/office/drawing/2014/main" id="{9FB0C71B-090D-4CBE-A00F-5F0193F4B917}"/>
              </a:ext>
              <a:ext uri="{C183D7F6-B498-43B3-948B-1728B52AA6E4}">
                <adec:decorative xmlns:adec="http://schemas.microsoft.com/office/drawing/2017/decorative" val="1"/>
              </a:ext>
            </a:extLst>
          </p:cNvPr>
          <p:cNvCxnSpPr>
            <a:cxnSpLocks/>
          </p:cNvCxnSpPr>
          <p:nvPr/>
        </p:nvCxnSpPr>
        <p:spPr>
          <a:xfrm flipH="1">
            <a:off x="7666836" y="3867343"/>
            <a:ext cx="1" cy="1124177"/>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37" name="Straight Arrow Connector 136">
            <a:extLst>
              <a:ext uri="{FF2B5EF4-FFF2-40B4-BE49-F238E27FC236}">
                <a16:creationId xmlns:a16="http://schemas.microsoft.com/office/drawing/2014/main" id="{9BE1B60F-07FE-4FC0-B6F3-256DB5D03639}"/>
              </a:ext>
              <a:ext uri="{C183D7F6-B498-43B3-948B-1728B52AA6E4}">
                <adec:decorative xmlns:adec="http://schemas.microsoft.com/office/drawing/2017/decorative" val="1"/>
              </a:ext>
            </a:extLst>
          </p:cNvPr>
          <p:cNvCxnSpPr>
            <a:cxnSpLocks/>
          </p:cNvCxnSpPr>
          <p:nvPr/>
        </p:nvCxnSpPr>
        <p:spPr>
          <a:xfrm flipH="1">
            <a:off x="7283736" y="3867343"/>
            <a:ext cx="1" cy="503215"/>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38" name="Straight Arrow Connector 137">
            <a:extLst>
              <a:ext uri="{FF2B5EF4-FFF2-40B4-BE49-F238E27FC236}">
                <a16:creationId xmlns:a16="http://schemas.microsoft.com/office/drawing/2014/main" id="{E01E02FE-2372-41B6-A4F6-CFDC3FB2AA81}"/>
              </a:ext>
              <a:ext uri="{C183D7F6-B498-43B3-948B-1728B52AA6E4}">
                <adec:decorative xmlns:adec="http://schemas.microsoft.com/office/drawing/2017/decorative" val="1"/>
              </a:ext>
            </a:extLst>
          </p:cNvPr>
          <p:cNvCxnSpPr>
            <a:cxnSpLocks/>
          </p:cNvCxnSpPr>
          <p:nvPr/>
        </p:nvCxnSpPr>
        <p:spPr>
          <a:xfrm>
            <a:off x="8049936" y="3866319"/>
            <a:ext cx="0" cy="1713479"/>
          </a:xfrm>
          <a:prstGeom prst="straightConnector1">
            <a:avLst/>
          </a:prstGeom>
          <a:noFill/>
          <a:ln w="12700" cap="flat" cmpd="sng" algn="ctr">
            <a:solidFill>
              <a:schemeClr val="accent1"/>
            </a:solidFill>
            <a:prstDash val="solid"/>
            <a:headEnd type="triangle" w="med" len="sm"/>
            <a:tailEnd type="triangle" w="med" len="sm"/>
          </a:ln>
          <a:effectLst/>
        </p:spPr>
      </p:cxnSp>
      <p:sp>
        <p:nvSpPr>
          <p:cNvPr id="153" name="Rectangle 152">
            <a:extLst>
              <a:ext uri="{FF2B5EF4-FFF2-40B4-BE49-F238E27FC236}">
                <a16:creationId xmlns:a16="http://schemas.microsoft.com/office/drawing/2014/main" id="{80DAC8DB-97B1-46E2-A8E2-B11F6988E3A7}"/>
              </a:ext>
              <a:ext uri="{C183D7F6-B498-43B3-948B-1728B52AA6E4}">
                <adec:decorative xmlns:adec="http://schemas.microsoft.com/office/drawing/2017/decorative" val="1"/>
              </a:ext>
            </a:extLst>
          </p:cNvPr>
          <p:cNvSpPr/>
          <p:nvPr/>
        </p:nvSpPr>
        <p:spPr>
          <a:xfrm>
            <a:off x="4931510" y="498257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54" name="TextBox 153">
            <a:extLst>
              <a:ext uri="{FF2B5EF4-FFF2-40B4-BE49-F238E27FC236}">
                <a16:creationId xmlns:a16="http://schemas.microsoft.com/office/drawing/2014/main" id="{4C9CC49E-8A30-4843-8091-718AC475BA8E}"/>
              </a:ext>
            </a:extLst>
          </p:cNvPr>
          <p:cNvSpPr txBox="1"/>
          <p:nvPr/>
        </p:nvSpPr>
        <p:spPr>
          <a:xfrm>
            <a:off x="4989285"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grpSp>
        <p:nvGrpSpPr>
          <p:cNvPr id="155" name="Group 154">
            <a:extLst>
              <a:ext uri="{FF2B5EF4-FFF2-40B4-BE49-F238E27FC236}">
                <a16:creationId xmlns:a16="http://schemas.microsoft.com/office/drawing/2014/main" id="{CF683160-E518-438B-95F7-705AF84ED3BC}"/>
              </a:ext>
              <a:ext uri="{C183D7F6-B498-43B3-948B-1728B52AA6E4}">
                <adec:decorative xmlns:adec="http://schemas.microsoft.com/office/drawing/2017/decorative" val="1"/>
              </a:ext>
            </a:extLst>
          </p:cNvPr>
          <p:cNvGrpSpPr/>
          <p:nvPr/>
        </p:nvGrpSpPr>
        <p:grpSpPr>
          <a:xfrm>
            <a:off x="5977667" y="5056491"/>
            <a:ext cx="1701763" cy="397241"/>
            <a:chOff x="2923163" y="5780424"/>
            <a:chExt cx="1735887" cy="405207"/>
          </a:xfrm>
        </p:grpSpPr>
        <p:pic>
          <p:nvPicPr>
            <p:cNvPr id="156" name="Graphic 155">
              <a:extLst>
                <a:ext uri="{FF2B5EF4-FFF2-40B4-BE49-F238E27FC236}">
                  <a16:creationId xmlns:a16="http://schemas.microsoft.com/office/drawing/2014/main" id="{F9884E86-B5F8-4EE0-8094-0C3FA14765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57" name="Graphic 156">
              <a:extLst>
                <a:ext uri="{FF2B5EF4-FFF2-40B4-BE49-F238E27FC236}">
                  <a16:creationId xmlns:a16="http://schemas.microsoft.com/office/drawing/2014/main" id="{B7984A5D-52C5-4C65-8B80-316899965A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03D66A50-DECF-41A2-B460-BC609C2B6E1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59" name="Rectangle 158">
            <a:extLst>
              <a:ext uri="{FF2B5EF4-FFF2-40B4-BE49-F238E27FC236}">
                <a16:creationId xmlns:a16="http://schemas.microsoft.com/office/drawing/2014/main" id="{644843AD-5676-426D-B0E3-9D3A0B6CB8E6}"/>
              </a:ext>
              <a:ext uri="{C183D7F6-B498-43B3-948B-1728B52AA6E4}">
                <adec:decorative xmlns:adec="http://schemas.microsoft.com/office/drawing/2017/decorative" val="1"/>
              </a:ext>
            </a:extLst>
          </p:cNvPr>
          <p:cNvSpPr/>
          <p:nvPr/>
        </p:nvSpPr>
        <p:spPr>
          <a:xfrm>
            <a:off x="4535177" y="4387143"/>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0" name="TextBox 159">
            <a:extLst>
              <a:ext uri="{FF2B5EF4-FFF2-40B4-BE49-F238E27FC236}">
                <a16:creationId xmlns:a16="http://schemas.microsoft.com/office/drawing/2014/main" id="{27AEE862-AB3C-4513-B67C-4A5B304F7B94}"/>
              </a:ext>
            </a:extLst>
          </p:cNvPr>
          <p:cNvSpPr txBox="1"/>
          <p:nvPr/>
        </p:nvSpPr>
        <p:spPr>
          <a:xfrm>
            <a:off x="4592952" y="4572017"/>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61" name="Group 160">
            <a:extLst>
              <a:ext uri="{FF2B5EF4-FFF2-40B4-BE49-F238E27FC236}">
                <a16:creationId xmlns:a16="http://schemas.microsoft.com/office/drawing/2014/main" id="{02233886-9266-4AB0-B2F0-2BCA7390B1CA}"/>
              </a:ext>
              <a:ext uri="{C183D7F6-B498-43B3-948B-1728B52AA6E4}">
                <adec:decorative xmlns:adec="http://schemas.microsoft.com/office/drawing/2017/decorative" val="1"/>
              </a:ext>
            </a:extLst>
          </p:cNvPr>
          <p:cNvGrpSpPr/>
          <p:nvPr/>
        </p:nvGrpSpPr>
        <p:grpSpPr>
          <a:xfrm>
            <a:off x="5581335" y="4461060"/>
            <a:ext cx="1701763" cy="397241"/>
            <a:chOff x="2923163" y="5780424"/>
            <a:chExt cx="1735887" cy="405207"/>
          </a:xfrm>
        </p:grpSpPr>
        <p:pic>
          <p:nvPicPr>
            <p:cNvPr id="162" name="Graphic 161">
              <a:extLst>
                <a:ext uri="{FF2B5EF4-FFF2-40B4-BE49-F238E27FC236}">
                  <a16:creationId xmlns:a16="http://schemas.microsoft.com/office/drawing/2014/main" id="{72366F2F-C835-4CED-9F72-DA5978FF77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63" name="Graphic 162">
              <a:extLst>
                <a:ext uri="{FF2B5EF4-FFF2-40B4-BE49-F238E27FC236}">
                  <a16:creationId xmlns:a16="http://schemas.microsoft.com/office/drawing/2014/main" id="{E888698F-07F8-40CB-9510-0FE9348C3E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64" name="Picture 163" descr="A close up of a sign&#10;&#10;Description automatically generated">
              <a:extLst>
                <a:ext uri="{FF2B5EF4-FFF2-40B4-BE49-F238E27FC236}">
                  <a16:creationId xmlns:a16="http://schemas.microsoft.com/office/drawing/2014/main" id="{B93453D2-488D-4A8A-AEA1-7D2E0A98618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94" name="Rectangle 193">
            <a:extLst>
              <a:ext uri="{FF2B5EF4-FFF2-40B4-BE49-F238E27FC236}">
                <a16:creationId xmlns:a16="http://schemas.microsoft.com/office/drawing/2014/main" id="{B9CF05B3-8467-4A2B-8CA7-EB3597E8A0C4}"/>
              </a:ext>
            </a:extLst>
          </p:cNvPr>
          <p:cNvSpPr/>
          <p:nvPr/>
        </p:nvSpPr>
        <p:spPr>
          <a:xfrm>
            <a:off x="6213795"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Management</a:t>
            </a:r>
          </a:p>
        </p:txBody>
      </p:sp>
      <p:cxnSp>
        <p:nvCxnSpPr>
          <p:cNvPr id="30" name="Straight Arrow Connector 29">
            <a:extLst>
              <a:ext uri="{FF2B5EF4-FFF2-40B4-BE49-F238E27FC236}">
                <a16:creationId xmlns:a16="http://schemas.microsoft.com/office/drawing/2014/main" id="{08F2F2F7-B4DF-4FB5-8805-96619391FD3B}"/>
              </a:ext>
              <a:ext uri="{C183D7F6-B498-43B3-948B-1728B52AA6E4}">
                <adec:decorative xmlns:adec="http://schemas.microsoft.com/office/drawing/2017/decorative" val="1"/>
              </a:ext>
            </a:extLst>
          </p:cNvPr>
          <p:cNvCxnSpPr>
            <a:cxnSpLocks/>
            <a:stCxn id="135" idx="3"/>
            <a:endCxn id="194" idx="1"/>
          </p:cNvCxnSpPr>
          <p:nvPr/>
        </p:nvCxnSpPr>
        <p:spPr>
          <a:xfrm>
            <a:off x="5978197" y="3567132"/>
            <a:ext cx="23559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2" name="Group 91" descr="Azure Arc Diagram">
            <a:extLst>
              <a:ext uri="{FF2B5EF4-FFF2-40B4-BE49-F238E27FC236}">
                <a16:creationId xmlns:a16="http://schemas.microsoft.com/office/drawing/2014/main" id="{D5C68C29-2BD9-4238-918F-973D726A7BF6}"/>
              </a:ext>
              <a:ext uri="{C183D7F6-B498-43B3-948B-1728B52AA6E4}">
                <adec:decorative xmlns:adec="http://schemas.microsoft.com/office/drawing/2017/decorative" val="0"/>
              </a:ext>
            </a:extLst>
          </p:cNvPr>
          <p:cNvGrpSpPr/>
          <p:nvPr/>
        </p:nvGrpSpPr>
        <p:grpSpPr>
          <a:xfrm>
            <a:off x="13451268" y="1602453"/>
            <a:ext cx="6728302" cy="4527812"/>
            <a:chOff x="4655611" y="1602453"/>
            <a:chExt cx="6728302" cy="4527812"/>
          </a:xfrm>
        </p:grpSpPr>
        <p:grpSp>
          <p:nvGrpSpPr>
            <p:cNvPr id="93" name="Group 92">
              <a:extLst>
                <a:ext uri="{FF2B5EF4-FFF2-40B4-BE49-F238E27FC236}">
                  <a16:creationId xmlns:a16="http://schemas.microsoft.com/office/drawing/2014/main" id="{C1E7078D-8524-4E67-B1AA-25131FBA3E1A}"/>
                </a:ext>
                <a:ext uri="{C183D7F6-B498-43B3-948B-1728B52AA6E4}">
                  <adec:decorative xmlns:adec="http://schemas.microsoft.com/office/drawing/2017/decorative" val="1"/>
                </a:ext>
              </a:extLst>
            </p:cNvPr>
            <p:cNvGrpSpPr/>
            <p:nvPr/>
          </p:nvGrpSpPr>
          <p:grpSpPr>
            <a:xfrm>
              <a:off x="4655611" y="1602453"/>
              <a:ext cx="6728302" cy="4527812"/>
              <a:chOff x="12403209" y="1602453"/>
              <a:chExt cx="6728302" cy="4527812"/>
            </a:xfrm>
          </p:grpSpPr>
          <p:sp>
            <p:nvSpPr>
              <p:cNvPr id="152" name="Rectangle 151">
                <a:extLst>
                  <a:ext uri="{FF2B5EF4-FFF2-40B4-BE49-F238E27FC236}">
                    <a16:creationId xmlns:a16="http://schemas.microsoft.com/office/drawing/2014/main" id="{FF50FEFE-7AAA-4DEA-A19E-2EA1A0646271}"/>
                  </a:ext>
                </a:extLst>
              </p:cNvPr>
              <p:cNvSpPr/>
              <p:nvPr/>
            </p:nvSpPr>
            <p:spPr>
              <a:xfrm>
                <a:off x="13001140" y="2243290"/>
                <a:ext cx="1135247" cy="307777"/>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Multi-cloud</a:t>
                </a:r>
              </a:p>
            </p:txBody>
          </p:sp>
          <p:sp>
            <p:nvSpPr>
              <p:cNvPr id="165" name="Rectangle 164">
                <a:extLst>
                  <a:ext uri="{FF2B5EF4-FFF2-40B4-BE49-F238E27FC236}">
                    <a16:creationId xmlns:a16="http://schemas.microsoft.com/office/drawing/2014/main" id="{F46A2AA1-4997-4726-BB54-D8FEE51CAB6F}"/>
                  </a:ext>
                </a:extLst>
              </p:cNvPr>
              <p:cNvSpPr/>
              <p:nvPr/>
            </p:nvSpPr>
            <p:spPr>
              <a:xfrm>
                <a:off x="12901225" y="3265814"/>
                <a:ext cx="6230286"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Arc</a:t>
                </a:r>
              </a:p>
            </p:txBody>
          </p:sp>
          <p:sp>
            <p:nvSpPr>
              <p:cNvPr id="166" name="Rectangle 165">
                <a:extLst>
                  <a:ext uri="{FF2B5EF4-FFF2-40B4-BE49-F238E27FC236}">
                    <a16:creationId xmlns:a16="http://schemas.microsoft.com/office/drawing/2014/main" id="{8C79AAEC-E798-462B-A699-FA65D9DF1E14}"/>
                  </a:ext>
                </a:extLst>
              </p:cNvPr>
              <p:cNvSpPr/>
              <p:nvPr/>
            </p:nvSpPr>
            <p:spPr>
              <a:xfrm>
                <a:off x="12901225" y="438599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7" name="Rectangle 166">
                <a:extLst>
                  <a:ext uri="{FF2B5EF4-FFF2-40B4-BE49-F238E27FC236}">
                    <a16:creationId xmlns:a16="http://schemas.microsoft.com/office/drawing/2014/main" id="{4DF6DF1B-0776-478A-BB4E-88DEC4A82FFE}"/>
                  </a:ext>
                </a:extLst>
              </p:cNvPr>
              <p:cNvSpPr/>
              <p:nvPr/>
            </p:nvSpPr>
            <p:spPr>
              <a:xfrm>
                <a:off x="12901225" y="4989679"/>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8" name="Rectangle 167">
                <a:extLst>
                  <a:ext uri="{FF2B5EF4-FFF2-40B4-BE49-F238E27FC236}">
                    <a16:creationId xmlns:a16="http://schemas.microsoft.com/office/drawing/2014/main" id="{138CACEB-5F56-4F14-9188-E457965055B4}"/>
                  </a:ext>
                </a:extLst>
              </p:cNvPr>
              <p:cNvSpPr/>
              <p:nvPr/>
            </p:nvSpPr>
            <p:spPr>
              <a:xfrm>
                <a:off x="12901225" y="559336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9" name="TextBox 168">
                <a:extLst>
                  <a:ext uri="{FF2B5EF4-FFF2-40B4-BE49-F238E27FC236}">
                    <a16:creationId xmlns:a16="http://schemas.microsoft.com/office/drawing/2014/main" id="{AC4916A1-B700-4653-ABE8-4E7D3B0C19D3}"/>
                  </a:ext>
                </a:extLst>
              </p:cNvPr>
              <p:cNvSpPr txBox="1"/>
              <p:nvPr/>
            </p:nvSpPr>
            <p:spPr>
              <a:xfrm>
                <a:off x="13009209" y="5778239"/>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sp>
            <p:nvSpPr>
              <p:cNvPr id="170" name="TextBox 169">
                <a:extLst>
                  <a:ext uri="{FF2B5EF4-FFF2-40B4-BE49-F238E27FC236}">
                    <a16:creationId xmlns:a16="http://schemas.microsoft.com/office/drawing/2014/main" id="{46A5A599-C860-4539-B95B-60C6C84BC379}"/>
                  </a:ext>
                </a:extLst>
              </p:cNvPr>
              <p:cNvSpPr txBox="1"/>
              <p:nvPr/>
            </p:nvSpPr>
            <p:spPr>
              <a:xfrm>
                <a:off x="13009209"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sp>
            <p:nvSpPr>
              <p:cNvPr id="171" name="TextBox 170">
                <a:extLst>
                  <a:ext uri="{FF2B5EF4-FFF2-40B4-BE49-F238E27FC236}">
                    <a16:creationId xmlns:a16="http://schemas.microsoft.com/office/drawing/2014/main" id="{0D598181-88D1-432F-80C4-1194B8162293}"/>
                  </a:ext>
                </a:extLst>
              </p:cNvPr>
              <p:cNvSpPr txBox="1"/>
              <p:nvPr/>
            </p:nvSpPr>
            <p:spPr>
              <a:xfrm>
                <a:off x="13009209" y="4572018"/>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72" name="!!Group 314">
                <a:extLst>
                  <a:ext uri="{FF2B5EF4-FFF2-40B4-BE49-F238E27FC236}">
                    <a16:creationId xmlns:a16="http://schemas.microsoft.com/office/drawing/2014/main" id="{7BC79B46-5FBF-43EB-B7C8-BDFC4C97298F}"/>
                  </a:ext>
                </a:extLst>
              </p:cNvPr>
              <p:cNvGrpSpPr/>
              <p:nvPr/>
            </p:nvGrpSpPr>
            <p:grpSpPr>
              <a:xfrm>
                <a:off x="12403209" y="3567132"/>
                <a:ext cx="498016" cy="2294683"/>
                <a:chOff x="4746169" y="3638163"/>
                <a:chExt cx="508002" cy="2340696"/>
              </a:xfrm>
            </p:grpSpPr>
            <p:cxnSp>
              <p:nvCxnSpPr>
                <p:cNvPr id="186" name="Straight Arrow Connector 185">
                  <a:extLst>
                    <a:ext uri="{FF2B5EF4-FFF2-40B4-BE49-F238E27FC236}">
                      <a16:creationId xmlns:a16="http://schemas.microsoft.com/office/drawing/2014/main" id="{DDE054CA-D37E-4A13-825D-F3E0690BC536}"/>
                    </a:ext>
                  </a:extLst>
                </p:cNvPr>
                <p:cNvCxnSpPr>
                  <a:endCxn id="166" idx="1"/>
                </p:cNvCxnSpPr>
                <p:nvPr/>
              </p:nvCxnSpPr>
              <p:spPr>
                <a:xfrm flipV="1">
                  <a:off x="5009807" y="4747279"/>
                  <a:ext cx="244364" cy="1172"/>
                </a:xfrm>
                <a:prstGeom prst="straightConnector1">
                  <a:avLst/>
                </a:prstGeom>
                <a:noFill/>
                <a:ln w="12700" cap="flat" cmpd="sng" algn="ctr">
                  <a:solidFill>
                    <a:schemeClr val="tx1"/>
                  </a:solidFill>
                  <a:prstDash val="solid"/>
                  <a:headEnd type="none" w="med" len="sm"/>
                  <a:tailEnd type="triangle" w="med" len="sm"/>
                </a:ln>
                <a:effectLst/>
              </p:spPr>
            </p:cxnSp>
            <p:cxnSp>
              <p:nvCxnSpPr>
                <p:cNvPr id="188" name="Straight Arrow Connector 187">
                  <a:extLst>
                    <a:ext uri="{FF2B5EF4-FFF2-40B4-BE49-F238E27FC236}">
                      <a16:creationId xmlns:a16="http://schemas.microsoft.com/office/drawing/2014/main" id="{4AA2C368-CDE6-42FC-A3F2-F95C33B38164}"/>
                    </a:ext>
                  </a:extLst>
                </p:cNvPr>
                <p:cNvCxnSpPr>
                  <a:cxnSpLocks/>
                </p:cNvCxnSpPr>
                <p:nvPr/>
              </p:nvCxnSpPr>
              <p:spPr>
                <a:xfrm flipV="1">
                  <a:off x="5009807" y="5362483"/>
                  <a:ext cx="244364" cy="1171"/>
                </a:xfrm>
                <a:prstGeom prst="straightConnector1">
                  <a:avLst/>
                </a:prstGeom>
                <a:noFill/>
                <a:ln w="12700" cap="flat" cmpd="sng" algn="ctr">
                  <a:solidFill>
                    <a:schemeClr val="tx1"/>
                  </a:solidFill>
                  <a:prstDash val="solid"/>
                  <a:headEnd type="none" w="med" len="sm"/>
                  <a:tailEnd type="triangle" w="med" len="sm"/>
                </a:ln>
                <a:effectLst/>
              </p:spPr>
            </p:cxnSp>
            <p:grpSp>
              <p:nvGrpSpPr>
                <p:cNvPr id="189" name="Group 188">
                  <a:extLst>
                    <a:ext uri="{FF2B5EF4-FFF2-40B4-BE49-F238E27FC236}">
                      <a16:creationId xmlns:a16="http://schemas.microsoft.com/office/drawing/2014/main" id="{1114228A-C303-46FD-A381-E386223AC156}"/>
                    </a:ext>
                  </a:extLst>
                </p:cNvPr>
                <p:cNvGrpSpPr/>
                <p:nvPr/>
              </p:nvGrpSpPr>
              <p:grpSpPr>
                <a:xfrm>
                  <a:off x="4746169" y="3638163"/>
                  <a:ext cx="508000" cy="2340696"/>
                  <a:chOff x="12769293" y="3638163"/>
                  <a:chExt cx="508000" cy="2340696"/>
                </a:xfrm>
              </p:grpSpPr>
              <p:cxnSp>
                <p:nvCxnSpPr>
                  <p:cNvPr id="190" name="Straight Arrow Connector 189">
                    <a:extLst>
                      <a:ext uri="{FF2B5EF4-FFF2-40B4-BE49-F238E27FC236}">
                        <a16:creationId xmlns:a16="http://schemas.microsoft.com/office/drawing/2014/main" id="{B664A0F8-7831-452C-B570-B83BD43CF167}"/>
                      </a:ext>
                    </a:extLst>
                  </p:cNvPr>
                  <p:cNvCxnSpPr>
                    <a:cxnSpLocks/>
                  </p:cNvCxnSpPr>
                  <p:nvPr/>
                </p:nvCxnSpPr>
                <p:spPr>
                  <a:xfrm>
                    <a:off x="13026924" y="5978859"/>
                    <a:ext cx="250369" cy="0"/>
                  </a:xfrm>
                  <a:prstGeom prst="straightConnector1">
                    <a:avLst/>
                  </a:prstGeom>
                  <a:noFill/>
                  <a:ln w="12700" cap="flat" cmpd="sng" algn="ctr">
                    <a:solidFill>
                      <a:schemeClr val="tx1"/>
                    </a:solidFill>
                    <a:prstDash val="solid"/>
                    <a:headEnd type="none" w="med" len="sm"/>
                    <a:tailEnd type="triangle" w="med" len="sm"/>
                  </a:ln>
                  <a:effectLst/>
                </p:spPr>
              </p:cxnSp>
              <p:cxnSp>
                <p:nvCxnSpPr>
                  <p:cNvPr id="192" name="Connector: Elbow 191">
                    <a:extLst>
                      <a:ext uri="{FF2B5EF4-FFF2-40B4-BE49-F238E27FC236}">
                        <a16:creationId xmlns:a16="http://schemas.microsoft.com/office/drawing/2014/main" id="{A44C0C88-C183-4C4B-9AC9-116A4C7C84FC}"/>
                      </a:ext>
                    </a:extLst>
                  </p:cNvPr>
                  <p:cNvCxnSpPr>
                    <a:cxnSpLocks/>
                  </p:cNvCxnSpPr>
                  <p:nvPr/>
                </p:nvCxnSpPr>
                <p:spPr>
                  <a:xfrm rot="16200000" flipV="1">
                    <a:off x="11730765" y="4676691"/>
                    <a:ext cx="2340694" cy="263638"/>
                  </a:xfrm>
                  <a:prstGeom prst="bentConnector2">
                    <a:avLst/>
                  </a:prstGeom>
                  <a:noFill/>
                  <a:ln w="12700" cap="flat" cmpd="sng" algn="ctr">
                    <a:solidFill>
                      <a:schemeClr val="tx1"/>
                    </a:solidFill>
                    <a:prstDash val="solid"/>
                    <a:headEnd type="none" w="med" len="sm"/>
                    <a:tailEnd type="triangle" w="med" len="sm"/>
                  </a:ln>
                  <a:effectLst/>
                </p:spPr>
              </p:cxnSp>
              <p:cxnSp>
                <p:nvCxnSpPr>
                  <p:cNvPr id="193" name="Straight Connector 192">
                    <a:extLst>
                      <a:ext uri="{FF2B5EF4-FFF2-40B4-BE49-F238E27FC236}">
                        <a16:creationId xmlns:a16="http://schemas.microsoft.com/office/drawing/2014/main" id="{C9DA4671-762C-488E-BD6E-C2FE25A72E27}"/>
                      </a:ext>
                    </a:extLst>
                  </p:cNvPr>
                  <p:cNvCxnSpPr/>
                  <p:nvPr/>
                </p:nvCxnSpPr>
                <p:spPr>
                  <a:xfrm flipH="1">
                    <a:off x="13023293" y="3638163"/>
                    <a:ext cx="254000" cy="0"/>
                  </a:xfrm>
                  <a:prstGeom prst="line">
                    <a:avLst/>
                  </a:prstGeom>
                  <a:noFill/>
                  <a:ln w="12700" cap="flat" cmpd="sng" algn="ctr">
                    <a:solidFill>
                      <a:schemeClr val="tx1"/>
                    </a:solidFill>
                    <a:prstDash val="solid"/>
                    <a:headEnd type="none" w="med" len="sm"/>
                    <a:tailEnd type="none" w="med" len="sm"/>
                  </a:ln>
                  <a:effectLst/>
                </p:spPr>
              </p:cxnSp>
            </p:grpSp>
          </p:grpSp>
          <p:sp>
            <p:nvSpPr>
              <p:cNvPr id="173" name="Rectangle 172">
                <a:extLst>
                  <a:ext uri="{FF2B5EF4-FFF2-40B4-BE49-F238E27FC236}">
                    <a16:creationId xmlns:a16="http://schemas.microsoft.com/office/drawing/2014/main" id="{3C2D65D5-D961-40E5-A542-7C9AE4071AE4}"/>
                  </a:ext>
                </a:extLst>
              </p:cNvPr>
              <p:cNvSpPr/>
              <p:nvPr/>
            </p:nvSpPr>
            <p:spPr>
              <a:xfrm>
                <a:off x="15458012" y="2243292"/>
                <a:ext cx="1073307" cy="307776"/>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Datacenter</a:t>
                </a:r>
              </a:p>
            </p:txBody>
          </p:sp>
          <p:sp>
            <p:nvSpPr>
              <p:cNvPr id="174" name="Rectangle 173">
                <a:extLst>
                  <a:ext uri="{FF2B5EF4-FFF2-40B4-BE49-F238E27FC236}">
                    <a16:creationId xmlns:a16="http://schemas.microsoft.com/office/drawing/2014/main" id="{6E04E62E-E855-46D5-BA67-440880258897}"/>
                  </a:ext>
                </a:extLst>
              </p:cNvPr>
              <p:cNvSpPr/>
              <p:nvPr/>
            </p:nvSpPr>
            <p:spPr>
              <a:xfrm>
                <a:off x="18187178" y="2243291"/>
                <a:ext cx="598157" cy="312029"/>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Edge</a:t>
                </a:r>
              </a:p>
            </p:txBody>
          </p:sp>
          <p:grpSp>
            <p:nvGrpSpPr>
              <p:cNvPr id="175" name="Group 174">
                <a:extLst>
                  <a:ext uri="{FF2B5EF4-FFF2-40B4-BE49-F238E27FC236}">
                    <a16:creationId xmlns:a16="http://schemas.microsoft.com/office/drawing/2014/main" id="{0ED2426A-F8C3-4EEF-A4C4-A20267F81425}"/>
                  </a:ext>
                </a:extLst>
              </p:cNvPr>
              <p:cNvGrpSpPr/>
              <p:nvPr/>
            </p:nvGrpSpPr>
            <p:grpSpPr>
              <a:xfrm>
                <a:off x="13312390" y="1621244"/>
                <a:ext cx="512747" cy="285527"/>
                <a:chOff x="8293891" y="5276034"/>
                <a:chExt cx="575789" cy="320633"/>
              </a:xfrm>
            </p:grpSpPr>
            <p:sp>
              <p:nvSpPr>
                <p:cNvPr id="184" name="Cloud">
                  <a:extLst>
                    <a:ext uri="{FF2B5EF4-FFF2-40B4-BE49-F238E27FC236}">
                      <a16:creationId xmlns:a16="http://schemas.microsoft.com/office/drawing/2014/main" id="{A4D8B10F-FF16-4CF6-AE86-5FE016F22853}"/>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Cloud">
                  <a:extLst>
                    <a:ext uri="{FF2B5EF4-FFF2-40B4-BE49-F238E27FC236}">
                      <a16:creationId xmlns:a16="http://schemas.microsoft.com/office/drawing/2014/main" id="{C486194E-0D03-4801-ABCC-FEFCE11E6783}"/>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pic>
            <p:nvPicPr>
              <p:cNvPr id="176" name="Picture 175">
                <a:extLst>
                  <a:ext uri="{FF2B5EF4-FFF2-40B4-BE49-F238E27FC236}">
                    <a16:creationId xmlns:a16="http://schemas.microsoft.com/office/drawing/2014/main" id="{91A657C4-EFB8-4E73-ADED-EF2AAA35F884}"/>
                  </a:ext>
                </a:extLst>
              </p:cNvPr>
              <p:cNvPicPr>
                <a:picLocks noChangeAspect="1"/>
              </p:cNvPicPr>
              <p:nvPr/>
            </p:nvPicPr>
            <p:blipFill>
              <a:blip r:embed="rId13"/>
              <a:srcRect/>
              <a:stretch/>
            </p:blipFill>
            <p:spPr>
              <a:xfrm>
                <a:off x="15833111" y="1602453"/>
                <a:ext cx="323108" cy="323108"/>
              </a:xfrm>
              <a:prstGeom prst="rect">
                <a:avLst/>
              </a:prstGeom>
            </p:spPr>
          </p:pic>
          <p:grpSp>
            <p:nvGrpSpPr>
              <p:cNvPr id="177" name="Group 176" descr="factory, manufacturing">
                <a:extLst>
                  <a:ext uri="{FF2B5EF4-FFF2-40B4-BE49-F238E27FC236}">
                    <a16:creationId xmlns:a16="http://schemas.microsoft.com/office/drawing/2014/main" id="{BDEEA74B-73C3-46DC-9345-7DDAD20F0487}"/>
                  </a:ext>
                </a:extLst>
              </p:cNvPr>
              <p:cNvGrpSpPr/>
              <p:nvPr/>
            </p:nvGrpSpPr>
            <p:grpSpPr>
              <a:xfrm>
                <a:off x="18293683" y="1629114"/>
                <a:ext cx="385145" cy="269787"/>
                <a:chOff x="4298951" y="1169989"/>
                <a:chExt cx="328613" cy="230188"/>
              </a:xfrm>
            </p:grpSpPr>
            <p:sp>
              <p:nvSpPr>
                <p:cNvPr id="178" name="Rectangle 177">
                  <a:extLst>
                    <a:ext uri="{FF2B5EF4-FFF2-40B4-BE49-F238E27FC236}">
                      <a16:creationId xmlns:a16="http://schemas.microsoft.com/office/drawing/2014/main" id="{435341CC-8AD9-4330-B631-775B0A30A51A}"/>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78">
                  <a:extLst>
                    <a:ext uri="{FF2B5EF4-FFF2-40B4-BE49-F238E27FC236}">
                      <a16:creationId xmlns:a16="http://schemas.microsoft.com/office/drawing/2014/main" id="{9611DE57-BC46-44E7-9545-94A8FD50B2B7}"/>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03BEF3D9-35AE-4D05-AE1C-436F9FB304E0}"/>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E661F790-F14D-469B-8435-61AA5F96F3C1}"/>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55DBF629-ED31-4801-90C7-2F77B86F69FC}"/>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4" name="Group 93">
              <a:extLst>
                <a:ext uri="{FF2B5EF4-FFF2-40B4-BE49-F238E27FC236}">
                  <a16:creationId xmlns:a16="http://schemas.microsoft.com/office/drawing/2014/main" id="{F3488E54-709F-439B-9D21-ADE516659581}"/>
                </a:ext>
              </a:extLst>
            </p:cNvPr>
            <p:cNvGrpSpPr/>
            <p:nvPr/>
          </p:nvGrpSpPr>
          <p:grpSpPr>
            <a:xfrm>
              <a:off x="6139526" y="4526773"/>
              <a:ext cx="5044206" cy="1483241"/>
              <a:chOff x="6139526" y="4526773"/>
              <a:chExt cx="5044206" cy="1483241"/>
            </a:xfrm>
          </p:grpSpPr>
          <p:grpSp>
            <p:nvGrpSpPr>
              <p:cNvPr id="95" name="Group 94">
                <a:extLst>
                  <a:ext uri="{FF2B5EF4-FFF2-40B4-BE49-F238E27FC236}">
                    <a16:creationId xmlns:a16="http://schemas.microsoft.com/office/drawing/2014/main" id="{C17BB669-AE61-4FAA-873D-999A23B94A01}"/>
                  </a:ext>
                </a:extLst>
              </p:cNvPr>
              <p:cNvGrpSpPr/>
              <p:nvPr/>
            </p:nvGrpSpPr>
            <p:grpSpPr>
              <a:xfrm>
                <a:off x="6139526" y="4526773"/>
                <a:ext cx="5044170" cy="281338"/>
                <a:chOff x="6139526" y="4526773"/>
                <a:chExt cx="5044170" cy="281338"/>
              </a:xfrm>
            </p:grpSpPr>
            <p:pic>
              <p:nvPicPr>
                <p:cNvPr id="144" name="Graphic 143">
                  <a:extLst>
                    <a:ext uri="{FF2B5EF4-FFF2-40B4-BE49-F238E27FC236}">
                      <a16:creationId xmlns:a16="http://schemas.microsoft.com/office/drawing/2014/main" id="{53BC98B5-115F-47F4-AFA5-D0F8AF1784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39526" y="4526773"/>
                  <a:ext cx="281337" cy="281338"/>
                </a:xfrm>
                <a:prstGeom prst="rect">
                  <a:avLst/>
                </a:prstGeom>
              </p:spPr>
            </p:pic>
            <p:pic>
              <p:nvPicPr>
                <p:cNvPr id="145" name="Graphic 144">
                  <a:extLst>
                    <a:ext uri="{FF2B5EF4-FFF2-40B4-BE49-F238E27FC236}">
                      <a16:creationId xmlns:a16="http://schemas.microsoft.com/office/drawing/2014/main" id="{73D95827-3A9C-431E-A35D-801E2D9D5A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4442" y="4526773"/>
                  <a:ext cx="281337" cy="281338"/>
                </a:xfrm>
                <a:prstGeom prst="rect">
                  <a:avLst/>
                </a:prstGeom>
              </p:spPr>
            </p:pic>
            <p:pic>
              <p:nvPicPr>
                <p:cNvPr id="146" name="Picture 145" descr="A close up of a sign&#10;&#10;Description automatically generated">
                  <a:extLst>
                    <a:ext uri="{FF2B5EF4-FFF2-40B4-BE49-F238E27FC236}">
                      <a16:creationId xmlns:a16="http://schemas.microsoft.com/office/drawing/2014/main" id="{616CBA78-AB1F-47FF-A393-9E9909DF2E9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51202" y="4526774"/>
                  <a:ext cx="290038" cy="281337"/>
                </a:xfrm>
                <a:prstGeom prst="rect">
                  <a:avLst/>
                </a:prstGeom>
              </p:spPr>
            </p:pic>
            <p:pic>
              <p:nvPicPr>
                <p:cNvPr id="147" name="Picture 146" descr="A close up of a sign&#10;&#10;Description automatically generated">
                  <a:extLst>
                    <a:ext uri="{FF2B5EF4-FFF2-40B4-BE49-F238E27FC236}">
                      <a16:creationId xmlns:a16="http://schemas.microsoft.com/office/drawing/2014/main" id="{C1A6B249-3415-496E-A9B0-5B8F361DB8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37822" y="4526774"/>
                  <a:ext cx="290038" cy="281337"/>
                </a:xfrm>
                <a:prstGeom prst="rect">
                  <a:avLst/>
                </a:prstGeom>
              </p:spPr>
            </p:pic>
            <p:pic>
              <p:nvPicPr>
                <p:cNvPr id="148" name="Graphic 147">
                  <a:extLst>
                    <a:ext uri="{FF2B5EF4-FFF2-40B4-BE49-F238E27FC236}">
                      <a16:creationId xmlns:a16="http://schemas.microsoft.com/office/drawing/2014/main" id="{5DFB7F26-8D5A-466A-83D9-2383A51456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02359" y="4526773"/>
                  <a:ext cx="281337" cy="281338"/>
                </a:xfrm>
                <a:prstGeom prst="rect">
                  <a:avLst/>
                </a:prstGeom>
              </p:spPr>
            </p:pic>
            <p:pic>
              <p:nvPicPr>
                <p:cNvPr id="149" name="Graphic 148">
                  <a:extLst>
                    <a:ext uri="{FF2B5EF4-FFF2-40B4-BE49-F238E27FC236}">
                      <a16:creationId xmlns:a16="http://schemas.microsoft.com/office/drawing/2014/main" id="{5E258721-6C18-47CC-A60B-7F4DEED6FA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7445" y="4526773"/>
                  <a:ext cx="281337" cy="281338"/>
                </a:xfrm>
                <a:prstGeom prst="rect">
                  <a:avLst/>
                </a:prstGeom>
              </p:spPr>
            </p:pic>
            <p:pic>
              <p:nvPicPr>
                <p:cNvPr id="150" name="Graphic 149">
                  <a:extLst>
                    <a:ext uri="{FF2B5EF4-FFF2-40B4-BE49-F238E27FC236}">
                      <a16:creationId xmlns:a16="http://schemas.microsoft.com/office/drawing/2014/main" id="{58D05846-C697-4C4C-9021-DB8657FDB3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364" y="4526773"/>
                  <a:ext cx="281337" cy="281338"/>
                </a:xfrm>
                <a:prstGeom prst="rect">
                  <a:avLst/>
                </a:prstGeom>
              </p:spPr>
            </p:pic>
            <p:pic>
              <p:nvPicPr>
                <p:cNvPr id="151" name="Graphic 150">
                  <a:extLst>
                    <a:ext uri="{FF2B5EF4-FFF2-40B4-BE49-F238E27FC236}">
                      <a16:creationId xmlns:a16="http://schemas.microsoft.com/office/drawing/2014/main" id="{AC1A94D0-FDE2-4365-9206-68D6DA9D35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3283" y="4526773"/>
                  <a:ext cx="281337" cy="281338"/>
                </a:xfrm>
                <a:prstGeom prst="rect">
                  <a:avLst/>
                </a:prstGeom>
              </p:spPr>
            </p:pic>
          </p:grpSp>
          <p:grpSp>
            <p:nvGrpSpPr>
              <p:cNvPr id="96" name="Group 95">
                <a:extLst>
                  <a:ext uri="{FF2B5EF4-FFF2-40B4-BE49-F238E27FC236}">
                    <a16:creationId xmlns:a16="http://schemas.microsoft.com/office/drawing/2014/main" id="{BEC7B551-A79B-4967-9E93-86F673122538}"/>
                  </a:ext>
                </a:extLst>
              </p:cNvPr>
              <p:cNvGrpSpPr/>
              <p:nvPr/>
            </p:nvGrpSpPr>
            <p:grpSpPr>
              <a:xfrm>
                <a:off x="6146773" y="5111254"/>
                <a:ext cx="5036887" cy="286971"/>
                <a:chOff x="6146773" y="5111254"/>
                <a:chExt cx="5036887" cy="286971"/>
              </a:xfrm>
            </p:grpSpPr>
            <p:pic>
              <p:nvPicPr>
                <p:cNvPr id="124" name="Graphic 123">
                  <a:extLst>
                    <a:ext uri="{FF2B5EF4-FFF2-40B4-BE49-F238E27FC236}">
                      <a16:creationId xmlns:a16="http://schemas.microsoft.com/office/drawing/2014/main" id="{47891E1F-B735-4EFF-A685-FAB490EE0C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95827" y="5111254"/>
                  <a:ext cx="281337" cy="281338"/>
                </a:xfrm>
                <a:prstGeom prst="rect">
                  <a:avLst/>
                </a:prstGeom>
              </p:spPr>
            </p:pic>
            <p:pic>
              <p:nvPicPr>
                <p:cNvPr id="125" name="Graphic 124">
                  <a:extLst>
                    <a:ext uri="{FF2B5EF4-FFF2-40B4-BE49-F238E27FC236}">
                      <a16:creationId xmlns:a16="http://schemas.microsoft.com/office/drawing/2014/main" id="{79C564CD-12EA-413C-B5A1-84651E743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71300" y="5111254"/>
                  <a:ext cx="281337" cy="281338"/>
                </a:xfrm>
                <a:prstGeom prst="rect">
                  <a:avLst/>
                </a:prstGeom>
              </p:spPr>
            </p:pic>
            <p:pic>
              <p:nvPicPr>
                <p:cNvPr id="126" name="Graphic 125">
                  <a:extLst>
                    <a:ext uri="{FF2B5EF4-FFF2-40B4-BE49-F238E27FC236}">
                      <a16:creationId xmlns:a16="http://schemas.microsoft.com/office/drawing/2014/main" id="{5D2922AE-7A84-4514-A7F4-4F2A382F86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6773" y="5116887"/>
                  <a:ext cx="281337" cy="281338"/>
                </a:xfrm>
                <a:prstGeom prst="rect">
                  <a:avLst/>
                </a:prstGeom>
              </p:spPr>
            </p:pic>
            <p:pic>
              <p:nvPicPr>
                <p:cNvPr id="132" name="Graphic 131">
                  <a:extLst>
                    <a:ext uri="{FF2B5EF4-FFF2-40B4-BE49-F238E27FC236}">
                      <a16:creationId xmlns:a16="http://schemas.microsoft.com/office/drawing/2014/main" id="{939A7C2D-B884-45DC-9EE4-3437D79FD7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0354" y="5116887"/>
                  <a:ext cx="281337" cy="281338"/>
                </a:xfrm>
                <a:prstGeom prst="rect">
                  <a:avLst/>
                </a:prstGeom>
              </p:spPr>
            </p:pic>
            <p:pic>
              <p:nvPicPr>
                <p:cNvPr id="133" name="Graphic 132">
                  <a:extLst>
                    <a:ext uri="{FF2B5EF4-FFF2-40B4-BE49-F238E27FC236}">
                      <a16:creationId xmlns:a16="http://schemas.microsoft.com/office/drawing/2014/main" id="{A8F50D4B-4D12-4E31-9507-8FEFA8626B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4881" y="5116887"/>
                  <a:ext cx="281337" cy="281338"/>
                </a:xfrm>
                <a:prstGeom prst="rect">
                  <a:avLst/>
                </a:prstGeom>
              </p:spPr>
            </p:pic>
            <p:pic>
              <p:nvPicPr>
                <p:cNvPr id="139" name="Graphic 138">
                  <a:extLst>
                    <a:ext uri="{FF2B5EF4-FFF2-40B4-BE49-F238E27FC236}">
                      <a16:creationId xmlns:a16="http://schemas.microsoft.com/office/drawing/2014/main" id="{13BF0C3D-5C27-4A81-9202-08872F5FFC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9408" y="5116887"/>
                  <a:ext cx="281337" cy="281338"/>
                </a:xfrm>
                <a:prstGeom prst="rect">
                  <a:avLst/>
                </a:prstGeom>
              </p:spPr>
            </p:pic>
            <p:pic>
              <p:nvPicPr>
                <p:cNvPr id="140" name="Picture 139" descr="A close up of a sign&#10;&#10;Description automatically generated">
                  <a:extLst>
                    <a:ext uri="{FF2B5EF4-FFF2-40B4-BE49-F238E27FC236}">
                      <a16:creationId xmlns:a16="http://schemas.microsoft.com/office/drawing/2014/main" id="{61B1BDF6-D906-486C-AB08-8EABBA95F4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93935" y="5111254"/>
                  <a:ext cx="290038" cy="281337"/>
                </a:xfrm>
                <a:prstGeom prst="rect">
                  <a:avLst/>
                </a:prstGeom>
              </p:spPr>
            </p:pic>
            <p:pic>
              <p:nvPicPr>
                <p:cNvPr id="141" name="Picture 140" descr="A close up of a sign&#10;&#10;Description automatically generated">
                  <a:extLst>
                    <a:ext uri="{FF2B5EF4-FFF2-40B4-BE49-F238E27FC236}">
                      <a16:creationId xmlns:a16="http://schemas.microsoft.com/office/drawing/2014/main" id="{12803993-365B-423C-BAF4-A5A643072B5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27163" y="5111254"/>
                  <a:ext cx="290038" cy="281337"/>
                </a:xfrm>
                <a:prstGeom prst="rect">
                  <a:avLst/>
                </a:prstGeom>
              </p:spPr>
            </p:pic>
            <p:pic>
              <p:nvPicPr>
                <p:cNvPr id="142" name="Picture 141" descr="A close up of a sign&#10;&#10;Description automatically generated">
                  <a:extLst>
                    <a:ext uri="{FF2B5EF4-FFF2-40B4-BE49-F238E27FC236}">
                      <a16:creationId xmlns:a16="http://schemas.microsoft.com/office/drawing/2014/main" id="{41BA9A48-D868-400B-A07C-206937ABB87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60391" y="5111254"/>
                  <a:ext cx="290038" cy="281337"/>
                </a:xfrm>
                <a:prstGeom prst="rect">
                  <a:avLst/>
                </a:prstGeom>
              </p:spPr>
            </p:pic>
            <p:pic>
              <p:nvPicPr>
                <p:cNvPr id="143" name="Picture 142" descr="A close up of a sign&#10;&#10;Description automatically generated">
                  <a:extLst>
                    <a:ext uri="{FF2B5EF4-FFF2-40B4-BE49-F238E27FC236}">
                      <a16:creationId xmlns:a16="http://schemas.microsoft.com/office/drawing/2014/main" id="{ED92C206-1EAF-4B1C-8E20-EB254D2E48E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93622" y="5111254"/>
                  <a:ext cx="290038" cy="281337"/>
                </a:xfrm>
                <a:prstGeom prst="rect">
                  <a:avLst/>
                </a:prstGeom>
              </p:spPr>
            </p:pic>
          </p:grpSp>
          <p:grpSp>
            <p:nvGrpSpPr>
              <p:cNvPr id="97" name="Group 96">
                <a:extLst>
                  <a:ext uri="{FF2B5EF4-FFF2-40B4-BE49-F238E27FC236}">
                    <a16:creationId xmlns:a16="http://schemas.microsoft.com/office/drawing/2014/main" id="{C9786708-03E8-4CF0-BEB0-8FA564546B59}"/>
                  </a:ext>
                </a:extLst>
              </p:cNvPr>
              <p:cNvGrpSpPr/>
              <p:nvPr/>
            </p:nvGrpSpPr>
            <p:grpSpPr>
              <a:xfrm>
                <a:off x="6154019" y="5721144"/>
                <a:ext cx="5029713" cy="288870"/>
                <a:chOff x="6154019" y="5721144"/>
                <a:chExt cx="5029713" cy="288870"/>
              </a:xfrm>
            </p:grpSpPr>
            <p:pic>
              <p:nvPicPr>
                <p:cNvPr id="101" name="Graphic 100">
                  <a:extLst>
                    <a:ext uri="{FF2B5EF4-FFF2-40B4-BE49-F238E27FC236}">
                      <a16:creationId xmlns:a16="http://schemas.microsoft.com/office/drawing/2014/main" id="{905085B0-1A48-48F4-83E5-16E8196907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45391" y="5721144"/>
                  <a:ext cx="281337" cy="281338"/>
                </a:xfrm>
                <a:prstGeom prst="rect">
                  <a:avLst/>
                </a:prstGeom>
              </p:spPr>
            </p:pic>
            <p:pic>
              <p:nvPicPr>
                <p:cNvPr id="102" name="Graphic 101">
                  <a:extLst>
                    <a:ext uri="{FF2B5EF4-FFF2-40B4-BE49-F238E27FC236}">
                      <a16:creationId xmlns:a16="http://schemas.microsoft.com/office/drawing/2014/main" id="{88D6FE5C-DDFF-49D3-9091-5D377A00DB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54019" y="5721144"/>
                  <a:ext cx="281337" cy="281338"/>
                </a:xfrm>
                <a:prstGeom prst="rect">
                  <a:avLst/>
                </a:prstGeom>
              </p:spPr>
            </p:pic>
            <p:pic>
              <p:nvPicPr>
                <p:cNvPr id="104" name="Picture 103" descr="A close up of a sign&#10;&#10;Description automatically generated">
                  <a:extLst>
                    <a:ext uri="{FF2B5EF4-FFF2-40B4-BE49-F238E27FC236}">
                      <a16:creationId xmlns:a16="http://schemas.microsoft.com/office/drawing/2014/main" id="{1C94A277-DAE4-4DC1-A0C1-7928395D9BE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6763" y="5728677"/>
                  <a:ext cx="290038" cy="281337"/>
                </a:xfrm>
                <a:prstGeom prst="rect">
                  <a:avLst/>
                </a:prstGeom>
              </p:spPr>
            </p:pic>
            <p:pic>
              <p:nvPicPr>
                <p:cNvPr id="105" name="Picture 104" descr="A close up of a sign&#10;&#10;Description automatically generated">
                  <a:extLst>
                    <a:ext uri="{FF2B5EF4-FFF2-40B4-BE49-F238E27FC236}">
                      <a16:creationId xmlns:a16="http://schemas.microsoft.com/office/drawing/2014/main" id="{C4AB96ED-0F1D-4319-95FF-5D450D4854E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6836" y="5728677"/>
                  <a:ext cx="290038" cy="281337"/>
                </a:xfrm>
                <a:prstGeom prst="rect">
                  <a:avLst/>
                </a:prstGeom>
              </p:spPr>
            </p:pic>
            <p:pic>
              <p:nvPicPr>
                <p:cNvPr id="112" name="Graphic 111">
                  <a:extLst>
                    <a:ext uri="{FF2B5EF4-FFF2-40B4-BE49-F238E27FC236}">
                      <a16:creationId xmlns:a16="http://schemas.microsoft.com/office/drawing/2014/main" id="{780687C9-1849-4B9F-9CE6-02F5F0F7F5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909" y="5728570"/>
                  <a:ext cx="281337" cy="281338"/>
                </a:xfrm>
                <a:prstGeom prst="rect">
                  <a:avLst/>
                </a:prstGeom>
              </p:spPr>
            </p:pic>
            <p:pic>
              <p:nvPicPr>
                <p:cNvPr id="113" name="Graphic 112">
                  <a:extLst>
                    <a:ext uri="{FF2B5EF4-FFF2-40B4-BE49-F238E27FC236}">
                      <a16:creationId xmlns:a16="http://schemas.microsoft.com/office/drawing/2014/main" id="{F2CBBC6D-77FC-4CAF-8CFE-8A6898D80A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8281" y="5728570"/>
                  <a:ext cx="281337" cy="281338"/>
                </a:xfrm>
                <a:prstGeom prst="rect">
                  <a:avLst/>
                </a:prstGeom>
              </p:spPr>
            </p:pic>
            <p:pic>
              <p:nvPicPr>
                <p:cNvPr id="114" name="Graphic 113">
                  <a:extLst>
                    <a:ext uri="{FF2B5EF4-FFF2-40B4-BE49-F238E27FC236}">
                      <a16:creationId xmlns:a16="http://schemas.microsoft.com/office/drawing/2014/main" id="{6492F964-F9AE-4F9A-9BA0-2DAB3731F2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653" y="5728570"/>
                  <a:ext cx="281337" cy="281338"/>
                </a:xfrm>
                <a:prstGeom prst="rect">
                  <a:avLst/>
                </a:prstGeom>
              </p:spPr>
            </p:pic>
            <p:pic>
              <p:nvPicPr>
                <p:cNvPr id="115" name="Graphic 114">
                  <a:extLst>
                    <a:ext uri="{FF2B5EF4-FFF2-40B4-BE49-F238E27FC236}">
                      <a16:creationId xmlns:a16="http://schemas.microsoft.com/office/drawing/2014/main" id="{E15919F2-5260-4BEE-80B8-1A8A3CD87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11025" y="5728570"/>
                  <a:ext cx="281337" cy="281338"/>
                </a:xfrm>
                <a:prstGeom prst="rect">
                  <a:avLst/>
                </a:prstGeom>
              </p:spPr>
            </p:pic>
            <p:pic>
              <p:nvPicPr>
                <p:cNvPr id="116" name="Graphic 115">
                  <a:extLst>
                    <a:ext uri="{FF2B5EF4-FFF2-40B4-BE49-F238E27FC236}">
                      <a16:creationId xmlns:a16="http://schemas.microsoft.com/office/drawing/2014/main" id="{A950B668-7536-4951-9F76-2C0F31863D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2395" y="5728570"/>
                  <a:ext cx="281337" cy="281338"/>
                </a:xfrm>
                <a:prstGeom prst="rect">
                  <a:avLst/>
                </a:prstGeom>
              </p:spPr>
            </p:pic>
          </p:grpSp>
        </p:grpSp>
      </p:grpSp>
      <p:pic>
        <p:nvPicPr>
          <p:cNvPr id="3" name="Graphic 2" descr="Azure Arc logo">
            <a:extLst>
              <a:ext uri="{FF2B5EF4-FFF2-40B4-BE49-F238E27FC236}">
                <a16:creationId xmlns:a16="http://schemas.microsoft.com/office/drawing/2014/main" id="{87502FA5-6B4F-47AE-8BAA-F60452CF3D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81950" y="3321927"/>
            <a:ext cx="490408" cy="490408"/>
          </a:xfrm>
          <a:prstGeom prst="rect">
            <a:avLst/>
          </a:prstGeom>
        </p:spPr>
      </p:pic>
    </p:spTree>
    <p:extLst>
      <p:ext uri="{BB962C8B-B14F-4D97-AF65-F5344CB8AC3E}">
        <p14:creationId xmlns:p14="http://schemas.microsoft.com/office/powerpoint/2010/main" val="6642772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Arrow Connector 98">
            <a:extLst>
              <a:ext uri="{FF2B5EF4-FFF2-40B4-BE49-F238E27FC236}">
                <a16:creationId xmlns:a16="http://schemas.microsoft.com/office/drawing/2014/main" id="{605D9219-16CF-436F-A315-A89CD35F81CD}"/>
              </a:ext>
              <a:ext uri="{C183D7F6-B498-43B3-948B-1728B52AA6E4}">
                <adec:decorative xmlns:adec="http://schemas.microsoft.com/office/drawing/2017/decorative" val="1"/>
              </a:ext>
            </a:extLst>
          </p:cNvPr>
          <p:cNvCxnSpPr>
            <a:cxnSpLocks/>
          </p:cNvCxnSpPr>
          <p:nvPr/>
        </p:nvCxnSpPr>
        <p:spPr>
          <a:xfrm>
            <a:off x="1504624" y="2555320"/>
            <a:ext cx="0" cy="710494"/>
          </a:xfrm>
          <a:prstGeom prst="straightConnector1">
            <a:avLst/>
          </a:prstGeom>
          <a:noFill/>
          <a:ln w="12700" cap="flat" cmpd="sng" algn="ctr">
            <a:solidFill>
              <a:schemeClr val="accent1"/>
            </a:solidFill>
            <a:prstDash val="solid"/>
            <a:headEnd type="triangle" w="med" len="sm"/>
            <a:tailEnd type="triangle" w="med" len="sm"/>
          </a:ln>
          <a:effectLst/>
        </p:spPr>
      </p:cxnSp>
      <p:grpSp>
        <p:nvGrpSpPr>
          <p:cNvPr id="189" name="Group 188" descr="Microsoft Azure&#10;">
            <a:extLst>
              <a:ext uri="{FF2B5EF4-FFF2-40B4-BE49-F238E27FC236}">
                <a16:creationId xmlns:a16="http://schemas.microsoft.com/office/drawing/2014/main" id="{1087A3C1-C966-4E6F-9998-63004A560901}"/>
              </a:ext>
            </a:extLst>
          </p:cNvPr>
          <p:cNvGrpSpPr/>
          <p:nvPr/>
        </p:nvGrpSpPr>
        <p:grpSpPr>
          <a:xfrm>
            <a:off x="859773" y="2807426"/>
            <a:ext cx="1289702" cy="238090"/>
            <a:chOff x="9047655" y="4267526"/>
            <a:chExt cx="1685927" cy="311236"/>
          </a:xfrm>
          <a:solidFill>
            <a:schemeClr val="bg1"/>
          </a:solidFill>
        </p:grpSpPr>
        <p:pic>
          <p:nvPicPr>
            <p:cNvPr id="190" name="Picture 189" descr="A picture containing drawing&#10;&#10;Description automatically generated">
              <a:extLst>
                <a:ext uri="{FF2B5EF4-FFF2-40B4-BE49-F238E27FC236}">
                  <a16:creationId xmlns:a16="http://schemas.microsoft.com/office/drawing/2014/main" id="{351378AB-4403-47D7-9BFA-35D8D54DCF83}"/>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9047655" y="4267526"/>
              <a:ext cx="295941" cy="310902"/>
            </a:xfrm>
            <a:prstGeom prst="rect">
              <a:avLst/>
            </a:prstGeom>
            <a:grpFill/>
          </p:spPr>
        </p:pic>
        <p:pic>
          <p:nvPicPr>
            <p:cNvPr id="193" name="Picture 192" descr="A picture containing drawing&#10;&#10;Description automatically generated">
              <a:extLst>
                <a:ext uri="{FF2B5EF4-FFF2-40B4-BE49-F238E27FC236}">
                  <a16:creationId xmlns:a16="http://schemas.microsoft.com/office/drawing/2014/main" id="{8A7B89D9-BF3E-4081-93A5-58CDA410A3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267526"/>
              <a:ext cx="1389985" cy="311236"/>
            </a:xfrm>
            <a:prstGeom prst="rect">
              <a:avLst/>
            </a:prstGeom>
            <a:grpFill/>
          </p:spPr>
        </p:pic>
      </p:grpSp>
      <p:sp>
        <p:nvSpPr>
          <p:cNvPr id="89" name="Title 1">
            <a:extLst>
              <a:ext uri="{FF2B5EF4-FFF2-40B4-BE49-F238E27FC236}">
                <a16:creationId xmlns:a16="http://schemas.microsoft.com/office/drawing/2014/main" id="{E8DDC685-79BE-4A43-A703-7AE8C142066C}"/>
              </a:ext>
            </a:extLst>
          </p:cNvPr>
          <p:cNvSpPr>
            <a:spLocks noGrp="1"/>
          </p:cNvSpPr>
          <p:nvPr>
            <p:ph type="title"/>
          </p:nvPr>
        </p:nvSpPr>
        <p:spPr>
          <a:xfrm>
            <a:off x="588263" y="457200"/>
            <a:ext cx="11018520" cy="861774"/>
          </a:xfrm>
        </p:spPr>
        <p:txBody>
          <a:bodyPr/>
          <a:lstStyle/>
          <a:p>
            <a:r>
              <a:rPr lang="en-US"/>
              <a:t>Azure Lighthouse and Azure Arc</a:t>
            </a:r>
            <a:br>
              <a:rPr lang="en-US"/>
            </a:br>
            <a:r>
              <a:rPr lang="en-US" sz="2000">
                <a:latin typeface="+mn-lt"/>
              </a:rPr>
              <a:t>Azure Arc extends Azure management, services, and Azure Lighthouse anywhere</a:t>
            </a:r>
          </a:p>
        </p:txBody>
      </p:sp>
      <p:sp>
        <p:nvSpPr>
          <p:cNvPr id="93" name="Rectangle 92">
            <a:extLst>
              <a:ext uri="{FF2B5EF4-FFF2-40B4-BE49-F238E27FC236}">
                <a16:creationId xmlns:a16="http://schemas.microsoft.com/office/drawing/2014/main" id="{BE3E99F6-A04E-4A9A-8938-6F624F4C0764}"/>
              </a:ext>
            </a:extLst>
          </p:cNvPr>
          <p:cNvSpPr/>
          <p:nvPr/>
        </p:nvSpPr>
        <p:spPr>
          <a:xfrm>
            <a:off x="872684" y="1417314"/>
            <a:ext cx="1263880" cy="11380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731520" rIns="18288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Your Practices</a:t>
            </a:r>
          </a:p>
        </p:txBody>
      </p:sp>
      <p:pic>
        <p:nvPicPr>
          <p:cNvPr id="94" name="Graphic 93" descr="Users">
            <a:extLst>
              <a:ext uri="{FF2B5EF4-FFF2-40B4-BE49-F238E27FC236}">
                <a16:creationId xmlns:a16="http://schemas.microsoft.com/office/drawing/2014/main" id="{92094BE3-862E-43BE-873D-542D153A05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0480" y="1372897"/>
            <a:ext cx="746868" cy="746868"/>
          </a:xfrm>
          <a:prstGeom prst="rect">
            <a:avLst/>
          </a:prstGeom>
        </p:spPr>
      </p:pic>
      <p:sp>
        <p:nvSpPr>
          <p:cNvPr id="107" name="Rectangle 106">
            <a:extLst>
              <a:ext uri="{FF2B5EF4-FFF2-40B4-BE49-F238E27FC236}">
                <a16:creationId xmlns:a16="http://schemas.microsoft.com/office/drawing/2014/main" id="{074E6B43-C2CC-42FF-9925-83FEE9E393C5}"/>
              </a:ext>
              <a:ext uri="{C183D7F6-B498-43B3-948B-1728B52AA6E4}">
                <adec:decorative xmlns:adec="http://schemas.microsoft.com/office/drawing/2017/decorative" val="1"/>
              </a:ext>
            </a:extLst>
          </p:cNvPr>
          <p:cNvSpPr/>
          <p:nvPr/>
        </p:nvSpPr>
        <p:spPr>
          <a:xfrm>
            <a:off x="1819543" y="559336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10" name="TextBox 109">
            <a:extLst>
              <a:ext uri="{FF2B5EF4-FFF2-40B4-BE49-F238E27FC236}">
                <a16:creationId xmlns:a16="http://schemas.microsoft.com/office/drawing/2014/main" id="{A5FE0DD5-B17D-4E6D-A991-8DB85A1E4DBB}"/>
              </a:ext>
            </a:extLst>
          </p:cNvPr>
          <p:cNvSpPr txBox="1"/>
          <p:nvPr/>
        </p:nvSpPr>
        <p:spPr>
          <a:xfrm>
            <a:off x="1877318" y="5778238"/>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grpSp>
        <p:nvGrpSpPr>
          <p:cNvPr id="12" name="Group 11">
            <a:extLst>
              <a:ext uri="{FF2B5EF4-FFF2-40B4-BE49-F238E27FC236}">
                <a16:creationId xmlns:a16="http://schemas.microsoft.com/office/drawing/2014/main" id="{AF4CFA24-F492-434C-98EE-CE7F656BFD8D}"/>
              </a:ext>
              <a:ext uri="{C183D7F6-B498-43B3-948B-1728B52AA6E4}">
                <adec:decorative xmlns:adec="http://schemas.microsoft.com/office/drawing/2017/decorative" val="1"/>
              </a:ext>
            </a:extLst>
          </p:cNvPr>
          <p:cNvGrpSpPr/>
          <p:nvPr/>
        </p:nvGrpSpPr>
        <p:grpSpPr>
          <a:xfrm>
            <a:off x="2865701" y="5667281"/>
            <a:ext cx="1701763" cy="397241"/>
            <a:chOff x="2923163" y="5780424"/>
            <a:chExt cx="1735887" cy="405207"/>
          </a:xfrm>
        </p:grpSpPr>
        <p:pic>
          <p:nvPicPr>
            <p:cNvPr id="108" name="Graphic 107">
              <a:extLst>
                <a:ext uri="{FF2B5EF4-FFF2-40B4-BE49-F238E27FC236}">
                  <a16:creationId xmlns:a16="http://schemas.microsoft.com/office/drawing/2014/main" id="{5868E051-651F-4FCD-8318-E346EFA4FA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09" name="Graphic 108">
              <a:extLst>
                <a:ext uri="{FF2B5EF4-FFF2-40B4-BE49-F238E27FC236}">
                  <a16:creationId xmlns:a16="http://schemas.microsoft.com/office/drawing/2014/main" id="{A9DCD73A-C48B-41F2-8F84-95D3A83C50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11" name="Picture 110" descr="A close up of a sign&#10;&#10;Description automatically generated">
              <a:extLst>
                <a:ext uri="{FF2B5EF4-FFF2-40B4-BE49-F238E27FC236}">
                  <a16:creationId xmlns:a16="http://schemas.microsoft.com/office/drawing/2014/main" id="{ABF46091-782F-4485-90A1-F14BFBB006C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cxnSp>
        <p:nvCxnSpPr>
          <p:cNvPr id="101" name="Straight Arrow Connector 100">
            <a:extLst>
              <a:ext uri="{FF2B5EF4-FFF2-40B4-BE49-F238E27FC236}">
                <a16:creationId xmlns:a16="http://schemas.microsoft.com/office/drawing/2014/main" id="{E4D8F701-36B3-4008-9D21-EF3B61FED6C9}"/>
              </a:ext>
              <a:ext uri="{C183D7F6-B498-43B3-948B-1728B52AA6E4}">
                <adec:decorative xmlns:adec="http://schemas.microsoft.com/office/drawing/2017/decorative" val="1"/>
              </a:ext>
            </a:extLst>
          </p:cNvPr>
          <p:cNvCxnSpPr>
            <a:cxnSpLocks/>
          </p:cNvCxnSpPr>
          <p:nvPr/>
        </p:nvCxnSpPr>
        <p:spPr>
          <a:xfrm flipH="1">
            <a:off x="4184364" y="3867343"/>
            <a:ext cx="1" cy="1124177"/>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02" name="Straight Arrow Connector 101">
            <a:extLst>
              <a:ext uri="{FF2B5EF4-FFF2-40B4-BE49-F238E27FC236}">
                <a16:creationId xmlns:a16="http://schemas.microsoft.com/office/drawing/2014/main" id="{6D4B06BC-23F7-4103-B2BD-B639D2DCB85D}"/>
              </a:ext>
              <a:ext uri="{C183D7F6-B498-43B3-948B-1728B52AA6E4}">
                <adec:decorative xmlns:adec="http://schemas.microsoft.com/office/drawing/2017/decorative" val="1"/>
              </a:ext>
            </a:extLst>
          </p:cNvPr>
          <p:cNvCxnSpPr>
            <a:cxnSpLocks/>
          </p:cNvCxnSpPr>
          <p:nvPr/>
        </p:nvCxnSpPr>
        <p:spPr>
          <a:xfrm flipH="1">
            <a:off x="3801264" y="3867343"/>
            <a:ext cx="1" cy="503215"/>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03" name="Straight Arrow Connector 102">
            <a:extLst>
              <a:ext uri="{FF2B5EF4-FFF2-40B4-BE49-F238E27FC236}">
                <a16:creationId xmlns:a16="http://schemas.microsoft.com/office/drawing/2014/main" id="{58802D74-DA9D-4962-BA75-F54849AED658}"/>
              </a:ext>
              <a:ext uri="{C183D7F6-B498-43B3-948B-1728B52AA6E4}">
                <adec:decorative xmlns:adec="http://schemas.microsoft.com/office/drawing/2017/decorative" val="1"/>
              </a:ext>
            </a:extLst>
          </p:cNvPr>
          <p:cNvCxnSpPr>
            <a:cxnSpLocks/>
          </p:cNvCxnSpPr>
          <p:nvPr/>
        </p:nvCxnSpPr>
        <p:spPr>
          <a:xfrm>
            <a:off x="4567463" y="3866319"/>
            <a:ext cx="0" cy="1713479"/>
          </a:xfrm>
          <a:prstGeom prst="straightConnector1">
            <a:avLst/>
          </a:prstGeom>
          <a:noFill/>
          <a:ln w="12700" cap="flat" cmpd="sng" algn="ctr">
            <a:solidFill>
              <a:schemeClr val="accent1"/>
            </a:solidFill>
            <a:prstDash val="solid"/>
            <a:headEnd type="triangle" w="med" len="sm"/>
            <a:tailEnd type="triangle" w="med" len="sm"/>
          </a:ln>
          <a:effectLst/>
        </p:spPr>
      </p:cxnSp>
      <p:sp>
        <p:nvSpPr>
          <p:cNvPr id="163" name="Rectangle 162">
            <a:extLst>
              <a:ext uri="{FF2B5EF4-FFF2-40B4-BE49-F238E27FC236}">
                <a16:creationId xmlns:a16="http://schemas.microsoft.com/office/drawing/2014/main" id="{FF17E02D-DEBD-4A11-A585-2A1036D14C6F}"/>
              </a:ext>
              <a:ext uri="{C183D7F6-B498-43B3-948B-1728B52AA6E4}">
                <adec:decorative xmlns:adec="http://schemas.microsoft.com/office/drawing/2017/decorative" val="1"/>
              </a:ext>
            </a:extLst>
          </p:cNvPr>
          <p:cNvSpPr/>
          <p:nvPr/>
        </p:nvSpPr>
        <p:spPr>
          <a:xfrm>
            <a:off x="1449038" y="498257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64" name="TextBox 163">
            <a:extLst>
              <a:ext uri="{FF2B5EF4-FFF2-40B4-BE49-F238E27FC236}">
                <a16:creationId xmlns:a16="http://schemas.microsoft.com/office/drawing/2014/main" id="{E996CA4F-7362-4B30-91C2-92FD5E4B24AB}"/>
              </a:ext>
            </a:extLst>
          </p:cNvPr>
          <p:cNvSpPr txBox="1"/>
          <p:nvPr/>
        </p:nvSpPr>
        <p:spPr>
          <a:xfrm>
            <a:off x="1506813"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grpSp>
        <p:nvGrpSpPr>
          <p:cNvPr id="183" name="Group 182">
            <a:extLst>
              <a:ext uri="{FF2B5EF4-FFF2-40B4-BE49-F238E27FC236}">
                <a16:creationId xmlns:a16="http://schemas.microsoft.com/office/drawing/2014/main" id="{2902C996-31A2-4D4A-A3A3-B33330B0FDBE}"/>
              </a:ext>
              <a:ext uri="{C183D7F6-B498-43B3-948B-1728B52AA6E4}">
                <adec:decorative xmlns:adec="http://schemas.microsoft.com/office/drawing/2017/decorative" val="1"/>
              </a:ext>
            </a:extLst>
          </p:cNvPr>
          <p:cNvGrpSpPr/>
          <p:nvPr/>
        </p:nvGrpSpPr>
        <p:grpSpPr>
          <a:xfrm>
            <a:off x="2495195" y="5056491"/>
            <a:ext cx="1701763" cy="397241"/>
            <a:chOff x="2923163" y="5780424"/>
            <a:chExt cx="1735887" cy="405207"/>
          </a:xfrm>
        </p:grpSpPr>
        <p:pic>
          <p:nvPicPr>
            <p:cNvPr id="187" name="Graphic 186">
              <a:extLst>
                <a:ext uri="{FF2B5EF4-FFF2-40B4-BE49-F238E27FC236}">
                  <a16:creationId xmlns:a16="http://schemas.microsoft.com/office/drawing/2014/main" id="{174032C9-F536-4FB8-BB44-23E97151A9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91" name="Graphic 190">
              <a:extLst>
                <a:ext uri="{FF2B5EF4-FFF2-40B4-BE49-F238E27FC236}">
                  <a16:creationId xmlns:a16="http://schemas.microsoft.com/office/drawing/2014/main" id="{B820F011-5892-47D2-8170-4BFDF05DA6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380EF35D-CE1A-4001-9D98-4AD38E06515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201" name="Rectangle 200">
            <a:extLst>
              <a:ext uri="{FF2B5EF4-FFF2-40B4-BE49-F238E27FC236}">
                <a16:creationId xmlns:a16="http://schemas.microsoft.com/office/drawing/2014/main" id="{280F88C4-0CC9-42CE-BB29-9692890BD117}"/>
              </a:ext>
              <a:ext uri="{C183D7F6-B498-43B3-948B-1728B52AA6E4}">
                <adec:decorative xmlns:adec="http://schemas.microsoft.com/office/drawing/2017/decorative" val="1"/>
              </a:ext>
            </a:extLst>
          </p:cNvPr>
          <p:cNvSpPr/>
          <p:nvPr/>
        </p:nvSpPr>
        <p:spPr>
          <a:xfrm>
            <a:off x="1052705" y="4387143"/>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203" name="TextBox 202">
            <a:extLst>
              <a:ext uri="{FF2B5EF4-FFF2-40B4-BE49-F238E27FC236}">
                <a16:creationId xmlns:a16="http://schemas.microsoft.com/office/drawing/2014/main" id="{023D7CA0-BCFC-49B7-83E8-778C134A738C}"/>
              </a:ext>
            </a:extLst>
          </p:cNvPr>
          <p:cNvSpPr txBox="1"/>
          <p:nvPr/>
        </p:nvSpPr>
        <p:spPr>
          <a:xfrm>
            <a:off x="1110480" y="4572017"/>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206" name="Group 205">
            <a:extLst>
              <a:ext uri="{FF2B5EF4-FFF2-40B4-BE49-F238E27FC236}">
                <a16:creationId xmlns:a16="http://schemas.microsoft.com/office/drawing/2014/main" id="{7117338A-371F-4E23-9C17-6EB9EEDFF937}"/>
              </a:ext>
              <a:ext uri="{C183D7F6-B498-43B3-948B-1728B52AA6E4}">
                <adec:decorative xmlns:adec="http://schemas.microsoft.com/office/drawing/2017/decorative" val="1"/>
              </a:ext>
            </a:extLst>
          </p:cNvPr>
          <p:cNvGrpSpPr/>
          <p:nvPr/>
        </p:nvGrpSpPr>
        <p:grpSpPr>
          <a:xfrm>
            <a:off x="2098862" y="4461060"/>
            <a:ext cx="1701763" cy="397241"/>
            <a:chOff x="2923163" y="5780424"/>
            <a:chExt cx="1735887" cy="405207"/>
          </a:xfrm>
        </p:grpSpPr>
        <p:pic>
          <p:nvPicPr>
            <p:cNvPr id="209" name="Graphic 208">
              <a:extLst>
                <a:ext uri="{FF2B5EF4-FFF2-40B4-BE49-F238E27FC236}">
                  <a16:creationId xmlns:a16="http://schemas.microsoft.com/office/drawing/2014/main" id="{12598005-9EDE-43E5-A210-DDAF3F34C4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216" name="Graphic 215">
              <a:extLst>
                <a:ext uri="{FF2B5EF4-FFF2-40B4-BE49-F238E27FC236}">
                  <a16:creationId xmlns:a16="http://schemas.microsoft.com/office/drawing/2014/main" id="{315B1BA3-927A-435C-B425-FB88503D5B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218" name="Picture 217" descr="A close up of a sign&#10;&#10;Description automatically generated">
              <a:extLst>
                <a:ext uri="{FF2B5EF4-FFF2-40B4-BE49-F238E27FC236}">
                  <a16:creationId xmlns:a16="http://schemas.microsoft.com/office/drawing/2014/main" id="{C33CF45F-987D-4732-8E82-F2E086DC4E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5" name="Rectangle 4">
            <a:extLst>
              <a:ext uri="{FF2B5EF4-FFF2-40B4-BE49-F238E27FC236}">
                <a16:creationId xmlns:a16="http://schemas.microsoft.com/office/drawing/2014/main" id="{1216D328-CD45-4086-9C5D-3713D63A0CE4}"/>
              </a:ext>
            </a:extLst>
          </p:cNvPr>
          <p:cNvSpPr/>
          <p:nvPr/>
        </p:nvSpPr>
        <p:spPr>
          <a:xfrm>
            <a:off x="543854"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Lighthouse</a:t>
            </a:r>
          </a:p>
        </p:txBody>
      </p:sp>
      <p:sp>
        <p:nvSpPr>
          <p:cNvPr id="6" name="Rectangle 5">
            <a:extLst>
              <a:ext uri="{FF2B5EF4-FFF2-40B4-BE49-F238E27FC236}">
                <a16:creationId xmlns:a16="http://schemas.microsoft.com/office/drawing/2014/main" id="{91AAFBD2-C9D7-4D41-BC3A-2C5FE138C5E5}"/>
              </a:ext>
            </a:extLst>
          </p:cNvPr>
          <p:cNvSpPr/>
          <p:nvPr/>
        </p:nvSpPr>
        <p:spPr>
          <a:xfrm>
            <a:off x="2700993"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Management</a:t>
            </a:r>
          </a:p>
        </p:txBody>
      </p:sp>
      <p:cxnSp>
        <p:nvCxnSpPr>
          <p:cNvPr id="7" name="Straight Arrow Connector 6">
            <a:extLst>
              <a:ext uri="{FF2B5EF4-FFF2-40B4-BE49-F238E27FC236}">
                <a16:creationId xmlns:a16="http://schemas.microsoft.com/office/drawing/2014/main" id="{A822D54A-6781-48D2-B014-5DB08C076D5F}"/>
              </a:ext>
              <a:ext uri="{C183D7F6-B498-43B3-948B-1728B52AA6E4}">
                <adec:decorative xmlns:adec="http://schemas.microsoft.com/office/drawing/2017/decorative" val="1"/>
              </a:ext>
            </a:extLst>
          </p:cNvPr>
          <p:cNvCxnSpPr>
            <a:cxnSpLocks/>
            <a:stCxn id="5" idx="3"/>
            <a:endCxn id="6" idx="1"/>
          </p:cNvCxnSpPr>
          <p:nvPr/>
        </p:nvCxnSpPr>
        <p:spPr>
          <a:xfrm>
            <a:off x="2465395" y="3567132"/>
            <a:ext cx="23559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BD1B9F1-62AB-4DCD-967B-C9B54F64F552}"/>
              </a:ext>
            </a:extLst>
          </p:cNvPr>
          <p:cNvSpPr txBox="1"/>
          <p:nvPr/>
        </p:nvSpPr>
        <p:spPr>
          <a:xfrm>
            <a:off x="5331301" y="6294814"/>
            <a:ext cx="6096416" cy="3017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Windows Server | Linux | Kubernetes | SQL | Azure data services</a:t>
            </a:r>
          </a:p>
        </p:txBody>
      </p:sp>
      <p:grpSp>
        <p:nvGrpSpPr>
          <p:cNvPr id="16" name="Group 15" descr="Azure Arc Diagram">
            <a:extLst>
              <a:ext uri="{FF2B5EF4-FFF2-40B4-BE49-F238E27FC236}">
                <a16:creationId xmlns:a16="http://schemas.microsoft.com/office/drawing/2014/main" id="{A0DFC70D-C575-44E5-B213-B58CE306ADB7}"/>
              </a:ext>
            </a:extLst>
          </p:cNvPr>
          <p:cNvGrpSpPr/>
          <p:nvPr/>
        </p:nvGrpSpPr>
        <p:grpSpPr>
          <a:xfrm>
            <a:off x="4655611" y="1602453"/>
            <a:ext cx="6728302" cy="4527812"/>
            <a:chOff x="4655611" y="1602453"/>
            <a:chExt cx="6728302" cy="4527812"/>
          </a:xfrm>
        </p:grpSpPr>
        <p:grpSp>
          <p:nvGrpSpPr>
            <p:cNvPr id="97" name="Group 96">
              <a:extLst>
                <a:ext uri="{FF2B5EF4-FFF2-40B4-BE49-F238E27FC236}">
                  <a16:creationId xmlns:a16="http://schemas.microsoft.com/office/drawing/2014/main" id="{25D1E388-DA09-4EE1-991B-D5B3CA84A1C3}"/>
                </a:ext>
                <a:ext uri="{C183D7F6-B498-43B3-948B-1728B52AA6E4}">
                  <adec:decorative xmlns:adec="http://schemas.microsoft.com/office/drawing/2017/decorative" val="1"/>
                </a:ext>
              </a:extLst>
            </p:cNvPr>
            <p:cNvGrpSpPr/>
            <p:nvPr/>
          </p:nvGrpSpPr>
          <p:grpSpPr>
            <a:xfrm>
              <a:off x="4655611" y="1602453"/>
              <a:ext cx="6728302" cy="4527812"/>
              <a:chOff x="12403209" y="1602453"/>
              <a:chExt cx="6728302" cy="4527812"/>
            </a:xfrm>
          </p:grpSpPr>
          <p:sp>
            <p:nvSpPr>
              <p:cNvPr id="98" name="Rectangle 97">
                <a:extLst>
                  <a:ext uri="{FF2B5EF4-FFF2-40B4-BE49-F238E27FC236}">
                    <a16:creationId xmlns:a16="http://schemas.microsoft.com/office/drawing/2014/main" id="{26744B34-BBEF-4F10-AF21-F3D2F7F169A9}"/>
                  </a:ext>
                </a:extLst>
              </p:cNvPr>
              <p:cNvSpPr/>
              <p:nvPr/>
            </p:nvSpPr>
            <p:spPr>
              <a:xfrm>
                <a:off x="13001140" y="2243290"/>
                <a:ext cx="1135247" cy="307777"/>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Multi-cloud</a:t>
                </a:r>
              </a:p>
            </p:txBody>
          </p:sp>
          <p:sp>
            <p:nvSpPr>
              <p:cNvPr id="100" name="Rectangle 99">
                <a:extLst>
                  <a:ext uri="{FF2B5EF4-FFF2-40B4-BE49-F238E27FC236}">
                    <a16:creationId xmlns:a16="http://schemas.microsoft.com/office/drawing/2014/main" id="{19CAFBD2-956D-4090-9D40-F628EBC09A5B}"/>
                  </a:ext>
                </a:extLst>
              </p:cNvPr>
              <p:cNvSpPr/>
              <p:nvPr/>
            </p:nvSpPr>
            <p:spPr>
              <a:xfrm>
                <a:off x="12901225" y="3265814"/>
                <a:ext cx="6230286"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j-ea"/>
                    <a:cs typeface="+mj-cs"/>
                  </a:rPr>
                  <a:t>Azure Arc</a:t>
                </a:r>
              </a:p>
            </p:txBody>
          </p:sp>
          <p:sp>
            <p:nvSpPr>
              <p:cNvPr id="104" name="Rectangle 103">
                <a:extLst>
                  <a:ext uri="{FF2B5EF4-FFF2-40B4-BE49-F238E27FC236}">
                    <a16:creationId xmlns:a16="http://schemas.microsoft.com/office/drawing/2014/main" id="{36359117-194D-4538-BDCE-7133340399AD}"/>
                  </a:ext>
                </a:extLst>
              </p:cNvPr>
              <p:cNvSpPr/>
              <p:nvPr/>
            </p:nvSpPr>
            <p:spPr>
              <a:xfrm>
                <a:off x="12901225" y="438599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05" name="Rectangle 104">
                <a:extLst>
                  <a:ext uri="{FF2B5EF4-FFF2-40B4-BE49-F238E27FC236}">
                    <a16:creationId xmlns:a16="http://schemas.microsoft.com/office/drawing/2014/main" id="{3E9F49A7-742A-430C-96DD-57CBFBA9BE0C}"/>
                  </a:ext>
                </a:extLst>
              </p:cNvPr>
              <p:cNvSpPr/>
              <p:nvPr/>
            </p:nvSpPr>
            <p:spPr>
              <a:xfrm>
                <a:off x="12901225" y="4989679"/>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06" name="Rectangle 105">
                <a:extLst>
                  <a:ext uri="{FF2B5EF4-FFF2-40B4-BE49-F238E27FC236}">
                    <a16:creationId xmlns:a16="http://schemas.microsoft.com/office/drawing/2014/main" id="{FEF01367-CBA3-4F15-89DC-982E67E0EE31}"/>
                  </a:ext>
                </a:extLst>
              </p:cNvPr>
              <p:cNvSpPr/>
              <p:nvPr/>
            </p:nvSpPr>
            <p:spPr>
              <a:xfrm>
                <a:off x="12901225" y="559336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13" name="TextBox 112">
                <a:extLst>
                  <a:ext uri="{FF2B5EF4-FFF2-40B4-BE49-F238E27FC236}">
                    <a16:creationId xmlns:a16="http://schemas.microsoft.com/office/drawing/2014/main" id="{1AD03312-53CC-4774-ABE8-2D300FA455B6}"/>
                  </a:ext>
                </a:extLst>
              </p:cNvPr>
              <p:cNvSpPr txBox="1"/>
              <p:nvPr/>
            </p:nvSpPr>
            <p:spPr>
              <a:xfrm>
                <a:off x="13009209" y="5778239"/>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sp>
            <p:nvSpPr>
              <p:cNvPr id="114" name="TextBox 113">
                <a:extLst>
                  <a:ext uri="{FF2B5EF4-FFF2-40B4-BE49-F238E27FC236}">
                    <a16:creationId xmlns:a16="http://schemas.microsoft.com/office/drawing/2014/main" id="{30028B9C-86A0-4652-944A-100B7C5103F0}"/>
                  </a:ext>
                </a:extLst>
              </p:cNvPr>
              <p:cNvSpPr txBox="1"/>
              <p:nvPr/>
            </p:nvSpPr>
            <p:spPr>
              <a:xfrm>
                <a:off x="13009209"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sp>
            <p:nvSpPr>
              <p:cNvPr id="115" name="TextBox 114">
                <a:extLst>
                  <a:ext uri="{FF2B5EF4-FFF2-40B4-BE49-F238E27FC236}">
                    <a16:creationId xmlns:a16="http://schemas.microsoft.com/office/drawing/2014/main" id="{63C94AFC-9A09-45D6-AB62-6E53A8C2D68B}"/>
                  </a:ext>
                </a:extLst>
              </p:cNvPr>
              <p:cNvSpPr txBox="1"/>
              <p:nvPr/>
            </p:nvSpPr>
            <p:spPr>
              <a:xfrm>
                <a:off x="13009209" y="4572018"/>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60" name="!!Group 314">
                <a:extLst>
                  <a:ext uri="{FF2B5EF4-FFF2-40B4-BE49-F238E27FC236}">
                    <a16:creationId xmlns:a16="http://schemas.microsoft.com/office/drawing/2014/main" id="{9BD2060D-D4FF-4AE8-81C8-09E014E12680}"/>
                  </a:ext>
                </a:extLst>
              </p:cNvPr>
              <p:cNvGrpSpPr/>
              <p:nvPr/>
            </p:nvGrpSpPr>
            <p:grpSpPr>
              <a:xfrm>
                <a:off x="12403209" y="3567132"/>
                <a:ext cx="498016" cy="2294683"/>
                <a:chOff x="4746169" y="3638163"/>
                <a:chExt cx="508002" cy="2340696"/>
              </a:xfrm>
            </p:grpSpPr>
            <p:cxnSp>
              <p:nvCxnSpPr>
                <p:cNvPr id="175" name="Straight Arrow Connector 174">
                  <a:extLst>
                    <a:ext uri="{FF2B5EF4-FFF2-40B4-BE49-F238E27FC236}">
                      <a16:creationId xmlns:a16="http://schemas.microsoft.com/office/drawing/2014/main" id="{B67EA6E2-3E26-4378-BF90-F7BAE5F1FB23}"/>
                    </a:ext>
                  </a:extLst>
                </p:cNvPr>
                <p:cNvCxnSpPr>
                  <a:endCxn id="104" idx="1"/>
                </p:cNvCxnSpPr>
                <p:nvPr/>
              </p:nvCxnSpPr>
              <p:spPr>
                <a:xfrm flipV="1">
                  <a:off x="5009807" y="4747279"/>
                  <a:ext cx="244364" cy="1172"/>
                </a:xfrm>
                <a:prstGeom prst="straightConnector1">
                  <a:avLst/>
                </a:prstGeom>
                <a:noFill/>
                <a:ln w="12700" cap="flat" cmpd="sng" algn="ctr">
                  <a:solidFill>
                    <a:schemeClr val="tx1"/>
                  </a:solidFill>
                  <a:prstDash val="solid"/>
                  <a:headEnd type="none" w="med" len="sm"/>
                  <a:tailEnd type="triangle" w="med" len="sm"/>
                </a:ln>
                <a:effectLst/>
              </p:spPr>
            </p:cxnSp>
            <p:cxnSp>
              <p:nvCxnSpPr>
                <p:cNvPr id="176" name="Straight Arrow Connector 175">
                  <a:extLst>
                    <a:ext uri="{FF2B5EF4-FFF2-40B4-BE49-F238E27FC236}">
                      <a16:creationId xmlns:a16="http://schemas.microsoft.com/office/drawing/2014/main" id="{0CA110CD-9B81-4238-A645-22327E484CFE}"/>
                    </a:ext>
                  </a:extLst>
                </p:cNvPr>
                <p:cNvCxnSpPr>
                  <a:cxnSpLocks/>
                </p:cNvCxnSpPr>
                <p:nvPr/>
              </p:nvCxnSpPr>
              <p:spPr>
                <a:xfrm flipV="1">
                  <a:off x="5009807" y="5362483"/>
                  <a:ext cx="244364" cy="1171"/>
                </a:xfrm>
                <a:prstGeom prst="straightConnector1">
                  <a:avLst/>
                </a:prstGeom>
                <a:noFill/>
                <a:ln w="12700" cap="flat" cmpd="sng" algn="ctr">
                  <a:solidFill>
                    <a:schemeClr val="tx1"/>
                  </a:solidFill>
                  <a:prstDash val="solid"/>
                  <a:headEnd type="none" w="med" len="sm"/>
                  <a:tailEnd type="triangle" w="med" len="sm"/>
                </a:ln>
                <a:effectLst/>
              </p:spPr>
            </p:cxnSp>
            <p:grpSp>
              <p:nvGrpSpPr>
                <p:cNvPr id="177" name="Group 176">
                  <a:extLst>
                    <a:ext uri="{FF2B5EF4-FFF2-40B4-BE49-F238E27FC236}">
                      <a16:creationId xmlns:a16="http://schemas.microsoft.com/office/drawing/2014/main" id="{7C53B529-D3A7-4B3C-B6BE-AD841022750D}"/>
                    </a:ext>
                  </a:extLst>
                </p:cNvPr>
                <p:cNvGrpSpPr/>
                <p:nvPr/>
              </p:nvGrpSpPr>
              <p:grpSpPr>
                <a:xfrm>
                  <a:off x="4746169" y="3638163"/>
                  <a:ext cx="508000" cy="2340696"/>
                  <a:chOff x="12769293" y="3638163"/>
                  <a:chExt cx="508000" cy="2340696"/>
                </a:xfrm>
              </p:grpSpPr>
              <p:cxnSp>
                <p:nvCxnSpPr>
                  <p:cNvPr id="178" name="Straight Arrow Connector 177">
                    <a:extLst>
                      <a:ext uri="{FF2B5EF4-FFF2-40B4-BE49-F238E27FC236}">
                        <a16:creationId xmlns:a16="http://schemas.microsoft.com/office/drawing/2014/main" id="{486EA7D5-2CD1-4094-9A2E-C9C7C33F8ADF}"/>
                      </a:ext>
                    </a:extLst>
                  </p:cNvPr>
                  <p:cNvCxnSpPr>
                    <a:cxnSpLocks/>
                  </p:cNvCxnSpPr>
                  <p:nvPr/>
                </p:nvCxnSpPr>
                <p:spPr>
                  <a:xfrm>
                    <a:off x="13026924" y="5978859"/>
                    <a:ext cx="250369" cy="0"/>
                  </a:xfrm>
                  <a:prstGeom prst="straightConnector1">
                    <a:avLst/>
                  </a:prstGeom>
                  <a:noFill/>
                  <a:ln w="12700" cap="flat" cmpd="sng" algn="ctr">
                    <a:solidFill>
                      <a:schemeClr val="tx1"/>
                    </a:solidFill>
                    <a:prstDash val="solid"/>
                    <a:headEnd type="none" w="med" len="sm"/>
                    <a:tailEnd type="triangle" w="med" len="sm"/>
                  </a:ln>
                  <a:effectLst/>
                </p:spPr>
              </p:cxnSp>
              <p:cxnSp>
                <p:nvCxnSpPr>
                  <p:cNvPr id="179" name="Connector: Elbow 178">
                    <a:extLst>
                      <a:ext uri="{FF2B5EF4-FFF2-40B4-BE49-F238E27FC236}">
                        <a16:creationId xmlns:a16="http://schemas.microsoft.com/office/drawing/2014/main" id="{7AE152EE-77DD-4052-8332-CBD3010F81E2}"/>
                      </a:ext>
                    </a:extLst>
                  </p:cNvPr>
                  <p:cNvCxnSpPr>
                    <a:cxnSpLocks/>
                  </p:cNvCxnSpPr>
                  <p:nvPr/>
                </p:nvCxnSpPr>
                <p:spPr>
                  <a:xfrm rot="16200000" flipV="1">
                    <a:off x="11730765" y="4676691"/>
                    <a:ext cx="2340694" cy="263638"/>
                  </a:xfrm>
                  <a:prstGeom prst="bentConnector2">
                    <a:avLst/>
                  </a:prstGeom>
                  <a:noFill/>
                  <a:ln w="12700" cap="flat" cmpd="sng" algn="ctr">
                    <a:solidFill>
                      <a:schemeClr val="tx1"/>
                    </a:solidFill>
                    <a:prstDash val="solid"/>
                    <a:headEnd type="none" w="med" len="sm"/>
                    <a:tailEnd type="triangle" w="med" len="sm"/>
                  </a:ln>
                  <a:effectLst/>
                </p:spPr>
              </p:cxnSp>
              <p:cxnSp>
                <p:nvCxnSpPr>
                  <p:cNvPr id="180" name="Straight Connector 179">
                    <a:extLst>
                      <a:ext uri="{FF2B5EF4-FFF2-40B4-BE49-F238E27FC236}">
                        <a16:creationId xmlns:a16="http://schemas.microsoft.com/office/drawing/2014/main" id="{C388BA13-E344-4729-B870-3BCD2B876480}"/>
                      </a:ext>
                    </a:extLst>
                  </p:cNvPr>
                  <p:cNvCxnSpPr/>
                  <p:nvPr/>
                </p:nvCxnSpPr>
                <p:spPr>
                  <a:xfrm flipH="1">
                    <a:off x="13023293" y="3638163"/>
                    <a:ext cx="254000" cy="0"/>
                  </a:xfrm>
                  <a:prstGeom prst="line">
                    <a:avLst/>
                  </a:prstGeom>
                  <a:noFill/>
                  <a:ln w="12700" cap="flat" cmpd="sng" algn="ctr">
                    <a:solidFill>
                      <a:schemeClr val="tx1"/>
                    </a:solidFill>
                    <a:prstDash val="solid"/>
                    <a:headEnd type="none" w="med" len="sm"/>
                    <a:tailEnd type="none" w="med" len="sm"/>
                  </a:ln>
                  <a:effectLst/>
                </p:spPr>
              </p:cxnSp>
            </p:grpSp>
          </p:grpSp>
          <p:sp>
            <p:nvSpPr>
              <p:cNvPr id="161" name="Rectangle 160">
                <a:extLst>
                  <a:ext uri="{FF2B5EF4-FFF2-40B4-BE49-F238E27FC236}">
                    <a16:creationId xmlns:a16="http://schemas.microsoft.com/office/drawing/2014/main" id="{115DA948-E2A3-4C25-B8C0-D6CB977F0FFC}"/>
                  </a:ext>
                </a:extLst>
              </p:cNvPr>
              <p:cNvSpPr/>
              <p:nvPr/>
            </p:nvSpPr>
            <p:spPr>
              <a:xfrm>
                <a:off x="15458012" y="2243292"/>
                <a:ext cx="1073307" cy="307776"/>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Datacenter</a:t>
                </a:r>
              </a:p>
            </p:txBody>
          </p:sp>
          <p:sp>
            <p:nvSpPr>
              <p:cNvPr id="162" name="Rectangle 161">
                <a:extLst>
                  <a:ext uri="{FF2B5EF4-FFF2-40B4-BE49-F238E27FC236}">
                    <a16:creationId xmlns:a16="http://schemas.microsoft.com/office/drawing/2014/main" id="{B3974D18-B856-4AE7-B453-BE16E14B2992}"/>
                  </a:ext>
                </a:extLst>
              </p:cNvPr>
              <p:cNvSpPr/>
              <p:nvPr/>
            </p:nvSpPr>
            <p:spPr>
              <a:xfrm>
                <a:off x="18187178" y="2243291"/>
                <a:ext cx="598157" cy="312029"/>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Edge</a:t>
                </a:r>
              </a:p>
            </p:txBody>
          </p:sp>
          <p:grpSp>
            <p:nvGrpSpPr>
              <p:cNvPr id="165" name="Group 164">
                <a:extLst>
                  <a:ext uri="{FF2B5EF4-FFF2-40B4-BE49-F238E27FC236}">
                    <a16:creationId xmlns:a16="http://schemas.microsoft.com/office/drawing/2014/main" id="{9274AF1F-4271-48A6-B1BC-EE52760896F3}"/>
                  </a:ext>
                </a:extLst>
              </p:cNvPr>
              <p:cNvGrpSpPr/>
              <p:nvPr/>
            </p:nvGrpSpPr>
            <p:grpSpPr>
              <a:xfrm>
                <a:off x="13312390" y="1621244"/>
                <a:ext cx="512747" cy="285527"/>
                <a:chOff x="8293891" y="5276034"/>
                <a:chExt cx="575789" cy="320633"/>
              </a:xfrm>
            </p:grpSpPr>
            <p:sp>
              <p:nvSpPr>
                <p:cNvPr id="173" name="Cloud">
                  <a:extLst>
                    <a:ext uri="{FF2B5EF4-FFF2-40B4-BE49-F238E27FC236}">
                      <a16:creationId xmlns:a16="http://schemas.microsoft.com/office/drawing/2014/main" id="{8EF87DC1-B660-4E9C-98E9-2FBE226C342D}"/>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Cloud">
                  <a:extLst>
                    <a:ext uri="{FF2B5EF4-FFF2-40B4-BE49-F238E27FC236}">
                      <a16:creationId xmlns:a16="http://schemas.microsoft.com/office/drawing/2014/main" id="{428BB4A6-3BA6-495A-B26A-996D37376E9F}"/>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pic>
            <p:nvPicPr>
              <p:cNvPr id="166" name="Picture 165">
                <a:extLst>
                  <a:ext uri="{FF2B5EF4-FFF2-40B4-BE49-F238E27FC236}">
                    <a16:creationId xmlns:a16="http://schemas.microsoft.com/office/drawing/2014/main" id="{67252E57-E6F8-47D0-AC50-A7FA48FF8CAA}"/>
                  </a:ext>
                </a:extLst>
              </p:cNvPr>
              <p:cNvPicPr>
                <a:picLocks noChangeAspect="1"/>
              </p:cNvPicPr>
              <p:nvPr/>
            </p:nvPicPr>
            <p:blipFill>
              <a:blip r:embed="rId13"/>
              <a:srcRect/>
              <a:stretch/>
            </p:blipFill>
            <p:spPr>
              <a:xfrm>
                <a:off x="15833111" y="1602453"/>
                <a:ext cx="323108" cy="323108"/>
              </a:xfrm>
              <a:prstGeom prst="rect">
                <a:avLst/>
              </a:prstGeom>
            </p:spPr>
          </p:pic>
          <p:grpSp>
            <p:nvGrpSpPr>
              <p:cNvPr id="167" name="Group 166" descr="factory, manufacturing">
                <a:extLst>
                  <a:ext uri="{FF2B5EF4-FFF2-40B4-BE49-F238E27FC236}">
                    <a16:creationId xmlns:a16="http://schemas.microsoft.com/office/drawing/2014/main" id="{DFECAB46-7A33-4CDB-B14B-A9019FDE4DA3}"/>
                  </a:ext>
                </a:extLst>
              </p:cNvPr>
              <p:cNvGrpSpPr/>
              <p:nvPr/>
            </p:nvGrpSpPr>
            <p:grpSpPr>
              <a:xfrm>
                <a:off x="18293683" y="1629114"/>
                <a:ext cx="385145" cy="269787"/>
                <a:chOff x="4298951" y="1169989"/>
                <a:chExt cx="328613" cy="230188"/>
              </a:xfrm>
            </p:grpSpPr>
            <p:sp>
              <p:nvSpPr>
                <p:cNvPr id="168" name="Rectangle 167">
                  <a:extLst>
                    <a:ext uri="{FF2B5EF4-FFF2-40B4-BE49-F238E27FC236}">
                      <a16:creationId xmlns:a16="http://schemas.microsoft.com/office/drawing/2014/main" id="{BB1D366C-38C9-4CCF-9349-DABFADD9F71B}"/>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68">
                  <a:extLst>
                    <a:ext uri="{FF2B5EF4-FFF2-40B4-BE49-F238E27FC236}">
                      <a16:creationId xmlns:a16="http://schemas.microsoft.com/office/drawing/2014/main" id="{2F32A16F-D84B-4B5B-9597-3359F125C77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F65B380A-FC3A-4CAE-BAC4-0F5C52A4E008}"/>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14183797-C20A-4371-8274-CFFD3581A280}"/>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71">
                  <a:extLst>
                    <a:ext uri="{FF2B5EF4-FFF2-40B4-BE49-F238E27FC236}">
                      <a16:creationId xmlns:a16="http://schemas.microsoft.com/office/drawing/2014/main" id="{00467410-D459-4DCD-9E58-6AC041126C09}"/>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52018AAD-C3D8-468C-9F94-E1969C8B1AC1}"/>
                </a:ext>
              </a:extLst>
            </p:cNvPr>
            <p:cNvGrpSpPr/>
            <p:nvPr/>
          </p:nvGrpSpPr>
          <p:grpSpPr>
            <a:xfrm>
              <a:off x="6139526" y="4526773"/>
              <a:ext cx="5044206" cy="1483241"/>
              <a:chOff x="6139526" y="4526773"/>
              <a:chExt cx="5044206" cy="1483241"/>
            </a:xfrm>
          </p:grpSpPr>
          <p:grpSp>
            <p:nvGrpSpPr>
              <p:cNvPr id="11" name="Group 10">
                <a:extLst>
                  <a:ext uri="{FF2B5EF4-FFF2-40B4-BE49-F238E27FC236}">
                    <a16:creationId xmlns:a16="http://schemas.microsoft.com/office/drawing/2014/main" id="{F44868C3-AB03-45AA-9FF6-FA5B702F8F80}"/>
                  </a:ext>
                </a:extLst>
              </p:cNvPr>
              <p:cNvGrpSpPr/>
              <p:nvPr/>
            </p:nvGrpSpPr>
            <p:grpSpPr>
              <a:xfrm>
                <a:off x="6139526" y="4526773"/>
                <a:ext cx="5044170" cy="281338"/>
                <a:chOff x="6139526" y="4526773"/>
                <a:chExt cx="5044170" cy="281338"/>
              </a:xfrm>
            </p:grpSpPr>
            <p:pic>
              <p:nvPicPr>
                <p:cNvPr id="3" name="Graphic 2">
                  <a:extLst>
                    <a:ext uri="{FF2B5EF4-FFF2-40B4-BE49-F238E27FC236}">
                      <a16:creationId xmlns:a16="http://schemas.microsoft.com/office/drawing/2014/main" id="{09A0C781-5FBC-4544-B007-4A6621E7FA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39526" y="4526773"/>
                  <a:ext cx="281337" cy="281338"/>
                </a:xfrm>
                <a:prstGeom prst="rect">
                  <a:avLst/>
                </a:prstGeom>
              </p:spPr>
            </p:pic>
            <p:pic>
              <p:nvPicPr>
                <p:cNvPr id="4" name="Graphic 3">
                  <a:extLst>
                    <a:ext uri="{FF2B5EF4-FFF2-40B4-BE49-F238E27FC236}">
                      <a16:creationId xmlns:a16="http://schemas.microsoft.com/office/drawing/2014/main" id="{8A211F5A-4DD7-4D94-A207-C07F5D1EF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4442" y="4526773"/>
                  <a:ext cx="281337" cy="281338"/>
                </a:xfrm>
                <a:prstGeom prst="rect">
                  <a:avLst/>
                </a:prstGeom>
              </p:spPr>
            </p:pic>
            <p:pic>
              <p:nvPicPr>
                <p:cNvPr id="8" name="Picture 7" descr="A close up of a sign&#10;&#10;Description automatically generated">
                  <a:extLst>
                    <a:ext uri="{FF2B5EF4-FFF2-40B4-BE49-F238E27FC236}">
                      <a16:creationId xmlns:a16="http://schemas.microsoft.com/office/drawing/2014/main" id="{AED20613-FA4E-472A-8FFF-A958434EB27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51202" y="4526774"/>
                  <a:ext cx="290038" cy="281337"/>
                </a:xfrm>
                <a:prstGeom prst="rect">
                  <a:avLst/>
                </a:prstGeom>
              </p:spPr>
            </p:pic>
            <p:pic>
              <p:nvPicPr>
                <p:cNvPr id="129" name="Picture 128" descr="A close up of a sign&#10;&#10;Description automatically generated">
                  <a:extLst>
                    <a:ext uri="{FF2B5EF4-FFF2-40B4-BE49-F238E27FC236}">
                      <a16:creationId xmlns:a16="http://schemas.microsoft.com/office/drawing/2014/main" id="{F8BE0A3B-91FE-4E1E-831E-FD5E010428E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37822" y="4526774"/>
                  <a:ext cx="290038" cy="281337"/>
                </a:xfrm>
                <a:prstGeom prst="rect">
                  <a:avLst/>
                </a:prstGeom>
              </p:spPr>
            </p:pic>
            <p:pic>
              <p:nvPicPr>
                <p:cNvPr id="130" name="Graphic 129">
                  <a:extLst>
                    <a:ext uri="{FF2B5EF4-FFF2-40B4-BE49-F238E27FC236}">
                      <a16:creationId xmlns:a16="http://schemas.microsoft.com/office/drawing/2014/main" id="{EB19EDCE-A9EC-4AD3-81FE-0DF93BB0D4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02359" y="4526773"/>
                  <a:ext cx="281337" cy="281338"/>
                </a:xfrm>
                <a:prstGeom prst="rect">
                  <a:avLst/>
                </a:prstGeom>
              </p:spPr>
            </p:pic>
            <p:pic>
              <p:nvPicPr>
                <p:cNvPr id="133" name="Graphic 132">
                  <a:extLst>
                    <a:ext uri="{FF2B5EF4-FFF2-40B4-BE49-F238E27FC236}">
                      <a16:creationId xmlns:a16="http://schemas.microsoft.com/office/drawing/2014/main" id="{6DC16CD1-71AF-4775-A726-9C72F8C467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7445" y="4526773"/>
                  <a:ext cx="281337" cy="281338"/>
                </a:xfrm>
                <a:prstGeom prst="rect">
                  <a:avLst/>
                </a:prstGeom>
              </p:spPr>
            </p:pic>
            <p:pic>
              <p:nvPicPr>
                <p:cNvPr id="134" name="Graphic 133">
                  <a:extLst>
                    <a:ext uri="{FF2B5EF4-FFF2-40B4-BE49-F238E27FC236}">
                      <a16:creationId xmlns:a16="http://schemas.microsoft.com/office/drawing/2014/main" id="{81B469CA-056F-4F29-9935-C40901EBEB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364" y="4526773"/>
                  <a:ext cx="281337" cy="281338"/>
                </a:xfrm>
                <a:prstGeom prst="rect">
                  <a:avLst/>
                </a:prstGeom>
              </p:spPr>
            </p:pic>
            <p:pic>
              <p:nvPicPr>
                <p:cNvPr id="135" name="Graphic 134">
                  <a:extLst>
                    <a:ext uri="{FF2B5EF4-FFF2-40B4-BE49-F238E27FC236}">
                      <a16:creationId xmlns:a16="http://schemas.microsoft.com/office/drawing/2014/main" id="{195C123E-7941-4201-8233-9E60A83633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3283" y="4526773"/>
                  <a:ext cx="281337" cy="281338"/>
                </a:xfrm>
                <a:prstGeom prst="rect">
                  <a:avLst/>
                </a:prstGeom>
              </p:spPr>
            </p:pic>
          </p:grpSp>
          <p:grpSp>
            <p:nvGrpSpPr>
              <p:cNvPr id="10" name="Group 9">
                <a:extLst>
                  <a:ext uri="{FF2B5EF4-FFF2-40B4-BE49-F238E27FC236}">
                    <a16:creationId xmlns:a16="http://schemas.microsoft.com/office/drawing/2014/main" id="{6908E992-C2DE-4794-BDD8-B132841415BD}"/>
                  </a:ext>
                </a:extLst>
              </p:cNvPr>
              <p:cNvGrpSpPr/>
              <p:nvPr/>
            </p:nvGrpSpPr>
            <p:grpSpPr>
              <a:xfrm>
                <a:off x="6146773" y="5111254"/>
                <a:ext cx="5036887" cy="286971"/>
                <a:chOff x="6146773" y="5111254"/>
                <a:chExt cx="5036887" cy="286971"/>
              </a:xfrm>
            </p:grpSpPr>
            <p:pic>
              <p:nvPicPr>
                <p:cNvPr id="131" name="Graphic 130">
                  <a:extLst>
                    <a:ext uri="{FF2B5EF4-FFF2-40B4-BE49-F238E27FC236}">
                      <a16:creationId xmlns:a16="http://schemas.microsoft.com/office/drawing/2014/main" id="{14CFE519-6802-410B-A856-0CD69D5BCA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95827" y="5111254"/>
                  <a:ext cx="281337" cy="281338"/>
                </a:xfrm>
                <a:prstGeom prst="rect">
                  <a:avLst/>
                </a:prstGeom>
              </p:spPr>
            </p:pic>
            <p:pic>
              <p:nvPicPr>
                <p:cNvPr id="132" name="Graphic 131">
                  <a:extLst>
                    <a:ext uri="{FF2B5EF4-FFF2-40B4-BE49-F238E27FC236}">
                      <a16:creationId xmlns:a16="http://schemas.microsoft.com/office/drawing/2014/main" id="{971456D9-6ADB-4CAD-9538-8B688EAB04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71300" y="5111254"/>
                  <a:ext cx="281337" cy="281338"/>
                </a:xfrm>
                <a:prstGeom prst="rect">
                  <a:avLst/>
                </a:prstGeom>
              </p:spPr>
            </p:pic>
            <p:pic>
              <p:nvPicPr>
                <p:cNvPr id="136" name="Graphic 135">
                  <a:extLst>
                    <a:ext uri="{FF2B5EF4-FFF2-40B4-BE49-F238E27FC236}">
                      <a16:creationId xmlns:a16="http://schemas.microsoft.com/office/drawing/2014/main" id="{CE990273-EEAD-4641-A917-F7EF4CE09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6773" y="5116887"/>
                  <a:ext cx="281337" cy="281338"/>
                </a:xfrm>
                <a:prstGeom prst="rect">
                  <a:avLst/>
                </a:prstGeom>
              </p:spPr>
            </p:pic>
            <p:pic>
              <p:nvPicPr>
                <p:cNvPr id="137" name="Graphic 136">
                  <a:extLst>
                    <a:ext uri="{FF2B5EF4-FFF2-40B4-BE49-F238E27FC236}">
                      <a16:creationId xmlns:a16="http://schemas.microsoft.com/office/drawing/2014/main" id="{5AD24415-70A0-4FE9-971E-0CD002B23B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0354" y="5116887"/>
                  <a:ext cx="281337" cy="281338"/>
                </a:xfrm>
                <a:prstGeom prst="rect">
                  <a:avLst/>
                </a:prstGeom>
              </p:spPr>
            </p:pic>
            <p:pic>
              <p:nvPicPr>
                <p:cNvPr id="138" name="Graphic 137">
                  <a:extLst>
                    <a:ext uri="{FF2B5EF4-FFF2-40B4-BE49-F238E27FC236}">
                      <a16:creationId xmlns:a16="http://schemas.microsoft.com/office/drawing/2014/main" id="{558D8F35-2846-4B70-A64F-97E214D160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4881" y="5116887"/>
                  <a:ext cx="281337" cy="281338"/>
                </a:xfrm>
                <a:prstGeom prst="rect">
                  <a:avLst/>
                </a:prstGeom>
              </p:spPr>
            </p:pic>
            <p:pic>
              <p:nvPicPr>
                <p:cNvPr id="139" name="Graphic 138">
                  <a:extLst>
                    <a:ext uri="{FF2B5EF4-FFF2-40B4-BE49-F238E27FC236}">
                      <a16:creationId xmlns:a16="http://schemas.microsoft.com/office/drawing/2014/main" id="{E2BD76CF-7624-422E-8EA0-83EE89ED21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9408" y="5116887"/>
                  <a:ext cx="281337" cy="281338"/>
                </a:xfrm>
                <a:prstGeom prst="rect">
                  <a:avLst/>
                </a:prstGeom>
              </p:spPr>
            </p:pic>
            <p:pic>
              <p:nvPicPr>
                <p:cNvPr id="140" name="Picture 139" descr="A close up of a sign&#10;&#10;Description automatically generated">
                  <a:extLst>
                    <a:ext uri="{FF2B5EF4-FFF2-40B4-BE49-F238E27FC236}">
                      <a16:creationId xmlns:a16="http://schemas.microsoft.com/office/drawing/2014/main" id="{7B182DFA-F383-4745-B906-03EF9B88CD4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93935" y="5111254"/>
                  <a:ext cx="290038" cy="281337"/>
                </a:xfrm>
                <a:prstGeom prst="rect">
                  <a:avLst/>
                </a:prstGeom>
              </p:spPr>
            </p:pic>
            <p:pic>
              <p:nvPicPr>
                <p:cNvPr id="141" name="Picture 140" descr="A close up of a sign&#10;&#10;Description automatically generated">
                  <a:extLst>
                    <a:ext uri="{FF2B5EF4-FFF2-40B4-BE49-F238E27FC236}">
                      <a16:creationId xmlns:a16="http://schemas.microsoft.com/office/drawing/2014/main" id="{7779DF48-D04C-4DD4-BB7E-4BE7B215A71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27163" y="5111254"/>
                  <a:ext cx="290038" cy="281337"/>
                </a:xfrm>
                <a:prstGeom prst="rect">
                  <a:avLst/>
                </a:prstGeom>
              </p:spPr>
            </p:pic>
            <p:pic>
              <p:nvPicPr>
                <p:cNvPr id="150" name="Picture 149" descr="A close up of a sign&#10;&#10;Description automatically generated">
                  <a:extLst>
                    <a:ext uri="{FF2B5EF4-FFF2-40B4-BE49-F238E27FC236}">
                      <a16:creationId xmlns:a16="http://schemas.microsoft.com/office/drawing/2014/main" id="{DD02E3D5-5E83-456C-A243-2ADB209D9F4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60391" y="5111254"/>
                  <a:ext cx="290038" cy="281337"/>
                </a:xfrm>
                <a:prstGeom prst="rect">
                  <a:avLst/>
                </a:prstGeom>
              </p:spPr>
            </p:pic>
            <p:pic>
              <p:nvPicPr>
                <p:cNvPr id="151" name="Picture 150" descr="A close up of a sign&#10;&#10;Description automatically generated">
                  <a:extLst>
                    <a:ext uri="{FF2B5EF4-FFF2-40B4-BE49-F238E27FC236}">
                      <a16:creationId xmlns:a16="http://schemas.microsoft.com/office/drawing/2014/main" id="{02FBAA71-24BE-4CFA-92FB-137797C3C2B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93622" y="5111254"/>
                  <a:ext cx="290038" cy="281337"/>
                </a:xfrm>
                <a:prstGeom prst="rect">
                  <a:avLst/>
                </a:prstGeom>
              </p:spPr>
            </p:pic>
          </p:grpSp>
          <p:grpSp>
            <p:nvGrpSpPr>
              <p:cNvPr id="9" name="Group 8">
                <a:extLst>
                  <a:ext uri="{FF2B5EF4-FFF2-40B4-BE49-F238E27FC236}">
                    <a16:creationId xmlns:a16="http://schemas.microsoft.com/office/drawing/2014/main" id="{F9AD13C7-DAC3-4092-B4C2-B46775D07670}"/>
                  </a:ext>
                </a:extLst>
              </p:cNvPr>
              <p:cNvGrpSpPr/>
              <p:nvPr/>
            </p:nvGrpSpPr>
            <p:grpSpPr>
              <a:xfrm>
                <a:off x="6154019" y="5721144"/>
                <a:ext cx="5029713" cy="288870"/>
                <a:chOff x="6154019" y="5721144"/>
                <a:chExt cx="5029713" cy="288870"/>
              </a:xfrm>
            </p:grpSpPr>
            <p:pic>
              <p:nvPicPr>
                <p:cNvPr id="152" name="Graphic 151">
                  <a:extLst>
                    <a:ext uri="{FF2B5EF4-FFF2-40B4-BE49-F238E27FC236}">
                      <a16:creationId xmlns:a16="http://schemas.microsoft.com/office/drawing/2014/main" id="{C61C0AD0-BBC9-4E72-A381-437DDA4F7F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45391" y="5721144"/>
                  <a:ext cx="281337" cy="281338"/>
                </a:xfrm>
                <a:prstGeom prst="rect">
                  <a:avLst/>
                </a:prstGeom>
              </p:spPr>
            </p:pic>
            <p:pic>
              <p:nvPicPr>
                <p:cNvPr id="181" name="Graphic 180">
                  <a:extLst>
                    <a:ext uri="{FF2B5EF4-FFF2-40B4-BE49-F238E27FC236}">
                      <a16:creationId xmlns:a16="http://schemas.microsoft.com/office/drawing/2014/main" id="{CE39A498-4876-477D-A729-2AAAA67BB5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54019" y="5721144"/>
                  <a:ext cx="281337" cy="281338"/>
                </a:xfrm>
                <a:prstGeom prst="rect">
                  <a:avLst/>
                </a:prstGeom>
              </p:spPr>
            </p:pic>
            <p:pic>
              <p:nvPicPr>
                <p:cNvPr id="182" name="Picture 181" descr="A close up of a sign&#10;&#10;Description automatically generated">
                  <a:extLst>
                    <a:ext uri="{FF2B5EF4-FFF2-40B4-BE49-F238E27FC236}">
                      <a16:creationId xmlns:a16="http://schemas.microsoft.com/office/drawing/2014/main" id="{68A5D93F-AF75-4E19-AAC6-0F267D37D9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6763" y="5728677"/>
                  <a:ext cx="290038" cy="281337"/>
                </a:xfrm>
                <a:prstGeom prst="rect">
                  <a:avLst/>
                </a:prstGeom>
              </p:spPr>
            </p:pic>
            <p:pic>
              <p:nvPicPr>
                <p:cNvPr id="184" name="Picture 183" descr="A close up of a sign&#10;&#10;Description automatically generated">
                  <a:extLst>
                    <a:ext uri="{FF2B5EF4-FFF2-40B4-BE49-F238E27FC236}">
                      <a16:creationId xmlns:a16="http://schemas.microsoft.com/office/drawing/2014/main" id="{87998250-8989-4D8C-8D98-5CA919F6446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6836" y="5728677"/>
                  <a:ext cx="290038" cy="281337"/>
                </a:xfrm>
                <a:prstGeom prst="rect">
                  <a:avLst/>
                </a:prstGeom>
              </p:spPr>
            </p:pic>
            <p:pic>
              <p:nvPicPr>
                <p:cNvPr id="185" name="Graphic 184">
                  <a:extLst>
                    <a:ext uri="{FF2B5EF4-FFF2-40B4-BE49-F238E27FC236}">
                      <a16:creationId xmlns:a16="http://schemas.microsoft.com/office/drawing/2014/main" id="{CED372AC-C61C-4965-AB52-0C1B56F47E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909" y="5728570"/>
                  <a:ext cx="281337" cy="281338"/>
                </a:xfrm>
                <a:prstGeom prst="rect">
                  <a:avLst/>
                </a:prstGeom>
              </p:spPr>
            </p:pic>
            <p:pic>
              <p:nvPicPr>
                <p:cNvPr id="186" name="Graphic 185">
                  <a:extLst>
                    <a:ext uri="{FF2B5EF4-FFF2-40B4-BE49-F238E27FC236}">
                      <a16:creationId xmlns:a16="http://schemas.microsoft.com/office/drawing/2014/main" id="{E273C9AF-28C2-4F3B-A1B4-BC9D81A68A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8281" y="5728570"/>
                  <a:ext cx="281337" cy="281338"/>
                </a:xfrm>
                <a:prstGeom prst="rect">
                  <a:avLst/>
                </a:prstGeom>
              </p:spPr>
            </p:pic>
            <p:pic>
              <p:nvPicPr>
                <p:cNvPr id="188" name="Graphic 187">
                  <a:extLst>
                    <a:ext uri="{FF2B5EF4-FFF2-40B4-BE49-F238E27FC236}">
                      <a16:creationId xmlns:a16="http://schemas.microsoft.com/office/drawing/2014/main" id="{26F63796-1961-4AC6-B479-9841F13228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653" y="5728570"/>
                  <a:ext cx="281337" cy="281338"/>
                </a:xfrm>
                <a:prstGeom prst="rect">
                  <a:avLst/>
                </a:prstGeom>
              </p:spPr>
            </p:pic>
            <p:pic>
              <p:nvPicPr>
                <p:cNvPr id="194" name="Graphic 193">
                  <a:extLst>
                    <a:ext uri="{FF2B5EF4-FFF2-40B4-BE49-F238E27FC236}">
                      <a16:creationId xmlns:a16="http://schemas.microsoft.com/office/drawing/2014/main" id="{6AD78C5B-13ED-435B-B349-95F73846A1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11025" y="5728570"/>
                  <a:ext cx="281337" cy="281338"/>
                </a:xfrm>
                <a:prstGeom prst="rect">
                  <a:avLst/>
                </a:prstGeom>
              </p:spPr>
            </p:pic>
            <p:pic>
              <p:nvPicPr>
                <p:cNvPr id="195" name="Graphic 194">
                  <a:extLst>
                    <a:ext uri="{FF2B5EF4-FFF2-40B4-BE49-F238E27FC236}">
                      <a16:creationId xmlns:a16="http://schemas.microsoft.com/office/drawing/2014/main" id="{E0EBACF5-EA60-40BA-9D4E-9F07205277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2395" y="5728570"/>
                  <a:ext cx="281337" cy="281338"/>
                </a:xfrm>
                <a:prstGeom prst="rect">
                  <a:avLst/>
                </a:prstGeom>
              </p:spPr>
            </p:pic>
          </p:grpSp>
        </p:grpSp>
      </p:grpSp>
      <p:pic>
        <p:nvPicPr>
          <p:cNvPr id="17" name="Graphic 16" descr="Azure Arc logo">
            <a:extLst>
              <a:ext uri="{FF2B5EF4-FFF2-40B4-BE49-F238E27FC236}">
                <a16:creationId xmlns:a16="http://schemas.microsoft.com/office/drawing/2014/main" id="{7C798293-F4F7-448D-91B3-DDB7DAF145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50160" y="3321927"/>
            <a:ext cx="490408" cy="490408"/>
          </a:xfrm>
          <a:prstGeom prst="rect">
            <a:avLst/>
          </a:prstGeom>
        </p:spPr>
      </p:pic>
    </p:spTree>
    <p:extLst>
      <p:ext uri="{BB962C8B-B14F-4D97-AF65-F5344CB8AC3E}">
        <p14:creationId xmlns:p14="http://schemas.microsoft.com/office/powerpoint/2010/main" val="1199651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D0AC-5CE1-4D78-BCC4-DF804178E459}"/>
              </a:ext>
            </a:extLst>
          </p:cNvPr>
          <p:cNvSpPr>
            <a:spLocks noGrp="1"/>
          </p:cNvSpPr>
          <p:nvPr>
            <p:ph type="title"/>
          </p:nvPr>
        </p:nvSpPr>
        <p:spPr>
          <a:xfrm>
            <a:off x="588263" y="457200"/>
            <a:ext cx="11018520" cy="861774"/>
          </a:xfrm>
        </p:spPr>
        <p:txBody>
          <a:bodyPr/>
          <a:lstStyle/>
          <a:p>
            <a:pPr algn="ct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Lighthouse and Azure Arc</a:t>
            </a:r>
            <a:b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US" sz="2000" b="0" i="0" u="none" strike="noStrike" kern="1200" cap="none" spc="0" normalizeH="0" baseline="0" noProof="0">
                <a:ln w="3175">
                  <a:noFill/>
                </a:ln>
                <a:solidFill>
                  <a:srgbClr val="FFFFFF"/>
                </a:solidFill>
                <a:effectLst/>
                <a:uLnTx/>
                <a:uFillTx/>
                <a:latin typeface="Segoe UI"/>
                <a:ea typeface="+mn-ea"/>
                <a:cs typeface="Segoe UI" pitchFamily="34" charset="0"/>
              </a:rPr>
              <a:t>New opportunities for partners</a:t>
            </a:r>
            <a:endParaRPr lang="en-US"/>
          </a:p>
        </p:txBody>
      </p:sp>
      <p:sp>
        <p:nvSpPr>
          <p:cNvPr id="7" name="Rectangle 6">
            <a:extLst>
              <a:ext uri="{FF2B5EF4-FFF2-40B4-BE49-F238E27FC236}">
                <a16:creationId xmlns:a16="http://schemas.microsoft.com/office/drawing/2014/main" id="{05A5BA7A-DB4D-446A-B34A-3281126EDABA}"/>
              </a:ext>
            </a:extLst>
          </p:cNvPr>
          <p:cNvSpPr/>
          <p:nvPr/>
        </p:nvSpPr>
        <p:spPr bwMode="auto">
          <a:xfrm>
            <a:off x="864824"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2"/>
                </a:solidFill>
                <a:uLnTx/>
                <a:uFillTx/>
                <a:latin typeface="Segoe UI Semibold"/>
                <a:ea typeface="+mn-ea"/>
                <a:cs typeface="Segoe UI Semibold"/>
              </a:rPr>
              <a:t>Expand your</a:t>
            </a:r>
            <a:br>
              <a:rPr kumimoji="0" lang="en-US" sz="1961" i="0" u="none" strike="noStrike" kern="1200" cap="none" spc="0" normalizeH="0" baseline="0" noProof="0">
                <a:ln>
                  <a:noFill/>
                </a:ln>
                <a:solidFill>
                  <a:schemeClr val="accent2"/>
                </a:solidFill>
                <a:uLnTx/>
                <a:uFillTx/>
                <a:latin typeface="Segoe UI Semibold"/>
                <a:ea typeface="+mn-ea"/>
                <a:cs typeface="Segoe UI Semibold"/>
              </a:rPr>
            </a:br>
            <a:r>
              <a:rPr kumimoji="0" lang="en-US" sz="1961" i="0" u="none" strike="noStrike" kern="1200" cap="none" spc="0" normalizeH="0" baseline="0" noProof="0">
                <a:ln>
                  <a:noFill/>
                </a:ln>
                <a:solidFill>
                  <a:schemeClr val="accent2"/>
                </a:solidFill>
                <a:uLnTx/>
                <a:uFillTx/>
                <a:latin typeface="Segoe UI Semibold"/>
                <a:ea typeface="+mn-ea"/>
                <a:cs typeface="Segoe UI Semibold"/>
              </a:rPr>
              <a:t>revenue opportunities</a:t>
            </a:r>
          </a:p>
        </p:txBody>
      </p:sp>
      <p:sp>
        <p:nvSpPr>
          <p:cNvPr id="11" name="TextBox 10">
            <a:extLst>
              <a:ext uri="{FF2B5EF4-FFF2-40B4-BE49-F238E27FC236}">
                <a16:creationId xmlns:a16="http://schemas.microsoft.com/office/drawing/2014/main" id="{655A8130-C8CA-4489-837B-0EBB7A50D516}"/>
              </a:ext>
            </a:extLst>
          </p:cNvPr>
          <p:cNvSpPr txBox="1"/>
          <p:nvPr/>
        </p:nvSpPr>
        <p:spPr>
          <a:xfrm>
            <a:off x="864824" y="3301434"/>
            <a:ext cx="3187195" cy="984885"/>
          </a:xfrm>
          <a:prstGeom prst="rect">
            <a:avLst/>
          </a:prstGeom>
        </p:spPr>
        <p:txBody>
          <a:bodyPr wrap="square" lIns="0" tIns="0" rIns="0" bIns="0">
            <a:noAutofit/>
          </a:bodyPr>
          <a:lstStyle/>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Manage servers anywhere</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Manage Kubernetes anywhere</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Build hybrid cloud native apps</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Resell and use Azure services</a:t>
            </a:r>
          </a:p>
        </p:txBody>
      </p:sp>
      <p:sp>
        <p:nvSpPr>
          <p:cNvPr id="16" name="Rectangle 15">
            <a:extLst>
              <a:ext uri="{FF2B5EF4-FFF2-40B4-BE49-F238E27FC236}">
                <a16:creationId xmlns:a16="http://schemas.microsoft.com/office/drawing/2014/main" id="{A6D7FAA6-0A9F-42AE-96F0-99146C5FCC85}"/>
              </a:ext>
            </a:extLst>
          </p:cNvPr>
          <p:cNvSpPr/>
          <p:nvPr/>
        </p:nvSpPr>
        <p:spPr bwMode="auto">
          <a:xfrm>
            <a:off x="4502403"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2"/>
                </a:solidFill>
                <a:uLnTx/>
                <a:uFillTx/>
                <a:latin typeface="Segoe UI Semibold"/>
                <a:ea typeface="+mn-ea"/>
                <a:cs typeface="Segoe UI Semibold"/>
              </a:rPr>
              <a:t>Improve</a:t>
            </a:r>
            <a:br>
              <a:rPr kumimoji="0" lang="en-US" sz="1961" i="0" u="none" strike="noStrike" kern="1200" cap="none" spc="0" normalizeH="0" baseline="0" noProof="0">
                <a:ln>
                  <a:noFill/>
                </a:ln>
                <a:solidFill>
                  <a:schemeClr val="accent2"/>
                </a:solidFill>
                <a:uLnTx/>
                <a:uFillTx/>
                <a:latin typeface="Segoe UI Semibold"/>
                <a:ea typeface="+mn-ea"/>
                <a:cs typeface="Segoe UI Semibold"/>
              </a:rPr>
            </a:br>
            <a:r>
              <a:rPr kumimoji="0" lang="en-US" sz="1961" i="0" u="none" strike="noStrike" kern="1200" cap="none" spc="0" normalizeH="0" baseline="0" noProof="0">
                <a:ln>
                  <a:noFill/>
                </a:ln>
                <a:solidFill>
                  <a:schemeClr val="accent2"/>
                </a:solidFill>
                <a:uLnTx/>
                <a:uFillTx/>
                <a:latin typeface="Segoe UI Semibold"/>
                <a:ea typeface="+mn-ea"/>
                <a:cs typeface="Segoe UI Semibold"/>
              </a:rPr>
              <a:t>operational efficiency</a:t>
            </a:r>
          </a:p>
        </p:txBody>
      </p:sp>
      <p:sp>
        <p:nvSpPr>
          <p:cNvPr id="17" name="TextBox 16">
            <a:extLst>
              <a:ext uri="{FF2B5EF4-FFF2-40B4-BE49-F238E27FC236}">
                <a16:creationId xmlns:a16="http://schemas.microsoft.com/office/drawing/2014/main" id="{8D7FBC8D-7630-4B24-97CB-15988DA7E3B3}"/>
              </a:ext>
            </a:extLst>
          </p:cNvPr>
          <p:cNvSpPr txBox="1"/>
          <p:nvPr/>
        </p:nvSpPr>
        <p:spPr>
          <a:xfrm>
            <a:off x="4502403" y="3301434"/>
            <a:ext cx="3187195" cy="984885"/>
          </a:xfrm>
          <a:prstGeom prst="rect">
            <a:avLst/>
          </a:prstGeom>
        </p:spPr>
        <p:txBody>
          <a:bodyPr wrap="square" lIns="0" tIns="0" rIns="0" bIns="0">
            <a:noAutofit/>
          </a:bodyPr>
          <a:lstStyle/>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Standardize DC operations</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Consistent tooling</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Simplify and</a:t>
            </a:r>
            <a:br>
              <a:rPr kumimoji="0" lang="en-US" sz="1600" b="0" i="0" u="none" strike="noStrike" kern="1200" cap="none" spc="0" normalizeH="0" baseline="0" noProof="0">
                <a:ln>
                  <a:noFill/>
                </a:ln>
                <a:solidFill>
                  <a:srgbClr val="FFFFFF"/>
                </a:solidFill>
                <a:effectLst/>
                <a:uLnTx/>
                <a:uFillTx/>
                <a:ea typeface="+mn-ea"/>
                <a:cs typeface="+mn-cs"/>
              </a:rPr>
            </a:br>
            <a:r>
              <a:rPr kumimoji="0" lang="en-US" sz="1600" b="0" i="0" u="none" strike="noStrike" kern="1200" cap="none" spc="0" normalizeH="0" baseline="0" noProof="0">
                <a:ln>
                  <a:noFill/>
                </a:ln>
                <a:solidFill>
                  <a:srgbClr val="FFFFFF"/>
                </a:solidFill>
                <a:effectLst/>
                <a:uLnTx/>
                <a:uFillTx/>
                <a:ea typeface="+mn-ea"/>
                <a:cs typeface="+mn-cs"/>
              </a:rPr>
              <a:t>automate governance </a:t>
            </a:r>
          </a:p>
        </p:txBody>
      </p:sp>
      <p:sp>
        <p:nvSpPr>
          <p:cNvPr id="18" name="Rectangle 17">
            <a:extLst>
              <a:ext uri="{FF2B5EF4-FFF2-40B4-BE49-F238E27FC236}">
                <a16:creationId xmlns:a16="http://schemas.microsoft.com/office/drawing/2014/main" id="{D75B7EC5-04FD-4359-B913-D5E285F3B44F}"/>
              </a:ext>
            </a:extLst>
          </p:cNvPr>
          <p:cNvSpPr/>
          <p:nvPr/>
        </p:nvSpPr>
        <p:spPr bwMode="auto">
          <a:xfrm>
            <a:off x="8139982"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2"/>
                </a:solidFill>
                <a:uLnTx/>
                <a:uFillTx/>
                <a:latin typeface="Segoe UI Semibold" panose="020B0702040204020203" pitchFamily="34" charset="0"/>
                <a:ea typeface="+mn-ea"/>
                <a:cs typeface="Segoe UI Semibold" panose="020B0702040204020203" pitchFamily="34" charset="0"/>
              </a:rPr>
              <a:t>Overcome common customer objections</a:t>
            </a:r>
          </a:p>
        </p:txBody>
      </p:sp>
      <p:sp>
        <p:nvSpPr>
          <p:cNvPr id="19" name="TextBox 18">
            <a:extLst>
              <a:ext uri="{FF2B5EF4-FFF2-40B4-BE49-F238E27FC236}">
                <a16:creationId xmlns:a16="http://schemas.microsoft.com/office/drawing/2014/main" id="{1B677834-2C87-41DC-AFCD-2B5FC4969520}"/>
              </a:ext>
            </a:extLst>
          </p:cNvPr>
          <p:cNvSpPr txBox="1"/>
          <p:nvPr/>
        </p:nvSpPr>
        <p:spPr>
          <a:xfrm>
            <a:off x="8139982" y="3301434"/>
            <a:ext cx="3187195" cy="984885"/>
          </a:xfrm>
          <a:prstGeom prst="rect">
            <a:avLst/>
          </a:prstGeom>
        </p:spPr>
        <p:txBody>
          <a:bodyPr wrap="square" lIns="0" tIns="0" rIns="0" bIns="0">
            <a:noAutofit/>
          </a:bodyPr>
          <a:lstStyle/>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Enforce security</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Ensure compliance</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Address latency</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Develop visibility</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Provide control</a:t>
            </a:r>
          </a:p>
        </p:txBody>
      </p:sp>
      <p:sp>
        <p:nvSpPr>
          <p:cNvPr id="14" name="TextBox 13">
            <a:extLst>
              <a:ext uri="{FF2B5EF4-FFF2-40B4-BE49-F238E27FC236}">
                <a16:creationId xmlns:a16="http://schemas.microsoft.com/office/drawing/2014/main" id="{8B168D7C-3818-4E8E-B893-F6FB38EFD9DE}"/>
              </a:ext>
            </a:extLst>
          </p:cNvPr>
          <p:cNvSpPr txBox="1"/>
          <p:nvPr/>
        </p:nvSpPr>
        <p:spPr>
          <a:xfrm>
            <a:off x="2290640" y="5205941"/>
            <a:ext cx="7965107" cy="336740"/>
          </a:xfrm>
          <a:prstGeom prst="rect">
            <a:avLst/>
          </a:prstGeom>
          <a:noFill/>
        </p:spPr>
        <p:txBody>
          <a:bodyPr wrap="square" lIns="0" tIns="0" rIns="0" bIns="0" rtlCol="0">
            <a:noAutofit/>
          </a:bodyPr>
          <a:lstStyle>
            <a:defPPr>
              <a:defRPr lang="en-US"/>
            </a:defPPr>
            <a:lvl1pPr algn="ctr" defTabSz="932597">
              <a:defRPr sz="1632">
                <a:solidFill>
                  <a:srgbClr val="FFFFFF"/>
                </a:solidFill>
                <a:latin typeface="Segoe UI Semibold"/>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 AWS | GCP | Kubernetes | Windows | Linux | Data</a:t>
            </a:r>
          </a:p>
        </p:txBody>
      </p:sp>
      <p:cxnSp>
        <p:nvCxnSpPr>
          <p:cNvPr id="15" name="Straight Connector 14">
            <a:extLst>
              <a:ext uri="{FF2B5EF4-FFF2-40B4-BE49-F238E27FC236}">
                <a16:creationId xmlns:a16="http://schemas.microsoft.com/office/drawing/2014/main" id="{49607BD0-CDDD-4C97-8D51-DAAD1DBB4513}"/>
              </a:ext>
              <a:ext uri="{C183D7F6-B498-43B3-948B-1728B52AA6E4}">
                <adec:decorative xmlns:adec="http://schemas.microsoft.com/office/drawing/2017/decorative" val="1"/>
              </a:ext>
            </a:extLst>
          </p:cNvPr>
          <p:cNvCxnSpPr>
            <a:cxnSpLocks/>
          </p:cNvCxnSpPr>
          <p:nvPr/>
        </p:nvCxnSpPr>
        <p:spPr>
          <a:xfrm>
            <a:off x="864824" y="4854406"/>
            <a:ext cx="10462353"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7454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20D58AB2-1EF9-4885-84B9-F848B5165642}"/>
              </a:ext>
            </a:extLst>
          </p:cNvPr>
          <p:cNvSpPr/>
          <p:nvPr/>
        </p:nvSpPr>
        <p:spPr bwMode="auto">
          <a:xfrm>
            <a:off x="3514049" y="1596593"/>
            <a:ext cx="4782994"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Run Azure services anywhere</a:t>
            </a:r>
          </a:p>
        </p:txBody>
      </p:sp>
      <p:cxnSp>
        <p:nvCxnSpPr>
          <p:cNvPr id="7" name="Straight Connector 6">
            <a:extLst>
              <a:ext uri="{FF2B5EF4-FFF2-40B4-BE49-F238E27FC236}">
                <a16:creationId xmlns:a16="http://schemas.microsoft.com/office/drawing/2014/main" id="{C5324819-EC20-4463-B95A-E74DAF49E211}"/>
              </a:ext>
              <a:ext uri="{C183D7F6-B498-43B3-948B-1728B52AA6E4}">
                <adec:decorative xmlns:adec="http://schemas.microsoft.com/office/drawing/2017/decorative" val="1"/>
              </a:ext>
            </a:extLst>
          </p:cNvPr>
          <p:cNvCxnSpPr>
            <a:cxnSpLocks/>
            <a:stCxn id="3" idx="2"/>
          </p:cNvCxnSpPr>
          <p:nvPr/>
        </p:nvCxnSpPr>
        <p:spPr>
          <a:xfrm flipH="1">
            <a:off x="5912895" y="5699532"/>
            <a:ext cx="0" cy="308796"/>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C4D5773-31D5-4A00-AC8F-9A68B75AB0DF}"/>
              </a:ext>
            </a:extLst>
          </p:cNvPr>
          <p:cNvGrpSpPr/>
          <p:nvPr/>
        </p:nvGrpSpPr>
        <p:grpSpPr>
          <a:xfrm>
            <a:off x="5564383" y="6149518"/>
            <a:ext cx="3066289" cy="407391"/>
            <a:chOff x="4470256" y="5652365"/>
            <a:chExt cx="3066289" cy="407391"/>
          </a:xfrm>
        </p:grpSpPr>
        <p:pic>
          <p:nvPicPr>
            <p:cNvPr id="44" name="Graphic 43" descr="Windows Virtual Machine icon">
              <a:extLst>
                <a:ext uri="{FF2B5EF4-FFF2-40B4-BE49-F238E27FC236}">
                  <a16:creationId xmlns:a16="http://schemas.microsoft.com/office/drawing/2014/main" id="{A483E6D3-5818-4AD3-8346-6FAC3E538C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62703" y="5693996"/>
              <a:ext cx="365760" cy="365760"/>
            </a:xfrm>
            <a:prstGeom prst="rect">
              <a:avLst/>
            </a:prstGeom>
          </p:spPr>
        </p:pic>
        <p:pic>
          <p:nvPicPr>
            <p:cNvPr id="45" name="Graphic 44" descr="Linux Virtual Machine icon">
              <a:extLst>
                <a:ext uri="{FF2B5EF4-FFF2-40B4-BE49-F238E27FC236}">
                  <a16:creationId xmlns:a16="http://schemas.microsoft.com/office/drawing/2014/main" id="{82FF31D8-53D3-48BF-9E61-B565B7C477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70634" y="5693996"/>
              <a:ext cx="365760" cy="365760"/>
            </a:xfrm>
            <a:prstGeom prst="rect">
              <a:avLst/>
            </a:prstGeom>
          </p:spPr>
        </p:pic>
        <p:pic>
          <p:nvPicPr>
            <p:cNvPr id="46" name="Graphic 45" descr="Bare metal servers icon">
              <a:extLst>
                <a:ext uri="{FF2B5EF4-FFF2-40B4-BE49-F238E27FC236}">
                  <a16:creationId xmlns:a16="http://schemas.microsoft.com/office/drawing/2014/main" id="{62F28923-715F-4907-8AD5-E3F54DAC4D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70256" y="5668644"/>
              <a:ext cx="365760" cy="365760"/>
            </a:xfrm>
            <a:prstGeom prst="rect">
              <a:avLst/>
            </a:prstGeom>
          </p:spPr>
        </p:pic>
        <p:pic>
          <p:nvPicPr>
            <p:cNvPr id="47" name="Picture 46" descr="Kubernetes icon">
              <a:extLst>
                <a:ext uri="{FF2B5EF4-FFF2-40B4-BE49-F238E27FC236}">
                  <a16:creationId xmlns:a16="http://schemas.microsoft.com/office/drawing/2014/main" id="{4BA38266-455A-4993-991A-E38A4401C9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3586" y="5652365"/>
              <a:ext cx="377072" cy="365760"/>
            </a:xfrm>
            <a:prstGeom prst="rect">
              <a:avLst/>
            </a:prstGeom>
          </p:spPr>
        </p:pic>
        <p:pic>
          <p:nvPicPr>
            <p:cNvPr id="48" name="Graphic 47">
              <a:extLst>
                <a:ext uri="{FF2B5EF4-FFF2-40B4-BE49-F238E27FC236}">
                  <a16:creationId xmlns:a16="http://schemas.microsoft.com/office/drawing/2014/main" id="{803C4207-D816-4C22-A63E-2D69FEB7312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31186" y="5705371"/>
              <a:ext cx="274320" cy="274320"/>
            </a:xfrm>
            <a:prstGeom prst="rect">
              <a:avLst/>
            </a:prstGeom>
          </p:spPr>
        </p:pic>
        <p:pic>
          <p:nvPicPr>
            <p:cNvPr id="49" name="Graphic 48">
              <a:extLst>
                <a:ext uri="{FF2B5EF4-FFF2-40B4-BE49-F238E27FC236}">
                  <a16:creationId xmlns:a16="http://schemas.microsoft.com/office/drawing/2014/main" id="{624BBD42-49B1-4D16-9E2C-DC4BA774AAF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2225" y="5705371"/>
              <a:ext cx="274320" cy="274320"/>
            </a:xfrm>
            <a:prstGeom prst="rect">
              <a:avLst/>
            </a:prstGeom>
          </p:spPr>
        </p:pic>
        <p:pic>
          <p:nvPicPr>
            <p:cNvPr id="50" name="Graphic 49">
              <a:extLst>
                <a:ext uri="{FF2B5EF4-FFF2-40B4-BE49-F238E27FC236}">
                  <a16:creationId xmlns:a16="http://schemas.microsoft.com/office/drawing/2014/main" id="{29A6B169-CAA8-478B-A116-29A724B40B0F}"/>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81310" y="5705371"/>
              <a:ext cx="274320" cy="274320"/>
            </a:xfrm>
            <a:prstGeom prst="rect">
              <a:avLst/>
            </a:prstGeom>
          </p:spPr>
        </p:pic>
      </p:grpSp>
      <p:sp>
        <p:nvSpPr>
          <p:cNvPr id="53" name="Title 1">
            <a:extLst>
              <a:ext uri="{FF2B5EF4-FFF2-40B4-BE49-F238E27FC236}">
                <a16:creationId xmlns:a16="http://schemas.microsoft.com/office/drawing/2014/main" id="{98D691B5-D2D0-4D24-B783-ADB0CEA13848}"/>
              </a:ext>
            </a:extLst>
          </p:cNvPr>
          <p:cNvSpPr txBox="1">
            <a:spLocks/>
          </p:cNvSpPr>
          <p:nvPr/>
        </p:nvSpPr>
        <p:spPr>
          <a:xfrm>
            <a:off x="371769" y="397398"/>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Enhance offerings with Azure Arc</a:t>
            </a:r>
          </a:p>
        </p:txBody>
      </p:sp>
      <p:sp>
        <p:nvSpPr>
          <p:cNvPr id="3" name="Rectangle 2">
            <a:extLst>
              <a:ext uri="{FF2B5EF4-FFF2-40B4-BE49-F238E27FC236}">
                <a16:creationId xmlns:a16="http://schemas.microsoft.com/office/drawing/2014/main" id="{AEB21966-A985-4E2A-B71B-219441737425}"/>
              </a:ext>
            </a:extLst>
          </p:cNvPr>
          <p:cNvSpPr/>
          <p:nvPr/>
        </p:nvSpPr>
        <p:spPr bwMode="auto">
          <a:xfrm>
            <a:off x="3526036" y="4948321"/>
            <a:ext cx="4783474" cy="751211"/>
          </a:xfrm>
          <a:prstGeom prst="rect">
            <a:avLst/>
          </a:prstGeom>
          <a:solidFill>
            <a:schemeClr val="bg1">
              <a:lumMod val="75000"/>
              <a:lumOff val="25000"/>
            </a:schemeClr>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j-ea"/>
                <a:cs typeface="Segoe UI" pitchFamily="34" charset="0"/>
              </a:rPr>
              <a:t>Existing tools</a:t>
            </a:r>
          </a:p>
        </p:txBody>
      </p:sp>
      <p:sp>
        <p:nvSpPr>
          <p:cNvPr id="54" name="Rectangle 53">
            <a:extLst>
              <a:ext uri="{FF2B5EF4-FFF2-40B4-BE49-F238E27FC236}">
                <a16:creationId xmlns:a16="http://schemas.microsoft.com/office/drawing/2014/main" id="{F13FC1E8-82F0-4DC4-91E6-9E4ACB3C41CD}"/>
              </a:ext>
            </a:extLst>
          </p:cNvPr>
          <p:cNvSpPr/>
          <p:nvPr/>
        </p:nvSpPr>
        <p:spPr bwMode="auto">
          <a:xfrm>
            <a:off x="3519280" y="4100029"/>
            <a:ext cx="4793227"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Global inventory, tagging, automation, &amp; search</a:t>
            </a:r>
          </a:p>
        </p:txBody>
      </p:sp>
      <p:sp>
        <p:nvSpPr>
          <p:cNvPr id="57" name="Rectangle 56">
            <a:extLst>
              <a:ext uri="{FF2B5EF4-FFF2-40B4-BE49-F238E27FC236}">
                <a16:creationId xmlns:a16="http://schemas.microsoft.com/office/drawing/2014/main" id="{6B120013-7B8F-451F-B05A-C57956EC6EE9}"/>
              </a:ext>
            </a:extLst>
          </p:cNvPr>
          <p:cNvSpPr/>
          <p:nvPr/>
        </p:nvSpPr>
        <p:spPr bwMode="auto">
          <a:xfrm>
            <a:off x="3514049" y="3264804"/>
            <a:ext cx="4793227"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Governance &amp; security at scale</a:t>
            </a:r>
          </a:p>
        </p:txBody>
      </p:sp>
      <p:sp>
        <p:nvSpPr>
          <p:cNvPr id="58" name="Rectangle 57">
            <a:extLst>
              <a:ext uri="{FF2B5EF4-FFF2-40B4-BE49-F238E27FC236}">
                <a16:creationId xmlns:a16="http://schemas.microsoft.com/office/drawing/2014/main" id="{BF22D3D2-F37B-486E-BB7D-4734C28010E3}"/>
              </a:ext>
            </a:extLst>
          </p:cNvPr>
          <p:cNvSpPr/>
          <p:nvPr/>
        </p:nvSpPr>
        <p:spPr bwMode="auto">
          <a:xfrm>
            <a:off x="3516282" y="2429579"/>
            <a:ext cx="4793227" cy="53949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Integrate into automations &amp; dashboards</a:t>
            </a:r>
          </a:p>
        </p:txBody>
      </p:sp>
      <p:sp>
        <p:nvSpPr>
          <p:cNvPr id="62" name="TextBox 61">
            <a:extLst>
              <a:ext uri="{FF2B5EF4-FFF2-40B4-BE49-F238E27FC236}">
                <a16:creationId xmlns:a16="http://schemas.microsoft.com/office/drawing/2014/main" id="{DF06452C-D03F-40D6-A343-1EC42B6F9662}"/>
              </a:ext>
            </a:extLst>
          </p:cNvPr>
          <p:cNvSpPr txBox="1"/>
          <p:nvPr/>
        </p:nvSpPr>
        <p:spPr>
          <a:xfrm>
            <a:off x="3119027" y="6199116"/>
            <a:ext cx="2329543" cy="33844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pitchFamily="34" charset="0"/>
              </a:rPr>
              <a:t>Customer resources</a:t>
            </a:r>
          </a:p>
        </p:txBody>
      </p:sp>
      <p:sp>
        <p:nvSpPr>
          <p:cNvPr id="67" name="Oval 66">
            <a:extLst>
              <a:ext uri="{FF2B5EF4-FFF2-40B4-BE49-F238E27FC236}">
                <a16:creationId xmlns:a16="http://schemas.microsoft.com/office/drawing/2014/main" id="{203C9C96-86C4-4AC6-BBD1-4C59E1B9B825}"/>
              </a:ext>
            </a:extLst>
          </p:cNvPr>
          <p:cNvSpPr/>
          <p:nvPr/>
        </p:nvSpPr>
        <p:spPr bwMode="auto">
          <a:xfrm>
            <a:off x="3282945" y="4463470"/>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1</a:t>
            </a:r>
          </a:p>
        </p:txBody>
      </p:sp>
      <p:sp>
        <p:nvSpPr>
          <p:cNvPr id="68" name="Oval 67">
            <a:extLst>
              <a:ext uri="{FF2B5EF4-FFF2-40B4-BE49-F238E27FC236}">
                <a16:creationId xmlns:a16="http://schemas.microsoft.com/office/drawing/2014/main" id="{1E5AC2D5-003C-4F05-9346-8127EBEACF0E}"/>
              </a:ext>
            </a:extLst>
          </p:cNvPr>
          <p:cNvSpPr/>
          <p:nvPr/>
        </p:nvSpPr>
        <p:spPr bwMode="auto">
          <a:xfrm>
            <a:off x="3282945" y="3629941"/>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2</a:t>
            </a:r>
          </a:p>
        </p:txBody>
      </p:sp>
      <p:cxnSp>
        <p:nvCxnSpPr>
          <p:cNvPr id="72" name="Straight Connector 71">
            <a:extLst>
              <a:ext uri="{FF2B5EF4-FFF2-40B4-BE49-F238E27FC236}">
                <a16:creationId xmlns:a16="http://schemas.microsoft.com/office/drawing/2014/main" id="{9AE15E19-0AFE-4669-BEC3-4DA9EC051F50}"/>
              </a:ext>
              <a:ext uri="{C183D7F6-B498-43B3-948B-1728B52AA6E4}">
                <adec:decorative xmlns:adec="http://schemas.microsoft.com/office/drawing/2017/decorative" val="1"/>
              </a:ext>
            </a:extLst>
          </p:cNvPr>
          <p:cNvCxnSpPr>
            <a:cxnSpLocks/>
            <a:stCxn id="54" idx="2"/>
            <a:endCxn id="3" idx="0"/>
          </p:cNvCxnSpPr>
          <p:nvPr/>
        </p:nvCxnSpPr>
        <p:spPr>
          <a:xfrm>
            <a:off x="5915894" y="4639525"/>
            <a:ext cx="1879" cy="308796"/>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7D3A6A-DF60-4869-A2D1-237EE0943A18}"/>
              </a:ext>
              <a:ext uri="{C183D7F6-B498-43B3-948B-1728B52AA6E4}">
                <adec:decorative xmlns:adec="http://schemas.microsoft.com/office/drawing/2017/decorative" val="1"/>
              </a:ext>
            </a:extLst>
          </p:cNvPr>
          <p:cNvCxnSpPr>
            <a:cxnSpLocks/>
            <a:stCxn id="57" idx="2"/>
            <a:endCxn id="54" idx="0"/>
          </p:cNvCxnSpPr>
          <p:nvPr/>
        </p:nvCxnSpPr>
        <p:spPr>
          <a:xfrm>
            <a:off x="5910663" y="3804300"/>
            <a:ext cx="0" cy="295729"/>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C70747B-869C-4B23-B999-1BB076009378}"/>
              </a:ext>
              <a:ext uri="{C183D7F6-B498-43B3-948B-1728B52AA6E4}">
                <adec:decorative xmlns:adec="http://schemas.microsoft.com/office/drawing/2017/decorative" val="1"/>
              </a:ext>
            </a:extLst>
          </p:cNvPr>
          <p:cNvCxnSpPr>
            <a:cxnSpLocks/>
            <a:stCxn id="58" idx="2"/>
            <a:endCxn id="57" idx="0"/>
          </p:cNvCxnSpPr>
          <p:nvPr/>
        </p:nvCxnSpPr>
        <p:spPr>
          <a:xfrm flipH="1">
            <a:off x="5910663" y="2969075"/>
            <a:ext cx="2233" cy="295729"/>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FF205276-394C-4562-9FBA-F8760A5E5A0A}"/>
              </a:ext>
            </a:extLst>
          </p:cNvPr>
          <p:cNvSpPr/>
          <p:nvPr/>
        </p:nvSpPr>
        <p:spPr bwMode="auto">
          <a:xfrm>
            <a:off x="3282945" y="2786721"/>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3</a:t>
            </a:r>
          </a:p>
        </p:txBody>
      </p:sp>
      <p:sp>
        <p:nvSpPr>
          <p:cNvPr id="93" name="Oval 92">
            <a:extLst>
              <a:ext uri="{FF2B5EF4-FFF2-40B4-BE49-F238E27FC236}">
                <a16:creationId xmlns:a16="http://schemas.microsoft.com/office/drawing/2014/main" id="{4403EADD-ABB2-4CB0-A107-1F371BA1A891}"/>
              </a:ext>
            </a:extLst>
          </p:cNvPr>
          <p:cNvSpPr/>
          <p:nvPr/>
        </p:nvSpPr>
        <p:spPr bwMode="auto">
          <a:xfrm>
            <a:off x="3282945" y="1943273"/>
            <a:ext cx="338441" cy="338441"/>
          </a:xfrm>
          <a:prstGeom prst="ellipse">
            <a:avLst/>
          </a:prstGeom>
          <a:solidFill>
            <a:srgbClr val="8661C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4</a:t>
            </a:r>
          </a:p>
        </p:txBody>
      </p:sp>
      <p:cxnSp>
        <p:nvCxnSpPr>
          <p:cNvPr id="2" name="Straight Connector 1">
            <a:extLst>
              <a:ext uri="{FF2B5EF4-FFF2-40B4-BE49-F238E27FC236}">
                <a16:creationId xmlns:a16="http://schemas.microsoft.com/office/drawing/2014/main" id="{533FE550-EB5A-4341-BDCC-14EBD3F40825}"/>
              </a:ext>
              <a:ext uri="{C183D7F6-B498-43B3-948B-1728B52AA6E4}">
                <adec:decorative xmlns:adec="http://schemas.microsoft.com/office/drawing/2017/decorative" val="1"/>
              </a:ext>
            </a:extLst>
          </p:cNvPr>
          <p:cNvCxnSpPr>
            <a:cxnSpLocks/>
            <a:stCxn id="92" idx="2"/>
            <a:endCxn id="58" idx="0"/>
          </p:cNvCxnSpPr>
          <p:nvPr/>
        </p:nvCxnSpPr>
        <p:spPr>
          <a:xfrm>
            <a:off x="5905546" y="2136089"/>
            <a:ext cx="0" cy="293490"/>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867790E-9B2B-4CFB-850D-0A4FFA43DFA1}"/>
              </a:ext>
            </a:extLst>
          </p:cNvPr>
          <p:cNvCxnSpPr>
            <a:cxnSpLocks/>
            <a:stCxn id="92" idx="3"/>
            <a:endCxn id="3" idx="3"/>
          </p:cNvCxnSpPr>
          <p:nvPr/>
        </p:nvCxnSpPr>
        <p:spPr>
          <a:xfrm>
            <a:off x="8297043" y="1866341"/>
            <a:ext cx="12467" cy="3457586"/>
          </a:xfrm>
          <a:prstGeom prst="bentConnector3">
            <a:avLst>
              <a:gd name="adj1" fmla="val 1933641"/>
            </a:avLst>
          </a:prstGeom>
          <a:ln>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5394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81681" y="2127994"/>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6" y="3237728"/>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1107996"/>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has 100 VMs (Linux/Windows) running on-premises. The VMs consist of file servers, SQL instances, web servers and backend servers. You as a partner have been brought in to conduct an analysis of the infrastructure, execute the migration and implement </a:t>
            </a:r>
            <a:r>
              <a:rPr lang="en-US" sz="1800">
                <a:solidFill>
                  <a:srgbClr val="FFFFFF"/>
                </a:solidFill>
                <a:latin typeface="Segoe UI"/>
              </a:rPr>
              <a:t>a unified operations strategy using Azure native tools.</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492443"/>
          </a:xfrm>
        </p:spPr>
        <p:txBody>
          <a:bodyPr/>
          <a:lstStyle/>
          <a:p>
            <a:pPr defTabSz="914016">
              <a:defRPr/>
            </a:pPr>
            <a:r>
              <a:rPr lang="en-US" sz="3200" spc="-50"/>
              <a:t>Example: Azure Arc Partner </a:t>
            </a:r>
            <a:r>
              <a:rPr lang="en-US" sz="3200" spc="-50">
                <a:latin typeface="Segoe UI Semibold"/>
              </a:rPr>
              <a:t>Opportunity – </a:t>
            </a:r>
            <a:r>
              <a:rPr lang="en-US" sz="3200" spc="-51">
                <a:latin typeface="Segoe UI Semibold"/>
              </a:rPr>
              <a:t>Migration</a:t>
            </a:r>
            <a:endParaRPr lang="en-US" sz="3200" spc="-50">
              <a:latin typeface="Segoe UI Semibold"/>
            </a:endParaRP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146057" y="3237728"/>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84" name="Rectangle 83">
            <a:extLst>
              <a:ext uri="{FF2B5EF4-FFF2-40B4-BE49-F238E27FC236}">
                <a16:creationId xmlns:a16="http://schemas.microsoft.com/office/drawing/2014/main" id="{67CF93D4-5003-4A73-A915-7F54DC0052B8}"/>
              </a:ext>
            </a:extLst>
          </p:cNvPr>
          <p:cNvSpPr/>
          <p:nvPr/>
        </p:nvSpPr>
        <p:spPr>
          <a:xfrm>
            <a:off x="2001945" y="3337391"/>
            <a:ext cx="2448940"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100 x On-Premises VMs</a:t>
            </a:r>
          </a:p>
        </p:txBody>
      </p:sp>
      <p:grpSp>
        <p:nvGrpSpPr>
          <p:cNvPr id="127" name="Group 126">
            <a:extLst>
              <a:ext uri="{FF2B5EF4-FFF2-40B4-BE49-F238E27FC236}">
                <a16:creationId xmlns:a16="http://schemas.microsoft.com/office/drawing/2014/main" id="{0BAB3C71-C0E0-4DBC-9468-935CD3BE7E49}"/>
              </a:ext>
            </a:extLst>
          </p:cNvPr>
          <p:cNvGrpSpPr/>
          <p:nvPr/>
        </p:nvGrpSpPr>
        <p:grpSpPr>
          <a:xfrm>
            <a:off x="8358585" y="5565401"/>
            <a:ext cx="2011680" cy="365760"/>
            <a:chOff x="8561608" y="2785729"/>
            <a:chExt cx="1405900" cy="265698"/>
          </a:xfrm>
        </p:grpSpPr>
        <p:pic>
          <p:nvPicPr>
            <p:cNvPr id="128" name="Picture 127" descr="A picture containing drawing&#10;&#10;Description automatically generated">
              <a:extLst>
                <a:ext uri="{FF2B5EF4-FFF2-40B4-BE49-F238E27FC236}">
                  <a16:creationId xmlns:a16="http://schemas.microsoft.com/office/drawing/2014/main" id="{7256D8B3-C3E9-4714-A590-B7E938E99158}"/>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9" name="Picture 128" descr="A picture containing drawing&#10;&#10;Description automatically generated">
              <a:extLst>
                <a:ext uri="{FF2B5EF4-FFF2-40B4-BE49-F238E27FC236}">
                  <a16:creationId xmlns:a16="http://schemas.microsoft.com/office/drawing/2014/main" id="{CD1859FF-B874-41DA-B8AB-C5D98A72C5C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nvGrpSpPr>
          <p:cNvPr id="17" name="Group 16">
            <a:extLst>
              <a:ext uri="{FF2B5EF4-FFF2-40B4-BE49-F238E27FC236}">
                <a16:creationId xmlns:a16="http://schemas.microsoft.com/office/drawing/2014/main" id="{1A3585E0-E7EF-48D6-AC1A-CB4CD472C460}"/>
              </a:ext>
            </a:extLst>
          </p:cNvPr>
          <p:cNvGrpSpPr/>
          <p:nvPr/>
        </p:nvGrpSpPr>
        <p:grpSpPr>
          <a:xfrm>
            <a:off x="1421330" y="3874322"/>
            <a:ext cx="1651044" cy="1526622"/>
            <a:chOff x="1222999" y="3489075"/>
            <a:chExt cx="1651044" cy="1526622"/>
          </a:xfrm>
        </p:grpSpPr>
        <p:pic>
          <p:nvPicPr>
            <p:cNvPr id="101" name="Graphic 100">
              <a:extLst>
                <a:ext uri="{FF2B5EF4-FFF2-40B4-BE49-F238E27FC236}">
                  <a16:creationId xmlns:a16="http://schemas.microsoft.com/office/drawing/2014/main" id="{6A74616D-C7D7-416D-A4B9-DF2612FDE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4558497"/>
              <a:ext cx="457200" cy="457200"/>
            </a:xfrm>
            <a:prstGeom prst="rect">
              <a:avLst/>
            </a:prstGeom>
          </p:spPr>
        </p:pic>
        <p:pic>
          <p:nvPicPr>
            <p:cNvPr id="107" name="Graphic 106">
              <a:extLst>
                <a:ext uri="{FF2B5EF4-FFF2-40B4-BE49-F238E27FC236}">
                  <a16:creationId xmlns:a16="http://schemas.microsoft.com/office/drawing/2014/main" id="{F7131682-4AAC-4D48-85F1-0D677D951A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4023786"/>
              <a:ext cx="457200" cy="457200"/>
            </a:xfrm>
            <a:prstGeom prst="rect">
              <a:avLst/>
            </a:prstGeom>
          </p:spPr>
        </p:pic>
        <p:pic>
          <p:nvPicPr>
            <p:cNvPr id="111" name="Graphic 110">
              <a:extLst>
                <a:ext uri="{FF2B5EF4-FFF2-40B4-BE49-F238E27FC236}">
                  <a16:creationId xmlns:a16="http://schemas.microsoft.com/office/drawing/2014/main" id="{38A97699-EA71-4E0A-A71E-73DB20247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3489075"/>
              <a:ext cx="457200" cy="457200"/>
            </a:xfrm>
            <a:prstGeom prst="rect">
              <a:avLst/>
            </a:prstGeom>
          </p:spPr>
        </p:pic>
        <p:pic>
          <p:nvPicPr>
            <p:cNvPr id="131" name="Graphic 130">
              <a:extLst>
                <a:ext uri="{FF2B5EF4-FFF2-40B4-BE49-F238E27FC236}">
                  <a16:creationId xmlns:a16="http://schemas.microsoft.com/office/drawing/2014/main" id="{B1D6FC58-3D04-40DE-803C-6867764F66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4558497"/>
              <a:ext cx="457200" cy="457200"/>
            </a:xfrm>
            <a:prstGeom prst="rect">
              <a:avLst/>
            </a:prstGeom>
          </p:spPr>
        </p:pic>
        <p:pic>
          <p:nvPicPr>
            <p:cNvPr id="132" name="Graphic 131">
              <a:extLst>
                <a:ext uri="{FF2B5EF4-FFF2-40B4-BE49-F238E27FC236}">
                  <a16:creationId xmlns:a16="http://schemas.microsoft.com/office/drawing/2014/main" id="{7A1BE386-92EB-448C-AC1C-E5C1C57462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4558497"/>
              <a:ext cx="457200" cy="457200"/>
            </a:xfrm>
            <a:prstGeom prst="rect">
              <a:avLst/>
            </a:prstGeom>
          </p:spPr>
        </p:pic>
        <p:pic>
          <p:nvPicPr>
            <p:cNvPr id="133" name="Graphic 132">
              <a:extLst>
                <a:ext uri="{FF2B5EF4-FFF2-40B4-BE49-F238E27FC236}">
                  <a16:creationId xmlns:a16="http://schemas.microsoft.com/office/drawing/2014/main" id="{BB478DB5-7B37-4FA5-8849-C0F44E0B14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4023786"/>
              <a:ext cx="457200" cy="457200"/>
            </a:xfrm>
            <a:prstGeom prst="rect">
              <a:avLst/>
            </a:prstGeom>
          </p:spPr>
        </p:pic>
        <p:pic>
          <p:nvPicPr>
            <p:cNvPr id="134" name="Graphic 133">
              <a:extLst>
                <a:ext uri="{FF2B5EF4-FFF2-40B4-BE49-F238E27FC236}">
                  <a16:creationId xmlns:a16="http://schemas.microsoft.com/office/drawing/2014/main" id="{552830CE-A1E0-4775-BE21-5D10DB46C2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4023786"/>
              <a:ext cx="457200" cy="457200"/>
            </a:xfrm>
            <a:prstGeom prst="rect">
              <a:avLst/>
            </a:prstGeom>
          </p:spPr>
        </p:pic>
        <p:pic>
          <p:nvPicPr>
            <p:cNvPr id="135" name="Graphic 134">
              <a:extLst>
                <a:ext uri="{FF2B5EF4-FFF2-40B4-BE49-F238E27FC236}">
                  <a16:creationId xmlns:a16="http://schemas.microsoft.com/office/drawing/2014/main" id="{C14A44D7-83C1-4A79-99CD-CDBD105121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3489075"/>
              <a:ext cx="457200" cy="457200"/>
            </a:xfrm>
            <a:prstGeom prst="rect">
              <a:avLst/>
            </a:prstGeom>
          </p:spPr>
        </p:pic>
        <p:pic>
          <p:nvPicPr>
            <p:cNvPr id="136" name="Graphic 135">
              <a:extLst>
                <a:ext uri="{FF2B5EF4-FFF2-40B4-BE49-F238E27FC236}">
                  <a16:creationId xmlns:a16="http://schemas.microsoft.com/office/drawing/2014/main" id="{E7A12743-F171-4E82-B89C-AA428F5E08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3489075"/>
              <a:ext cx="457200" cy="457200"/>
            </a:xfrm>
            <a:prstGeom prst="rect">
              <a:avLst/>
            </a:prstGeom>
          </p:spPr>
        </p:pic>
      </p:grpSp>
      <p:sp>
        <p:nvSpPr>
          <p:cNvPr id="137" name="Rectangle 136">
            <a:extLst>
              <a:ext uri="{FF2B5EF4-FFF2-40B4-BE49-F238E27FC236}">
                <a16:creationId xmlns:a16="http://schemas.microsoft.com/office/drawing/2014/main" id="{DCDB3012-554C-424E-A53E-572D8B282703}"/>
              </a:ext>
            </a:extLst>
          </p:cNvPr>
          <p:cNvSpPr/>
          <p:nvPr/>
        </p:nvSpPr>
        <p:spPr>
          <a:xfrm>
            <a:off x="2086385" y="3333222"/>
            <a:ext cx="2355966"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On-Premises VMs</a:t>
            </a:r>
          </a:p>
        </p:txBody>
      </p:sp>
      <p:sp>
        <p:nvSpPr>
          <p:cNvPr id="139" name="Rectangle 138">
            <a:extLst>
              <a:ext uri="{FF2B5EF4-FFF2-40B4-BE49-F238E27FC236}">
                <a16:creationId xmlns:a16="http://schemas.microsoft.com/office/drawing/2014/main" id="{E2A322FB-D1E6-4F04-9ACE-9EC7952EEC74}"/>
              </a:ext>
            </a:extLst>
          </p:cNvPr>
          <p:cNvSpPr/>
          <p:nvPr/>
        </p:nvSpPr>
        <p:spPr>
          <a:xfrm>
            <a:off x="8550326" y="3333221"/>
            <a:ext cx="1628203"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a:t>
            </a:r>
          </a:p>
        </p:txBody>
      </p:sp>
      <p:cxnSp>
        <p:nvCxnSpPr>
          <p:cNvPr id="141" name="Straight Connector 140">
            <a:extLst>
              <a:ext uri="{FF2B5EF4-FFF2-40B4-BE49-F238E27FC236}">
                <a16:creationId xmlns:a16="http://schemas.microsoft.com/office/drawing/2014/main" id="{6799C401-19EE-40A1-9AA4-1E9AD7B0ECDB}"/>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142" name="TextBox 141">
            <a:extLst>
              <a:ext uri="{FF2B5EF4-FFF2-40B4-BE49-F238E27FC236}">
                <a16:creationId xmlns:a16="http://schemas.microsoft.com/office/drawing/2014/main" id="{00244A23-6EBA-4EFA-B5A3-9F63D75DA204}"/>
              </a:ext>
            </a:extLst>
          </p:cNvPr>
          <p:cNvSpPr txBox="1"/>
          <p:nvPr/>
        </p:nvSpPr>
        <p:spPr>
          <a:xfrm>
            <a:off x="5985319" y="3237728"/>
            <a:ext cx="1175804" cy="33855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Migration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2880870B-64A5-4CEA-8AEA-43508901F58D}"/>
              </a:ext>
              <a:ext uri="{C183D7F6-B498-43B3-948B-1728B52AA6E4}">
                <adec:decorative xmlns:adec="http://schemas.microsoft.com/office/drawing/2017/decorative" val="1"/>
              </a:ext>
            </a:extLst>
          </p:cNvPr>
          <p:cNvSpPr/>
          <p:nvPr/>
        </p:nvSpPr>
        <p:spPr bwMode="auto">
          <a:xfrm>
            <a:off x="8111225" y="3720195"/>
            <a:ext cx="2506403" cy="180705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pic>
        <p:nvPicPr>
          <p:cNvPr id="21" name="Graphic 20">
            <a:extLst>
              <a:ext uri="{FF2B5EF4-FFF2-40B4-BE49-F238E27FC236}">
                <a16:creationId xmlns:a16="http://schemas.microsoft.com/office/drawing/2014/main" id="{A8AA70F2-CFBF-47B0-A99B-D32043C175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2625" y="4381218"/>
            <a:ext cx="457200" cy="457200"/>
          </a:xfrm>
          <a:prstGeom prst="rect">
            <a:avLst/>
          </a:prstGeom>
        </p:spPr>
      </p:pic>
      <p:sp>
        <p:nvSpPr>
          <p:cNvPr id="144" name="Rectangle 143">
            <a:extLst>
              <a:ext uri="{FF2B5EF4-FFF2-40B4-BE49-F238E27FC236}">
                <a16:creationId xmlns:a16="http://schemas.microsoft.com/office/drawing/2014/main" id="{EF6A4DDF-E2E1-455F-B752-5C01C05623A8}"/>
              </a:ext>
            </a:extLst>
          </p:cNvPr>
          <p:cNvSpPr/>
          <p:nvPr/>
        </p:nvSpPr>
        <p:spPr>
          <a:xfrm>
            <a:off x="7973259" y="3333221"/>
            <a:ext cx="2827249" cy="276999"/>
          </a:xfrm>
          <a:prstGeom prst="rect">
            <a:avLst/>
          </a:prstGeom>
        </p:spPr>
        <p:txBody>
          <a:bodyPr wrap="none" lIns="0" tIns="0" rIns="0" bIns="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 + Sentinel </a:t>
            </a:r>
          </a:p>
        </p:txBody>
      </p:sp>
      <p:grpSp>
        <p:nvGrpSpPr>
          <p:cNvPr id="16" name="Group 15">
            <a:extLst>
              <a:ext uri="{FF2B5EF4-FFF2-40B4-BE49-F238E27FC236}">
                <a16:creationId xmlns:a16="http://schemas.microsoft.com/office/drawing/2014/main" id="{006BE332-8F57-4D78-AECC-FB93B3339A45}"/>
              </a:ext>
            </a:extLst>
          </p:cNvPr>
          <p:cNvGrpSpPr/>
          <p:nvPr/>
        </p:nvGrpSpPr>
        <p:grpSpPr>
          <a:xfrm>
            <a:off x="3224233" y="3874322"/>
            <a:ext cx="1675318" cy="1527048"/>
            <a:chOff x="3025902" y="3489075"/>
            <a:chExt cx="1675318" cy="1527048"/>
          </a:xfrm>
        </p:grpSpPr>
        <p:pic>
          <p:nvPicPr>
            <p:cNvPr id="102" name="Graphic 101">
              <a:extLst>
                <a:ext uri="{FF2B5EF4-FFF2-40B4-BE49-F238E27FC236}">
                  <a16:creationId xmlns:a16="http://schemas.microsoft.com/office/drawing/2014/main" id="{DB1F8DB5-D741-4015-8227-B02666F541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4558497"/>
              <a:ext cx="457200" cy="457200"/>
            </a:xfrm>
            <a:prstGeom prst="rect">
              <a:avLst/>
            </a:prstGeom>
          </p:spPr>
        </p:pic>
        <p:pic>
          <p:nvPicPr>
            <p:cNvPr id="108" name="Graphic 107">
              <a:extLst>
                <a:ext uri="{FF2B5EF4-FFF2-40B4-BE49-F238E27FC236}">
                  <a16:creationId xmlns:a16="http://schemas.microsoft.com/office/drawing/2014/main" id="{FB097C7B-2678-432E-8838-DC77BE22E0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4023786"/>
              <a:ext cx="457200" cy="457200"/>
            </a:xfrm>
            <a:prstGeom prst="rect">
              <a:avLst/>
            </a:prstGeom>
          </p:spPr>
        </p:pic>
        <p:pic>
          <p:nvPicPr>
            <p:cNvPr id="112" name="Graphic 111">
              <a:extLst>
                <a:ext uri="{FF2B5EF4-FFF2-40B4-BE49-F238E27FC236}">
                  <a16:creationId xmlns:a16="http://schemas.microsoft.com/office/drawing/2014/main" id="{BB0FD33B-79A7-4C56-95BC-4DC0E0D1E8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3489075"/>
              <a:ext cx="457200" cy="457200"/>
            </a:xfrm>
            <a:prstGeom prst="rect">
              <a:avLst/>
            </a:prstGeom>
          </p:spPr>
        </p:pic>
        <p:grpSp>
          <p:nvGrpSpPr>
            <p:cNvPr id="12" name="Group 11">
              <a:extLst>
                <a:ext uri="{FF2B5EF4-FFF2-40B4-BE49-F238E27FC236}">
                  <a16:creationId xmlns:a16="http://schemas.microsoft.com/office/drawing/2014/main" id="{BF574B0F-5389-4C7E-A8F1-0C5B17C26712}"/>
                </a:ext>
              </a:extLst>
            </p:cNvPr>
            <p:cNvGrpSpPr/>
            <p:nvPr/>
          </p:nvGrpSpPr>
          <p:grpSpPr>
            <a:xfrm>
              <a:off x="3634961" y="3489501"/>
              <a:ext cx="1066259" cy="1526622"/>
              <a:chOff x="3634961" y="3489501"/>
              <a:chExt cx="1066259" cy="1526622"/>
            </a:xfrm>
          </p:grpSpPr>
          <p:pic>
            <p:nvPicPr>
              <p:cNvPr id="115" name="Graphic 114">
                <a:extLst>
                  <a:ext uri="{FF2B5EF4-FFF2-40B4-BE49-F238E27FC236}">
                    <a16:creationId xmlns:a16="http://schemas.microsoft.com/office/drawing/2014/main" id="{E0A1500B-FAAF-4684-8E0E-AAFC5D903C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4558923"/>
                <a:ext cx="457200" cy="457200"/>
              </a:xfrm>
              <a:prstGeom prst="rect">
                <a:avLst/>
              </a:prstGeom>
            </p:spPr>
          </p:pic>
          <p:pic>
            <p:nvPicPr>
              <p:cNvPr id="116" name="Graphic 115">
                <a:extLst>
                  <a:ext uri="{FF2B5EF4-FFF2-40B4-BE49-F238E27FC236}">
                    <a16:creationId xmlns:a16="http://schemas.microsoft.com/office/drawing/2014/main" id="{FEA3EBD4-076E-4258-9EAC-65AA31BB81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4558923"/>
                <a:ext cx="457200" cy="457200"/>
              </a:xfrm>
              <a:prstGeom prst="rect">
                <a:avLst/>
              </a:prstGeom>
            </p:spPr>
          </p:pic>
          <p:pic>
            <p:nvPicPr>
              <p:cNvPr id="119" name="Graphic 118">
                <a:extLst>
                  <a:ext uri="{FF2B5EF4-FFF2-40B4-BE49-F238E27FC236}">
                    <a16:creationId xmlns:a16="http://schemas.microsoft.com/office/drawing/2014/main" id="{1C90C7E3-5617-4250-A8F7-91547AED6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4024212"/>
                <a:ext cx="457200" cy="457200"/>
              </a:xfrm>
              <a:prstGeom prst="rect">
                <a:avLst/>
              </a:prstGeom>
            </p:spPr>
          </p:pic>
          <p:pic>
            <p:nvPicPr>
              <p:cNvPr id="120" name="Graphic 119">
                <a:extLst>
                  <a:ext uri="{FF2B5EF4-FFF2-40B4-BE49-F238E27FC236}">
                    <a16:creationId xmlns:a16="http://schemas.microsoft.com/office/drawing/2014/main" id="{244C7A3D-715A-496D-AF2E-D769C078D6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4024212"/>
                <a:ext cx="457200" cy="457200"/>
              </a:xfrm>
              <a:prstGeom prst="rect">
                <a:avLst/>
              </a:prstGeom>
            </p:spPr>
          </p:pic>
          <p:pic>
            <p:nvPicPr>
              <p:cNvPr id="123" name="Graphic 122">
                <a:extLst>
                  <a:ext uri="{FF2B5EF4-FFF2-40B4-BE49-F238E27FC236}">
                    <a16:creationId xmlns:a16="http://schemas.microsoft.com/office/drawing/2014/main" id="{84520A81-307A-4839-920E-22FE6F7828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3489501"/>
                <a:ext cx="457200" cy="457200"/>
              </a:xfrm>
              <a:prstGeom prst="rect">
                <a:avLst/>
              </a:prstGeom>
            </p:spPr>
          </p:pic>
          <p:pic>
            <p:nvPicPr>
              <p:cNvPr id="124" name="Graphic 123">
                <a:extLst>
                  <a:ext uri="{FF2B5EF4-FFF2-40B4-BE49-F238E27FC236}">
                    <a16:creationId xmlns:a16="http://schemas.microsoft.com/office/drawing/2014/main" id="{64FA00DB-25DF-431F-948F-FE533143A5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3489501"/>
                <a:ext cx="457200" cy="457200"/>
              </a:xfrm>
              <a:prstGeom prst="rect">
                <a:avLst/>
              </a:prstGeom>
            </p:spPr>
          </p:pic>
        </p:grpSp>
      </p:grpSp>
      <p:grpSp>
        <p:nvGrpSpPr>
          <p:cNvPr id="22" name="Group 21">
            <a:extLst>
              <a:ext uri="{FF2B5EF4-FFF2-40B4-BE49-F238E27FC236}">
                <a16:creationId xmlns:a16="http://schemas.microsoft.com/office/drawing/2014/main" id="{456E8BD6-56C0-4B0C-AE83-518CD891999D}"/>
              </a:ext>
            </a:extLst>
          </p:cNvPr>
          <p:cNvGrpSpPr/>
          <p:nvPr/>
        </p:nvGrpSpPr>
        <p:grpSpPr>
          <a:xfrm>
            <a:off x="1520859" y="3891041"/>
            <a:ext cx="3406744" cy="1324445"/>
            <a:chOff x="1697331" y="5582333"/>
            <a:chExt cx="3406744" cy="1324445"/>
          </a:xfrm>
        </p:grpSpPr>
        <p:grpSp>
          <p:nvGrpSpPr>
            <p:cNvPr id="94" name="Group 93">
              <a:extLst>
                <a:ext uri="{FF2B5EF4-FFF2-40B4-BE49-F238E27FC236}">
                  <a16:creationId xmlns:a16="http://schemas.microsoft.com/office/drawing/2014/main" id="{91F70795-994B-4524-B165-83897D6BF530}"/>
                </a:ext>
              </a:extLst>
            </p:cNvPr>
            <p:cNvGrpSpPr/>
            <p:nvPr/>
          </p:nvGrpSpPr>
          <p:grpSpPr>
            <a:xfrm>
              <a:off x="1697331" y="5582333"/>
              <a:ext cx="3406744" cy="615522"/>
              <a:chOff x="856040" y="4260238"/>
              <a:chExt cx="3475056" cy="627864"/>
            </a:xfrm>
          </p:grpSpPr>
          <p:pic>
            <p:nvPicPr>
              <p:cNvPr id="95" name="Graphic 94">
                <a:extLst>
                  <a:ext uri="{FF2B5EF4-FFF2-40B4-BE49-F238E27FC236}">
                    <a16:creationId xmlns:a16="http://schemas.microsoft.com/office/drawing/2014/main" id="{B668C43D-E4D4-43AF-8E49-D3A226C729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6040" y="4260238"/>
                <a:ext cx="627864" cy="627864"/>
              </a:xfrm>
              <a:prstGeom prst="rect">
                <a:avLst/>
              </a:prstGeom>
            </p:spPr>
          </p:pic>
          <p:pic>
            <p:nvPicPr>
              <p:cNvPr id="96" name="Graphic 95">
                <a:extLst>
                  <a:ext uri="{FF2B5EF4-FFF2-40B4-BE49-F238E27FC236}">
                    <a16:creationId xmlns:a16="http://schemas.microsoft.com/office/drawing/2014/main" id="{73A3199C-9FA0-4612-AE4F-85D105DA25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67838" y="4260238"/>
                <a:ext cx="627864" cy="627864"/>
              </a:xfrm>
              <a:prstGeom prst="rect">
                <a:avLst/>
              </a:prstGeom>
            </p:spPr>
          </p:pic>
          <p:pic>
            <p:nvPicPr>
              <p:cNvPr id="97" name="Graphic 96">
                <a:extLst>
                  <a:ext uri="{FF2B5EF4-FFF2-40B4-BE49-F238E27FC236}">
                    <a16:creationId xmlns:a16="http://schemas.microsoft.com/office/drawing/2014/main" id="{9DEDA43E-36E5-484E-9172-481799A40D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79636" y="4260238"/>
                <a:ext cx="627864" cy="627864"/>
              </a:xfrm>
              <a:prstGeom prst="rect">
                <a:avLst/>
              </a:prstGeom>
            </p:spPr>
          </p:pic>
          <p:pic>
            <p:nvPicPr>
              <p:cNvPr id="98" name="Graphic 97">
                <a:extLst>
                  <a:ext uri="{FF2B5EF4-FFF2-40B4-BE49-F238E27FC236}">
                    <a16:creationId xmlns:a16="http://schemas.microsoft.com/office/drawing/2014/main" id="{720885D5-AEFE-4E32-9CCD-79A50750C0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991434" y="4260238"/>
                <a:ext cx="627864" cy="627864"/>
              </a:xfrm>
              <a:prstGeom prst="rect">
                <a:avLst/>
              </a:prstGeom>
            </p:spPr>
          </p:pic>
          <p:pic>
            <p:nvPicPr>
              <p:cNvPr id="99" name="Graphic 98">
                <a:extLst>
                  <a:ext uri="{FF2B5EF4-FFF2-40B4-BE49-F238E27FC236}">
                    <a16:creationId xmlns:a16="http://schemas.microsoft.com/office/drawing/2014/main" id="{19A010C0-282D-432E-84F6-AE37B90F19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3232" y="4260238"/>
                <a:ext cx="627864" cy="627864"/>
              </a:xfrm>
              <a:prstGeom prst="rect">
                <a:avLst/>
              </a:prstGeom>
            </p:spPr>
          </p:pic>
        </p:grpSp>
        <p:grpSp>
          <p:nvGrpSpPr>
            <p:cNvPr id="145" name="Group 144">
              <a:extLst>
                <a:ext uri="{FF2B5EF4-FFF2-40B4-BE49-F238E27FC236}">
                  <a16:creationId xmlns:a16="http://schemas.microsoft.com/office/drawing/2014/main" id="{37FCB499-7092-480C-90BD-F625FE410EAC}"/>
                </a:ext>
              </a:extLst>
            </p:cNvPr>
            <p:cNvGrpSpPr/>
            <p:nvPr/>
          </p:nvGrpSpPr>
          <p:grpSpPr>
            <a:xfrm>
              <a:off x="1697331" y="6291256"/>
              <a:ext cx="3406744" cy="615522"/>
              <a:chOff x="856040" y="4260238"/>
              <a:chExt cx="3475056" cy="627864"/>
            </a:xfrm>
          </p:grpSpPr>
          <p:pic>
            <p:nvPicPr>
              <p:cNvPr id="146" name="Graphic 145">
                <a:extLst>
                  <a:ext uri="{FF2B5EF4-FFF2-40B4-BE49-F238E27FC236}">
                    <a16:creationId xmlns:a16="http://schemas.microsoft.com/office/drawing/2014/main" id="{446F4977-7D60-4E19-9E06-5138A16DD7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6040" y="4260238"/>
                <a:ext cx="627864" cy="627864"/>
              </a:xfrm>
              <a:prstGeom prst="rect">
                <a:avLst/>
              </a:prstGeom>
            </p:spPr>
          </p:pic>
          <p:pic>
            <p:nvPicPr>
              <p:cNvPr id="147" name="Graphic 146">
                <a:extLst>
                  <a:ext uri="{FF2B5EF4-FFF2-40B4-BE49-F238E27FC236}">
                    <a16:creationId xmlns:a16="http://schemas.microsoft.com/office/drawing/2014/main" id="{B1B31B2A-7653-476C-999E-CDC8B7F1FF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67838" y="4260238"/>
                <a:ext cx="627864" cy="627864"/>
              </a:xfrm>
              <a:prstGeom prst="rect">
                <a:avLst/>
              </a:prstGeom>
            </p:spPr>
          </p:pic>
          <p:pic>
            <p:nvPicPr>
              <p:cNvPr id="148" name="Graphic 147">
                <a:extLst>
                  <a:ext uri="{FF2B5EF4-FFF2-40B4-BE49-F238E27FC236}">
                    <a16:creationId xmlns:a16="http://schemas.microsoft.com/office/drawing/2014/main" id="{2B4B05C6-F4A1-4B0B-BFB9-B8D79506D1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79636" y="4260238"/>
                <a:ext cx="627864" cy="627864"/>
              </a:xfrm>
              <a:prstGeom prst="rect">
                <a:avLst/>
              </a:prstGeom>
            </p:spPr>
          </p:pic>
          <p:pic>
            <p:nvPicPr>
              <p:cNvPr id="149" name="Graphic 148">
                <a:extLst>
                  <a:ext uri="{FF2B5EF4-FFF2-40B4-BE49-F238E27FC236}">
                    <a16:creationId xmlns:a16="http://schemas.microsoft.com/office/drawing/2014/main" id="{08843F5C-C6B1-4D27-B12F-6FCF171BBC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991434" y="4260238"/>
                <a:ext cx="627864" cy="627864"/>
              </a:xfrm>
              <a:prstGeom prst="rect">
                <a:avLst/>
              </a:prstGeom>
            </p:spPr>
          </p:pic>
          <p:pic>
            <p:nvPicPr>
              <p:cNvPr id="150" name="Graphic 149">
                <a:extLst>
                  <a:ext uri="{FF2B5EF4-FFF2-40B4-BE49-F238E27FC236}">
                    <a16:creationId xmlns:a16="http://schemas.microsoft.com/office/drawing/2014/main" id="{3F19F85E-0E9B-4A72-A308-1C7C7E102F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3232" y="4260238"/>
                <a:ext cx="627864" cy="627864"/>
              </a:xfrm>
              <a:prstGeom prst="rect">
                <a:avLst/>
              </a:prstGeom>
            </p:spPr>
          </p:pic>
        </p:grpSp>
      </p:grpSp>
      <p:sp>
        <p:nvSpPr>
          <p:cNvPr id="151" name="Rectangle 150">
            <a:extLst>
              <a:ext uri="{FF2B5EF4-FFF2-40B4-BE49-F238E27FC236}">
                <a16:creationId xmlns:a16="http://schemas.microsoft.com/office/drawing/2014/main" id="{87C4FF21-1A6E-4E37-A72A-3C1DDE14C7B3}"/>
              </a:ext>
            </a:extLst>
          </p:cNvPr>
          <p:cNvSpPr/>
          <p:nvPr/>
        </p:nvSpPr>
        <p:spPr>
          <a:xfrm>
            <a:off x="1463907" y="3305015"/>
            <a:ext cx="3600922" cy="307777"/>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50 x Azure Arc enabled Servers</a:t>
            </a:r>
          </a:p>
        </p:txBody>
      </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bwMode="auto">
          <a:xfrm>
            <a:off x="1165132" y="2475487"/>
            <a:ext cx="723485" cy="723485"/>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Curved Connector 170">
            <a:extLst>
              <a:ext uri="{FF2B5EF4-FFF2-40B4-BE49-F238E27FC236}">
                <a16:creationId xmlns:a16="http://schemas.microsoft.com/office/drawing/2014/main" id="{A93C3EF2-68B2-40F7-AB08-35CBE96C5986}"/>
              </a:ext>
              <a:ext uri="{C183D7F6-B498-43B3-948B-1728B52AA6E4}">
                <adec:decorative xmlns:adec="http://schemas.microsoft.com/office/drawing/2017/decorative" val="1"/>
              </a:ext>
            </a:extLst>
          </p:cNvPr>
          <p:cNvCxnSpPr>
            <a:cxnSpLocks/>
            <a:stCxn id="138" idx="0"/>
          </p:cNvCxnSpPr>
          <p:nvPr/>
        </p:nvCxnSpPr>
        <p:spPr>
          <a:xfrm rot="16200000" flipV="1">
            <a:off x="7863983" y="1737282"/>
            <a:ext cx="819818" cy="2181074"/>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Curved Connector 170">
            <a:extLst>
              <a:ext uri="{FF2B5EF4-FFF2-40B4-BE49-F238E27FC236}">
                <a16:creationId xmlns:a16="http://schemas.microsoft.com/office/drawing/2014/main" id="{0EAF792B-EB38-4FC0-9A44-48FE69147C09}"/>
              </a:ext>
              <a:ext uri="{C183D7F6-B498-43B3-948B-1728B52AA6E4}">
                <adec:decorative xmlns:adec="http://schemas.microsoft.com/office/drawing/2017/decorative" val="1"/>
              </a:ext>
            </a:extLst>
          </p:cNvPr>
          <p:cNvCxnSpPr>
            <a:cxnSpLocks/>
            <a:stCxn id="57" idx="0"/>
          </p:cNvCxnSpPr>
          <p:nvPr/>
        </p:nvCxnSpPr>
        <p:spPr>
          <a:xfrm rot="5400000" flipH="1" flipV="1">
            <a:off x="3913831" y="1746255"/>
            <a:ext cx="801874" cy="2181073"/>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43E9636-02F9-42F7-9393-BC0ADE6BDCD3}"/>
              </a:ext>
            </a:extLst>
          </p:cNvPr>
          <p:cNvGrpSpPr/>
          <p:nvPr/>
        </p:nvGrpSpPr>
        <p:grpSpPr>
          <a:xfrm>
            <a:off x="5405305" y="2190700"/>
            <a:ext cx="1778051" cy="855706"/>
            <a:chOff x="5600933" y="2133486"/>
            <a:chExt cx="1778051" cy="855706"/>
          </a:xfrm>
        </p:grpSpPr>
        <p:sp>
          <p:nvSpPr>
            <p:cNvPr id="155" name="Rectangle 154">
              <a:extLst>
                <a:ext uri="{FF2B5EF4-FFF2-40B4-BE49-F238E27FC236}">
                  <a16:creationId xmlns:a16="http://schemas.microsoft.com/office/drawing/2014/main" id="{69F2CBFB-B02D-49DE-A2F0-03DFE0041B1F}"/>
                </a:ext>
              </a:extLst>
            </p:cNvPr>
            <p:cNvSpPr/>
            <p:nvPr/>
          </p:nvSpPr>
          <p:spPr>
            <a:xfrm>
              <a:off x="5600933" y="2133486"/>
              <a:ext cx="1778051" cy="4544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50" normalizeH="0" baseline="0" noProof="0">
                  <a:ln w="3175">
                    <a:noFill/>
                  </a:ln>
                  <a:solidFill>
                    <a:srgbClr val="FFFFFF"/>
                  </a:solidFill>
                  <a:effectLst/>
                  <a:uLnTx/>
                  <a:uFillTx/>
                  <a:latin typeface="Segoe UI Semibold"/>
                  <a:ea typeface="+mn-ea"/>
                  <a:cs typeface="Segoe UI" pitchFamily="34" charset="0"/>
                </a:rPr>
                <a:t>Azure Policy</a:t>
              </a:r>
            </a:p>
          </p:txBody>
        </p:sp>
        <p:pic>
          <p:nvPicPr>
            <p:cNvPr id="30" name="Graphic 29">
              <a:extLst>
                <a:ext uri="{FF2B5EF4-FFF2-40B4-BE49-F238E27FC236}">
                  <a16:creationId xmlns:a16="http://schemas.microsoft.com/office/drawing/2014/main" id="{086A60E7-9028-4D1B-9082-5B7319C0C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61358" y="2531992"/>
              <a:ext cx="457200" cy="457200"/>
            </a:xfrm>
            <a:prstGeom prst="rect">
              <a:avLst/>
            </a:prstGeom>
          </p:spPr>
        </p:pic>
      </p:grpSp>
      <p:sp>
        <p:nvSpPr>
          <p:cNvPr id="169" name="TextBox 168">
            <a:extLst>
              <a:ext uri="{FF2B5EF4-FFF2-40B4-BE49-F238E27FC236}">
                <a16:creationId xmlns:a16="http://schemas.microsoft.com/office/drawing/2014/main" id="{A44F0537-C1A5-416F-8E9B-51BBE3442D3A}"/>
              </a:ext>
            </a:extLst>
          </p:cNvPr>
          <p:cNvSpPr txBox="1"/>
          <p:nvPr/>
        </p:nvSpPr>
        <p:spPr>
          <a:xfrm>
            <a:off x="3660232" y="2691148"/>
            <a:ext cx="2312775" cy="261610"/>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Guest Config Policy+ Sentinel ACR $</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grpSp>
        <p:nvGrpSpPr>
          <p:cNvPr id="170" name="Group 169">
            <a:extLst>
              <a:ext uri="{FF2B5EF4-FFF2-40B4-BE49-F238E27FC236}">
                <a16:creationId xmlns:a16="http://schemas.microsoft.com/office/drawing/2014/main" id="{B3786194-E3D5-4D87-91B7-1761F32FC246}"/>
              </a:ext>
            </a:extLst>
          </p:cNvPr>
          <p:cNvGrpSpPr/>
          <p:nvPr/>
        </p:nvGrpSpPr>
        <p:grpSpPr>
          <a:xfrm>
            <a:off x="9019014" y="2186772"/>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73" name="Rectangle 172">
            <a:extLst>
              <a:ext uri="{FF2B5EF4-FFF2-40B4-BE49-F238E27FC236}">
                <a16:creationId xmlns:a16="http://schemas.microsoft.com/office/drawing/2014/main" id="{75684C89-8A84-41BE-AF23-29335B345477}"/>
              </a:ext>
            </a:extLst>
          </p:cNvPr>
          <p:cNvSpPr/>
          <p:nvPr/>
        </p:nvSpPr>
        <p:spPr>
          <a:xfrm>
            <a:off x="1321785" y="3334818"/>
            <a:ext cx="3885166" cy="246221"/>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50 x Azure Arc enabled Servers + Sentinel</a:t>
            </a:r>
          </a:p>
        </p:txBody>
      </p:sp>
      <p:pic>
        <p:nvPicPr>
          <p:cNvPr id="174" name="Graphic 173">
            <a:extLst>
              <a:ext uri="{FF2B5EF4-FFF2-40B4-BE49-F238E27FC236}">
                <a16:creationId xmlns:a16="http://schemas.microsoft.com/office/drawing/2014/main" id="{680A3A04-51A4-43AB-8B1E-CDBFE677E5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79462" y="4379811"/>
            <a:ext cx="457200" cy="457200"/>
          </a:xfrm>
          <a:prstGeom prst="rect">
            <a:avLst/>
          </a:prstGeom>
        </p:spPr>
      </p:pic>
      <p:sp>
        <p:nvSpPr>
          <p:cNvPr id="65" name="TextBox 64">
            <a:extLst>
              <a:ext uri="{FF2B5EF4-FFF2-40B4-BE49-F238E27FC236}">
                <a16:creationId xmlns:a16="http://schemas.microsoft.com/office/drawing/2014/main" id="{80BEAF31-7480-493F-85E7-20407098C3AE}"/>
              </a:ext>
            </a:extLst>
          </p:cNvPr>
          <p:cNvSpPr txBox="1"/>
          <p:nvPr/>
        </p:nvSpPr>
        <p:spPr>
          <a:xfrm>
            <a:off x="5521422" y="3695314"/>
            <a:ext cx="2055421" cy="461665"/>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ACR $ generated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from the migration</a:t>
            </a:r>
            <a:endParaRPr kumimoji="0" lang="en-US" sz="1200" b="0" i="0" u="none" strike="noStrike" kern="1200" cap="none" spc="0" normalizeH="0" baseline="0" noProof="0">
              <a:ln>
                <a:noFill/>
              </a:ln>
              <a:solidFill>
                <a:srgbClr val="9BF00B"/>
              </a:solidFill>
              <a:effectLst/>
              <a:uLnTx/>
              <a:uFillTx/>
              <a:latin typeface="Segoe UI Semibold"/>
              <a:ea typeface="+mn-ea"/>
              <a:cs typeface="+mn-cs"/>
            </a:endParaRPr>
          </a:p>
        </p:txBody>
      </p:sp>
      <p:sp>
        <p:nvSpPr>
          <p:cNvPr id="66" name="TextBox 65">
            <a:extLst>
              <a:ext uri="{FF2B5EF4-FFF2-40B4-BE49-F238E27FC236}">
                <a16:creationId xmlns:a16="http://schemas.microsoft.com/office/drawing/2014/main" id="{420A4DF0-A502-4931-BEAF-0B711E55C26A}"/>
              </a:ext>
            </a:extLst>
          </p:cNvPr>
          <p:cNvSpPr txBox="1"/>
          <p:nvPr/>
        </p:nvSpPr>
        <p:spPr>
          <a:xfrm>
            <a:off x="5702947" y="4090903"/>
            <a:ext cx="1731231" cy="461665"/>
          </a:xfrm>
          <a:prstGeom prst="rect">
            <a:avLst/>
          </a:prstGeom>
          <a:noFill/>
        </p:spPr>
        <p:txBody>
          <a:bodyPr wrap="square">
            <a:spAutoFit/>
          </a:bodyPr>
          <a:lstStyle>
            <a:defPPr>
              <a:defRPr lang="en-US"/>
            </a:defPPr>
            <a:lvl1pPr algn="ctr" defTabSz="896386">
              <a:defRPr sz="1200" spc="-50">
                <a:ln w="3175">
                  <a:noFill/>
                </a:ln>
                <a:solidFill>
                  <a:srgbClr val="9BF00B"/>
                </a:solidFill>
                <a:latin typeface="+mj-lt"/>
                <a:cs typeface="Segoe UI"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Sentinel ACR $</a:t>
            </a:r>
          </a:p>
        </p:txBody>
      </p:sp>
    </p:spTree>
    <p:extLst>
      <p:ext uri="{BB962C8B-B14F-4D97-AF65-F5344CB8AC3E}">
        <p14:creationId xmlns:p14="http://schemas.microsoft.com/office/powerpoint/2010/main" val="340389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0052 2.59259E-6 L 0.43841 -0.00602 " pathEditMode="relative" rAng="0" ptsTypes="AA">
                                      <p:cBhvr>
                                        <p:cTn id="6" dur="2000" fill="hold"/>
                                        <p:tgtEl>
                                          <p:spTgt spid="16"/>
                                        </p:tgtEl>
                                        <p:attrNameLst>
                                          <p:attrName>ppt_x</p:attrName>
                                          <p:attrName>ppt_y</p:attrName>
                                        </p:attrNameLst>
                                      </p:cBhvr>
                                      <p:rCtr x="21888" y="-301"/>
                                    </p:animMotion>
                                  </p:childTnLst>
                                </p:cTn>
                              </p:par>
                              <p:par>
                                <p:cTn id="7" presetID="63" presetClass="path" presetSubtype="0" accel="50000" decel="50000" fill="hold" nodeType="withEffect">
                                  <p:stCondLst>
                                    <p:cond delay="0"/>
                                  </p:stCondLst>
                                  <p:childTnLst>
                                    <p:animMotion origin="layout" path="M -4.79167E-6 2.59259E-6 L 0.08021 0.00092 " pathEditMode="relative" rAng="0" ptsTypes="AA">
                                      <p:cBhvr>
                                        <p:cTn id="8" dur="2000" fill="hold"/>
                                        <p:tgtEl>
                                          <p:spTgt spid="17"/>
                                        </p:tgtEl>
                                        <p:attrNameLst>
                                          <p:attrName>ppt_x</p:attrName>
                                          <p:attrName>ppt_y</p:attrName>
                                        </p:attrNameLst>
                                      </p:cBhvr>
                                      <p:rCtr x="4010" y="46"/>
                                    </p:animMotion>
                                  </p:childTnLst>
                                </p:cTn>
                              </p:par>
                              <p:par>
                                <p:cTn id="9" presetID="10" presetClass="entr" presetSubtype="0" fill="hold" grpId="0" nodeType="with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fade">
                                      <p:cBhvr>
                                        <p:cTn id="11" dur="300"/>
                                        <p:tgtEl>
                                          <p:spTgt spid="142"/>
                                        </p:tgtEl>
                                      </p:cBhvr>
                                    </p:animEffect>
                                  </p:childTnLst>
                                </p:cTn>
                              </p:par>
                              <p:par>
                                <p:cTn id="12" presetID="10" presetClass="entr" presetSubtype="0" fill="hold" nodeType="withEffect">
                                  <p:stCondLst>
                                    <p:cond delay="0"/>
                                  </p:stCondLst>
                                  <p:childTnLst>
                                    <p:set>
                                      <p:cBhvr>
                                        <p:cTn id="13" dur="1" fill="hold">
                                          <p:stCondLst>
                                            <p:cond delay="0"/>
                                          </p:stCondLst>
                                        </p:cTn>
                                        <p:tgtEl>
                                          <p:spTgt spid="141"/>
                                        </p:tgtEl>
                                        <p:attrNameLst>
                                          <p:attrName>style.visibility</p:attrName>
                                        </p:attrNameLst>
                                      </p:cBhvr>
                                      <p:to>
                                        <p:strVal val="visible"/>
                                      </p:to>
                                    </p:set>
                                    <p:animEffect transition="in" filter="fade">
                                      <p:cBhvr>
                                        <p:cTn id="14" dur="300"/>
                                        <p:tgtEl>
                                          <p:spTgt spid="14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3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300"/>
                                        <p:tgtEl>
                                          <p:spTgt spid="138"/>
                                        </p:tgtEl>
                                      </p:cBhvr>
                                    </p:animEffect>
                                  </p:childTnLst>
                                </p:cTn>
                              </p:par>
                              <p:par>
                                <p:cTn id="21" presetID="10"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300"/>
                                        <p:tgtEl>
                                          <p:spTgt spid="12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300"/>
                                        <p:tgtEl>
                                          <p:spTgt spid="139"/>
                                        </p:tgtEl>
                                      </p:cBhvr>
                                    </p:animEffect>
                                  </p:childTnLst>
                                </p:cTn>
                              </p:par>
                              <p:par>
                                <p:cTn id="28" presetID="10" presetClass="exit" presetSubtype="0" fill="hold" grpId="0" nodeType="withEffect">
                                  <p:stCondLst>
                                    <p:cond delay="0"/>
                                  </p:stCondLst>
                                  <p:childTnLst>
                                    <p:animEffect transition="out" filter="fade">
                                      <p:cBhvr>
                                        <p:cTn id="29" dur="300"/>
                                        <p:tgtEl>
                                          <p:spTgt spid="84"/>
                                        </p:tgtEl>
                                      </p:cBhvr>
                                    </p:animEffect>
                                    <p:set>
                                      <p:cBhvr>
                                        <p:cTn id="30" dur="1" fill="hold">
                                          <p:stCondLst>
                                            <p:cond delay="299"/>
                                          </p:stCondLst>
                                        </p:cTn>
                                        <p:tgtEl>
                                          <p:spTgt spid="84"/>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fade">
                                      <p:cBhvr>
                                        <p:cTn id="33" dur="300"/>
                                        <p:tgtEl>
                                          <p:spTgt spid="1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300"/>
                                        <p:tgtEl>
                                          <p:spTgt spid="139"/>
                                        </p:tgtEl>
                                      </p:cBhvr>
                                    </p:animEffect>
                                    <p:set>
                                      <p:cBhvr>
                                        <p:cTn id="38" dur="1" fill="hold">
                                          <p:stCondLst>
                                            <p:cond delay="299"/>
                                          </p:stCondLst>
                                        </p:cTn>
                                        <p:tgtEl>
                                          <p:spTgt spid="139"/>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300"/>
                                        <p:tgtEl>
                                          <p:spTgt spid="1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300"/>
                                        <p:tgtEl>
                                          <p:spTgt spid="143"/>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3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3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300"/>
                                        <p:tgtEl>
                                          <p:spTgt spid="17"/>
                                        </p:tgtEl>
                                      </p:cBhvr>
                                    </p:animEffect>
                                    <p:set>
                                      <p:cBhvr>
                                        <p:cTn id="55" dur="1" fill="hold">
                                          <p:stCondLst>
                                            <p:cond delay="299"/>
                                          </p:stCondLst>
                                        </p:cTn>
                                        <p:tgtEl>
                                          <p:spTgt spid="17"/>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3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1"/>
                                        </p:tgtEl>
                                        <p:attrNameLst>
                                          <p:attrName>style.visibility</p:attrName>
                                        </p:attrNameLst>
                                      </p:cBhvr>
                                      <p:to>
                                        <p:strVal val="visible"/>
                                      </p:to>
                                    </p:set>
                                    <p:animEffect transition="in" filter="fade">
                                      <p:cBhvr>
                                        <p:cTn id="61" dur="300"/>
                                        <p:tgtEl>
                                          <p:spTgt spid="151"/>
                                        </p:tgtEl>
                                      </p:cBhvr>
                                    </p:animEffect>
                                  </p:childTnLst>
                                </p:cTn>
                              </p:par>
                              <p:par>
                                <p:cTn id="62" presetID="10" presetClass="entr" presetSubtype="0" fill="hold" nodeType="withEffect">
                                  <p:stCondLst>
                                    <p:cond delay="0"/>
                                  </p:stCondLst>
                                  <p:childTnLst>
                                    <p:set>
                                      <p:cBhvr>
                                        <p:cTn id="63" dur="1" fill="hold">
                                          <p:stCondLst>
                                            <p:cond delay="0"/>
                                          </p:stCondLst>
                                        </p:cTn>
                                        <p:tgtEl>
                                          <p:spTgt spid="152"/>
                                        </p:tgtEl>
                                        <p:attrNameLst>
                                          <p:attrName>style.visibility</p:attrName>
                                        </p:attrNameLst>
                                      </p:cBhvr>
                                      <p:to>
                                        <p:strVal val="visible"/>
                                      </p:to>
                                    </p:set>
                                    <p:animEffect transition="in" filter="fade">
                                      <p:cBhvr>
                                        <p:cTn id="64" dur="300"/>
                                        <p:tgtEl>
                                          <p:spTgt spid="152"/>
                                        </p:tgtEl>
                                      </p:cBhvr>
                                    </p:animEffect>
                                  </p:childTnLst>
                                </p:cTn>
                              </p:par>
                              <p:par>
                                <p:cTn id="65" presetID="10" presetClass="exit" presetSubtype="0" fill="hold" grpId="1" nodeType="withEffect">
                                  <p:stCondLst>
                                    <p:cond delay="0"/>
                                  </p:stCondLst>
                                  <p:childTnLst>
                                    <p:animEffect transition="out" filter="fade">
                                      <p:cBhvr>
                                        <p:cTn id="66" dur="300"/>
                                        <p:tgtEl>
                                          <p:spTgt spid="84"/>
                                        </p:tgtEl>
                                      </p:cBhvr>
                                    </p:animEffect>
                                    <p:set>
                                      <p:cBhvr>
                                        <p:cTn id="67" dur="1" fill="hold">
                                          <p:stCondLst>
                                            <p:cond delay="299"/>
                                          </p:stCondLst>
                                        </p:cTn>
                                        <p:tgtEl>
                                          <p:spTgt spid="84"/>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300"/>
                                        <p:tgtEl>
                                          <p:spTgt spid="137"/>
                                        </p:tgtEl>
                                      </p:cBhvr>
                                    </p:animEffect>
                                    <p:set>
                                      <p:cBhvr>
                                        <p:cTn id="70" dur="1" fill="hold">
                                          <p:stCondLst>
                                            <p:cond delay="299"/>
                                          </p:stCondLst>
                                        </p:cTn>
                                        <p:tgtEl>
                                          <p:spTgt spid="13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53"/>
                                        </p:tgtEl>
                                        <p:attrNameLst>
                                          <p:attrName>style.visibility</p:attrName>
                                        </p:attrNameLst>
                                      </p:cBhvr>
                                      <p:to>
                                        <p:strVal val="visible"/>
                                      </p:to>
                                    </p:set>
                                    <p:animEffect transition="in" filter="fade">
                                      <p:cBhvr>
                                        <p:cTn id="75" dur="300"/>
                                        <p:tgtEl>
                                          <p:spTgt spid="153"/>
                                        </p:tgtEl>
                                      </p:cBhvr>
                                    </p:animEffect>
                                  </p:childTnLst>
                                </p:cTn>
                              </p:par>
                              <p:par>
                                <p:cTn id="76" presetID="10" presetClass="entr" presetSubtype="0" fill="hold"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300"/>
                                        <p:tgtEl>
                                          <p:spTgt spid="34"/>
                                        </p:tgtEl>
                                      </p:cBhvr>
                                    </p:animEffect>
                                  </p:childTnLst>
                                </p:cTn>
                              </p:par>
                              <p:par>
                                <p:cTn id="79" presetID="10" presetClass="entr" presetSubtype="0" fill="hold" nodeType="withEffect">
                                  <p:stCondLst>
                                    <p:cond delay="0"/>
                                  </p:stCondLst>
                                  <p:childTnLst>
                                    <p:set>
                                      <p:cBhvr>
                                        <p:cTn id="80" dur="1" fill="hold">
                                          <p:stCondLst>
                                            <p:cond delay="0"/>
                                          </p:stCondLst>
                                        </p:cTn>
                                        <p:tgtEl>
                                          <p:spTgt spid="157"/>
                                        </p:tgtEl>
                                        <p:attrNameLst>
                                          <p:attrName>style.visibility</p:attrName>
                                        </p:attrNameLst>
                                      </p:cBhvr>
                                      <p:to>
                                        <p:strVal val="visible"/>
                                      </p:to>
                                    </p:set>
                                    <p:animEffect transition="in" filter="fade">
                                      <p:cBhvr>
                                        <p:cTn id="81" dur="300"/>
                                        <p:tgtEl>
                                          <p:spTgt spid="157"/>
                                        </p:tgtEl>
                                      </p:cBhvr>
                                    </p:animEffect>
                                  </p:childTnLst>
                                </p:cTn>
                              </p:par>
                              <p:par>
                                <p:cTn id="82" presetID="10" presetClass="entr" presetSubtype="0" fill="hold" nodeType="with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fade">
                                      <p:cBhvr>
                                        <p:cTn id="84" dur="300"/>
                                        <p:tgtEl>
                                          <p:spTgt spid="15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69"/>
                                        </p:tgtEl>
                                        <p:attrNameLst>
                                          <p:attrName>style.visibility</p:attrName>
                                        </p:attrNameLst>
                                      </p:cBhvr>
                                      <p:to>
                                        <p:strVal val="visible"/>
                                      </p:to>
                                    </p:set>
                                    <p:animEffect transition="in" filter="fade">
                                      <p:cBhvr>
                                        <p:cTn id="87" dur="300"/>
                                        <p:tgtEl>
                                          <p:spTgt spid="169"/>
                                        </p:tgtEl>
                                      </p:cBhvr>
                                    </p:animEffect>
                                  </p:childTnLst>
                                </p:cTn>
                              </p:par>
                              <p:par>
                                <p:cTn id="88" presetID="10" presetClass="exit" presetSubtype="0" fill="hold" nodeType="withEffect">
                                  <p:stCondLst>
                                    <p:cond delay="0"/>
                                  </p:stCondLst>
                                  <p:childTnLst>
                                    <p:animEffect transition="out" filter="fade">
                                      <p:cBhvr>
                                        <p:cTn id="89" dur="300"/>
                                        <p:tgtEl>
                                          <p:spTgt spid="127"/>
                                        </p:tgtEl>
                                      </p:cBhvr>
                                    </p:animEffect>
                                    <p:set>
                                      <p:cBhvr>
                                        <p:cTn id="90" dur="1" fill="hold">
                                          <p:stCondLst>
                                            <p:cond delay="299"/>
                                          </p:stCondLst>
                                        </p:cTn>
                                        <p:tgtEl>
                                          <p:spTgt spid="127"/>
                                        </p:tgtEl>
                                        <p:attrNameLst>
                                          <p:attrName>style.visibility</p:attrName>
                                        </p:attrNameLst>
                                      </p:cBhvr>
                                      <p:to>
                                        <p:strVal val="hidden"/>
                                      </p:to>
                                    </p:set>
                                  </p:childTnLst>
                                </p:cTn>
                              </p:par>
                              <p:par>
                                <p:cTn id="91" presetID="10" presetClass="entr" presetSubtype="0" fill="hold" nodeType="withEffect">
                                  <p:stCondLst>
                                    <p:cond delay="0"/>
                                  </p:stCondLst>
                                  <p:childTnLst>
                                    <p:set>
                                      <p:cBhvr>
                                        <p:cTn id="92" dur="1" fill="hold">
                                          <p:stCondLst>
                                            <p:cond delay="0"/>
                                          </p:stCondLst>
                                        </p:cTn>
                                        <p:tgtEl>
                                          <p:spTgt spid="170"/>
                                        </p:tgtEl>
                                        <p:attrNameLst>
                                          <p:attrName>style.visibility</p:attrName>
                                        </p:attrNameLst>
                                      </p:cBhvr>
                                      <p:to>
                                        <p:strVal val="visible"/>
                                      </p:to>
                                    </p:set>
                                    <p:animEffect transition="in" filter="fade">
                                      <p:cBhvr>
                                        <p:cTn id="93" dur="300"/>
                                        <p:tgtEl>
                                          <p:spTgt spid="17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73"/>
                                        </p:tgtEl>
                                        <p:attrNameLst>
                                          <p:attrName>style.visibility</p:attrName>
                                        </p:attrNameLst>
                                      </p:cBhvr>
                                      <p:to>
                                        <p:strVal val="visible"/>
                                      </p:to>
                                    </p:set>
                                    <p:animEffect transition="in" filter="fade">
                                      <p:cBhvr>
                                        <p:cTn id="96" dur="300"/>
                                        <p:tgtEl>
                                          <p:spTgt spid="173"/>
                                        </p:tgtEl>
                                      </p:cBhvr>
                                    </p:animEffect>
                                  </p:childTnLst>
                                </p:cTn>
                              </p:par>
                              <p:par>
                                <p:cTn id="97" presetID="10" presetClass="exit" presetSubtype="0" fill="hold" grpId="1" nodeType="withEffect">
                                  <p:stCondLst>
                                    <p:cond delay="0"/>
                                  </p:stCondLst>
                                  <p:childTnLst>
                                    <p:animEffect transition="out" filter="fade">
                                      <p:cBhvr>
                                        <p:cTn id="98" dur="300"/>
                                        <p:tgtEl>
                                          <p:spTgt spid="151"/>
                                        </p:tgtEl>
                                      </p:cBhvr>
                                    </p:animEffect>
                                    <p:set>
                                      <p:cBhvr>
                                        <p:cTn id="99" dur="1" fill="hold">
                                          <p:stCondLst>
                                            <p:cond delay="299"/>
                                          </p:stCondLst>
                                        </p:cTn>
                                        <p:tgtEl>
                                          <p:spTgt spid="151"/>
                                        </p:tgtEl>
                                        <p:attrNameLst>
                                          <p:attrName>style.visibility</p:attrName>
                                        </p:attrNameLst>
                                      </p:cBhvr>
                                      <p:to>
                                        <p:strVal val="hidden"/>
                                      </p:to>
                                    </p:set>
                                  </p:childTnLst>
                                </p:cTn>
                              </p:par>
                              <p:par>
                                <p:cTn id="100" presetID="10" presetClass="entr" presetSubtype="0" fill="hold" nodeType="withEffect">
                                  <p:stCondLst>
                                    <p:cond delay="0"/>
                                  </p:stCondLst>
                                  <p:childTnLst>
                                    <p:set>
                                      <p:cBhvr>
                                        <p:cTn id="101" dur="1" fill="hold">
                                          <p:stCondLst>
                                            <p:cond delay="0"/>
                                          </p:stCondLst>
                                        </p:cTn>
                                        <p:tgtEl>
                                          <p:spTgt spid="174"/>
                                        </p:tgtEl>
                                        <p:attrNameLst>
                                          <p:attrName>style.visibility</p:attrName>
                                        </p:attrNameLst>
                                      </p:cBhvr>
                                      <p:to>
                                        <p:strVal val="visible"/>
                                      </p:to>
                                    </p:set>
                                    <p:animEffect transition="in" filter="fade">
                                      <p:cBhvr>
                                        <p:cTn id="102" dur="3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38" grpId="0" animBg="1"/>
      <p:bldP spid="84" grpId="0"/>
      <p:bldP spid="84" grpId="1"/>
      <p:bldP spid="137" grpId="0"/>
      <p:bldP spid="137" grpId="1"/>
      <p:bldP spid="139" grpId="0"/>
      <p:bldP spid="139" grpId="1"/>
      <p:bldP spid="142" grpId="0"/>
      <p:bldP spid="143" grpId="0" animBg="1"/>
      <p:bldP spid="144" grpId="0"/>
      <p:bldP spid="151" grpId="0"/>
      <p:bldP spid="151" grpId="1"/>
      <p:bldP spid="169" grpId="0"/>
      <p:bldP spid="173" grpId="0"/>
      <p:bldP spid="65" grpId="0"/>
      <p:bldP spid="6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81681" y="2127994"/>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6" y="3237728"/>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1107996"/>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has 100 VMs (Linux/Windows) running on-premises. The VMs consist of file servers, SQL instances, web servers and backend servers. You as a partner have been brought in to conduct an analysis of the infrastructure, execute the migration and implement </a:t>
            </a:r>
            <a:r>
              <a:rPr lang="en-US" sz="1800">
                <a:solidFill>
                  <a:srgbClr val="FFFFFF"/>
                </a:solidFill>
                <a:latin typeface="Segoe UI"/>
              </a:rPr>
              <a:t>a unified operations strategy using Azure native tools.</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492443"/>
          </a:xfrm>
        </p:spPr>
        <p:txBody>
          <a:bodyPr/>
          <a:lstStyle/>
          <a:p>
            <a:pPr defTabSz="914016">
              <a:defRPr/>
            </a:pPr>
            <a:r>
              <a:rPr lang="en-US" sz="3200" spc="-50"/>
              <a:t>Example: Azure Arc Partner </a:t>
            </a:r>
            <a:r>
              <a:rPr lang="en-US" sz="3200" spc="-50">
                <a:latin typeface="Segoe UI Semibold"/>
              </a:rPr>
              <a:t>Opportunity – </a:t>
            </a:r>
            <a:r>
              <a:rPr lang="en-US" sz="3200" spc="-51">
                <a:latin typeface="Segoe UI Semibold"/>
              </a:rPr>
              <a:t>Migration</a:t>
            </a:r>
            <a:endParaRPr lang="en-US" sz="3200" spc="-50">
              <a:latin typeface="Segoe UI Semibold"/>
            </a:endParaRP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146057" y="3237728"/>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43" name="Rectangle 142">
            <a:extLst>
              <a:ext uri="{FF2B5EF4-FFF2-40B4-BE49-F238E27FC236}">
                <a16:creationId xmlns:a16="http://schemas.microsoft.com/office/drawing/2014/main" id="{2880870B-64A5-4CEA-8AEA-43508901F58D}"/>
              </a:ext>
              <a:ext uri="{C183D7F6-B498-43B3-948B-1728B52AA6E4}">
                <adec:decorative xmlns:adec="http://schemas.microsoft.com/office/drawing/2017/decorative" val="1"/>
              </a:ext>
            </a:extLst>
          </p:cNvPr>
          <p:cNvSpPr/>
          <p:nvPr/>
        </p:nvSpPr>
        <p:spPr bwMode="auto">
          <a:xfrm>
            <a:off x="8111225" y="3720195"/>
            <a:ext cx="2506403" cy="180705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pic>
        <p:nvPicPr>
          <p:cNvPr id="21" name="Graphic 20">
            <a:extLst>
              <a:ext uri="{FF2B5EF4-FFF2-40B4-BE49-F238E27FC236}">
                <a16:creationId xmlns:a16="http://schemas.microsoft.com/office/drawing/2014/main" id="{A8AA70F2-CFBF-47B0-A99B-D32043C175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2625" y="4381218"/>
            <a:ext cx="457200" cy="457200"/>
          </a:xfrm>
          <a:prstGeom prst="rect">
            <a:avLst/>
          </a:prstGeom>
        </p:spPr>
      </p:pic>
      <p:sp>
        <p:nvSpPr>
          <p:cNvPr id="144" name="Rectangle 143">
            <a:extLst>
              <a:ext uri="{FF2B5EF4-FFF2-40B4-BE49-F238E27FC236}">
                <a16:creationId xmlns:a16="http://schemas.microsoft.com/office/drawing/2014/main" id="{EF6A4DDF-E2E1-455F-B752-5C01C05623A8}"/>
              </a:ext>
            </a:extLst>
          </p:cNvPr>
          <p:cNvSpPr/>
          <p:nvPr/>
        </p:nvSpPr>
        <p:spPr>
          <a:xfrm>
            <a:off x="7967277" y="3311847"/>
            <a:ext cx="2827249" cy="276999"/>
          </a:xfrm>
          <a:prstGeom prst="rect">
            <a:avLst/>
          </a:prstGeom>
        </p:spPr>
        <p:txBody>
          <a:bodyPr wrap="none" lIns="0" tIns="0" rIns="0" bIns="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 + Sentinel </a:t>
            </a:r>
          </a:p>
        </p:txBody>
      </p:sp>
      <p:grpSp>
        <p:nvGrpSpPr>
          <p:cNvPr id="16" name="Group 15">
            <a:extLst>
              <a:ext uri="{FF2B5EF4-FFF2-40B4-BE49-F238E27FC236}">
                <a16:creationId xmlns:a16="http://schemas.microsoft.com/office/drawing/2014/main" id="{006BE332-8F57-4D78-AECC-FB93B3339A45}"/>
              </a:ext>
            </a:extLst>
          </p:cNvPr>
          <p:cNvGrpSpPr/>
          <p:nvPr/>
        </p:nvGrpSpPr>
        <p:grpSpPr>
          <a:xfrm>
            <a:off x="8544005" y="3868593"/>
            <a:ext cx="1675318" cy="1527048"/>
            <a:chOff x="3025902" y="3489075"/>
            <a:chExt cx="1675318" cy="1527048"/>
          </a:xfrm>
        </p:grpSpPr>
        <p:pic>
          <p:nvPicPr>
            <p:cNvPr id="102" name="Graphic 101">
              <a:extLst>
                <a:ext uri="{FF2B5EF4-FFF2-40B4-BE49-F238E27FC236}">
                  <a16:creationId xmlns:a16="http://schemas.microsoft.com/office/drawing/2014/main" id="{DB1F8DB5-D741-4015-8227-B02666F54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4558497"/>
              <a:ext cx="457200" cy="457200"/>
            </a:xfrm>
            <a:prstGeom prst="rect">
              <a:avLst/>
            </a:prstGeom>
          </p:spPr>
        </p:pic>
        <p:pic>
          <p:nvPicPr>
            <p:cNvPr id="108" name="Graphic 107">
              <a:extLst>
                <a:ext uri="{FF2B5EF4-FFF2-40B4-BE49-F238E27FC236}">
                  <a16:creationId xmlns:a16="http://schemas.microsoft.com/office/drawing/2014/main" id="{FB097C7B-2678-432E-8838-DC77BE22E0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4023786"/>
              <a:ext cx="457200" cy="457200"/>
            </a:xfrm>
            <a:prstGeom prst="rect">
              <a:avLst/>
            </a:prstGeom>
          </p:spPr>
        </p:pic>
        <p:pic>
          <p:nvPicPr>
            <p:cNvPr id="112" name="Graphic 111">
              <a:extLst>
                <a:ext uri="{FF2B5EF4-FFF2-40B4-BE49-F238E27FC236}">
                  <a16:creationId xmlns:a16="http://schemas.microsoft.com/office/drawing/2014/main" id="{BB0FD33B-79A7-4C56-95BC-4DC0E0D1E8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3489075"/>
              <a:ext cx="457200" cy="457200"/>
            </a:xfrm>
            <a:prstGeom prst="rect">
              <a:avLst/>
            </a:prstGeom>
          </p:spPr>
        </p:pic>
        <p:grpSp>
          <p:nvGrpSpPr>
            <p:cNvPr id="12" name="Group 11">
              <a:extLst>
                <a:ext uri="{FF2B5EF4-FFF2-40B4-BE49-F238E27FC236}">
                  <a16:creationId xmlns:a16="http://schemas.microsoft.com/office/drawing/2014/main" id="{BF574B0F-5389-4C7E-A8F1-0C5B17C26712}"/>
                </a:ext>
              </a:extLst>
            </p:cNvPr>
            <p:cNvGrpSpPr/>
            <p:nvPr/>
          </p:nvGrpSpPr>
          <p:grpSpPr>
            <a:xfrm>
              <a:off x="3634961" y="3489501"/>
              <a:ext cx="1066259" cy="1526622"/>
              <a:chOff x="3634961" y="3489501"/>
              <a:chExt cx="1066259" cy="1526622"/>
            </a:xfrm>
          </p:grpSpPr>
          <p:pic>
            <p:nvPicPr>
              <p:cNvPr id="115" name="Graphic 114">
                <a:extLst>
                  <a:ext uri="{FF2B5EF4-FFF2-40B4-BE49-F238E27FC236}">
                    <a16:creationId xmlns:a16="http://schemas.microsoft.com/office/drawing/2014/main" id="{E0A1500B-FAAF-4684-8E0E-AAFC5D903C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4558923"/>
                <a:ext cx="457200" cy="457200"/>
              </a:xfrm>
              <a:prstGeom prst="rect">
                <a:avLst/>
              </a:prstGeom>
            </p:spPr>
          </p:pic>
          <p:pic>
            <p:nvPicPr>
              <p:cNvPr id="116" name="Graphic 115">
                <a:extLst>
                  <a:ext uri="{FF2B5EF4-FFF2-40B4-BE49-F238E27FC236}">
                    <a16:creationId xmlns:a16="http://schemas.microsoft.com/office/drawing/2014/main" id="{FEA3EBD4-076E-4258-9EAC-65AA31BB81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4558923"/>
                <a:ext cx="457200" cy="457200"/>
              </a:xfrm>
              <a:prstGeom prst="rect">
                <a:avLst/>
              </a:prstGeom>
            </p:spPr>
          </p:pic>
          <p:pic>
            <p:nvPicPr>
              <p:cNvPr id="119" name="Graphic 118">
                <a:extLst>
                  <a:ext uri="{FF2B5EF4-FFF2-40B4-BE49-F238E27FC236}">
                    <a16:creationId xmlns:a16="http://schemas.microsoft.com/office/drawing/2014/main" id="{1C90C7E3-5617-4250-A8F7-91547AED6D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4024212"/>
                <a:ext cx="457200" cy="457200"/>
              </a:xfrm>
              <a:prstGeom prst="rect">
                <a:avLst/>
              </a:prstGeom>
            </p:spPr>
          </p:pic>
          <p:pic>
            <p:nvPicPr>
              <p:cNvPr id="120" name="Graphic 119">
                <a:extLst>
                  <a:ext uri="{FF2B5EF4-FFF2-40B4-BE49-F238E27FC236}">
                    <a16:creationId xmlns:a16="http://schemas.microsoft.com/office/drawing/2014/main" id="{244C7A3D-715A-496D-AF2E-D769C078D6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4024212"/>
                <a:ext cx="457200" cy="457200"/>
              </a:xfrm>
              <a:prstGeom prst="rect">
                <a:avLst/>
              </a:prstGeom>
            </p:spPr>
          </p:pic>
          <p:pic>
            <p:nvPicPr>
              <p:cNvPr id="123" name="Graphic 122">
                <a:extLst>
                  <a:ext uri="{FF2B5EF4-FFF2-40B4-BE49-F238E27FC236}">
                    <a16:creationId xmlns:a16="http://schemas.microsoft.com/office/drawing/2014/main" id="{84520A81-307A-4839-920E-22FE6F7828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3489501"/>
                <a:ext cx="457200" cy="457200"/>
              </a:xfrm>
              <a:prstGeom prst="rect">
                <a:avLst/>
              </a:prstGeom>
            </p:spPr>
          </p:pic>
          <p:pic>
            <p:nvPicPr>
              <p:cNvPr id="124" name="Graphic 123">
                <a:extLst>
                  <a:ext uri="{FF2B5EF4-FFF2-40B4-BE49-F238E27FC236}">
                    <a16:creationId xmlns:a16="http://schemas.microsoft.com/office/drawing/2014/main" id="{64FA00DB-25DF-431F-948F-FE533143A5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3489501"/>
                <a:ext cx="457200" cy="457200"/>
              </a:xfrm>
              <a:prstGeom prst="rect">
                <a:avLst/>
              </a:prstGeom>
            </p:spPr>
          </p:pic>
        </p:grpSp>
      </p:grpSp>
      <p:grpSp>
        <p:nvGrpSpPr>
          <p:cNvPr id="22" name="Group 21">
            <a:extLst>
              <a:ext uri="{FF2B5EF4-FFF2-40B4-BE49-F238E27FC236}">
                <a16:creationId xmlns:a16="http://schemas.microsoft.com/office/drawing/2014/main" id="{456E8BD6-56C0-4B0C-AE83-518CD891999D}"/>
              </a:ext>
            </a:extLst>
          </p:cNvPr>
          <p:cNvGrpSpPr/>
          <p:nvPr/>
        </p:nvGrpSpPr>
        <p:grpSpPr>
          <a:xfrm>
            <a:off x="1514555" y="3842170"/>
            <a:ext cx="3406744" cy="1324445"/>
            <a:chOff x="1697331" y="5582333"/>
            <a:chExt cx="3406744" cy="1324445"/>
          </a:xfrm>
        </p:grpSpPr>
        <p:grpSp>
          <p:nvGrpSpPr>
            <p:cNvPr id="94" name="Group 93">
              <a:extLst>
                <a:ext uri="{FF2B5EF4-FFF2-40B4-BE49-F238E27FC236}">
                  <a16:creationId xmlns:a16="http://schemas.microsoft.com/office/drawing/2014/main" id="{91F70795-994B-4524-B165-83897D6BF530}"/>
                </a:ext>
              </a:extLst>
            </p:cNvPr>
            <p:cNvGrpSpPr/>
            <p:nvPr/>
          </p:nvGrpSpPr>
          <p:grpSpPr>
            <a:xfrm>
              <a:off x="1697331" y="5582333"/>
              <a:ext cx="3406744" cy="615522"/>
              <a:chOff x="856040" y="4260238"/>
              <a:chExt cx="3475056" cy="627864"/>
            </a:xfrm>
          </p:grpSpPr>
          <p:pic>
            <p:nvPicPr>
              <p:cNvPr id="95" name="Graphic 94">
                <a:extLst>
                  <a:ext uri="{FF2B5EF4-FFF2-40B4-BE49-F238E27FC236}">
                    <a16:creationId xmlns:a16="http://schemas.microsoft.com/office/drawing/2014/main" id="{B668C43D-E4D4-43AF-8E49-D3A226C729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6040" y="4260238"/>
                <a:ext cx="627864" cy="627864"/>
              </a:xfrm>
              <a:prstGeom prst="rect">
                <a:avLst/>
              </a:prstGeom>
            </p:spPr>
          </p:pic>
          <p:pic>
            <p:nvPicPr>
              <p:cNvPr id="96" name="Graphic 95">
                <a:extLst>
                  <a:ext uri="{FF2B5EF4-FFF2-40B4-BE49-F238E27FC236}">
                    <a16:creationId xmlns:a16="http://schemas.microsoft.com/office/drawing/2014/main" id="{73A3199C-9FA0-4612-AE4F-85D105DA25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567838" y="4260238"/>
                <a:ext cx="627864" cy="627864"/>
              </a:xfrm>
              <a:prstGeom prst="rect">
                <a:avLst/>
              </a:prstGeom>
            </p:spPr>
          </p:pic>
          <p:pic>
            <p:nvPicPr>
              <p:cNvPr id="97" name="Graphic 96">
                <a:extLst>
                  <a:ext uri="{FF2B5EF4-FFF2-40B4-BE49-F238E27FC236}">
                    <a16:creationId xmlns:a16="http://schemas.microsoft.com/office/drawing/2014/main" id="{9DEDA43E-36E5-484E-9172-481799A40D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9636" y="4260238"/>
                <a:ext cx="627864" cy="627864"/>
              </a:xfrm>
              <a:prstGeom prst="rect">
                <a:avLst/>
              </a:prstGeom>
            </p:spPr>
          </p:pic>
          <p:pic>
            <p:nvPicPr>
              <p:cNvPr id="98" name="Graphic 97">
                <a:extLst>
                  <a:ext uri="{FF2B5EF4-FFF2-40B4-BE49-F238E27FC236}">
                    <a16:creationId xmlns:a16="http://schemas.microsoft.com/office/drawing/2014/main" id="{720885D5-AEFE-4E32-9CCD-79A50750C0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991434" y="4260238"/>
                <a:ext cx="627864" cy="627864"/>
              </a:xfrm>
              <a:prstGeom prst="rect">
                <a:avLst/>
              </a:prstGeom>
            </p:spPr>
          </p:pic>
          <p:pic>
            <p:nvPicPr>
              <p:cNvPr id="99" name="Graphic 98">
                <a:extLst>
                  <a:ext uri="{FF2B5EF4-FFF2-40B4-BE49-F238E27FC236}">
                    <a16:creationId xmlns:a16="http://schemas.microsoft.com/office/drawing/2014/main" id="{19A010C0-282D-432E-84F6-AE37B90F19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703232" y="4260238"/>
                <a:ext cx="627864" cy="627864"/>
              </a:xfrm>
              <a:prstGeom prst="rect">
                <a:avLst/>
              </a:prstGeom>
            </p:spPr>
          </p:pic>
        </p:grpSp>
        <p:grpSp>
          <p:nvGrpSpPr>
            <p:cNvPr id="145" name="Group 144">
              <a:extLst>
                <a:ext uri="{FF2B5EF4-FFF2-40B4-BE49-F238E27FC236}">
                  <a16:creationId xmlns:a16="http://schemas.microsoft.com/office/drawing/2014/main" id="{37FCB499-7092-480C-90BD-F625FE410EAC}"/>
                </a:ext>
              </a:extLst>
            </p:cNvPr>
            <p:cNvGrpSpPr/>
            <p:nvPr/>
          </p:nvGrpSpPr>
          <p:grpSpPr>
            <a:xfrm>
              <a:off x="1697331" y="6291256"/>
              <a:ext cx="3406744" cy="615522"/>
              <a:chOff x="856040" y="4260238"/>
              <a:chExt cx="3475056" cy="627864"/>
            </a:xfrm>
          </p:grpSpPr>
          <p:pic>
            <p:nvPicPr>
              <p:cNvPr id="146" name="Graphic 145">
                <a:extLst>
                  <a:ext uri="{FF2B5EF4-FFF2-40B4-BE49-F238E27FC236}">
                    <a16:creationId xmlns:a16="http://schemas.microsoft.com/office/drawing/2014/main" id="{446F4977-7D60-4E19-9E06-5138A16DD7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6040" y="4260238"/>
                <a:ext cx="627864" cy="627864"/>
              </a:xfrm>
              <a:prstGeom prst="rect">
                <a:avLst/>
              </a:prstGeom>
            </p:spPr>
          </p:pic>
          <p:pic>
            <p:nvPicPr>
              <p:cNvPr id="147" name="Graphic 146">
                <a:extLst>
                  <a:ext uri="{FF2B5EF4-FFF2-40B4-BE49-F238E27FC236}">
                    <a16:creationId xmlns:a16="http://schemas.microsoft.com/office/drawing/2014/main" id="{B1B31B2A-7653-476C-999E-CDC8B7F1FF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567838" y="4260238"/>
                <a:ext cx="627864" cy="627864"/>
              </a:xfrm>
              <a:prstGeom prst="rect">
                <a:avLst/>
              </a:prstGeom>
            </p:spPr>
          </p:pic>
          <p:pic>
            <p:nvPicPr>
              <p:cNvPr id="148" name="Graphic 147">
                <a:extLst>
                  <a:ext uri="{FF2B5EF4-FFF2-40B4-BE49-F238E27FC236}">
                    <a16:creationId xmlns:a16="http://schemas.microsoft.com/office/drawing/2014/main" id="{2B4B05C6-F4A1-4B0B-BFB9-B8D79506D1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9636" y="4260238"/>
                <a:ext cx="627864" cy="627864"/>
              </a:xfrm>
              <a:prstGeom prst="rect">
                <a:avLst/>
              </a:prstGeom>
            </p:spPr>
          </p:pic>
          <p:pic>
            <p:nvPicPr>
              <p:cNvPr id="149" name="Graphic 148">
                <a:extLst>
                  <a:ext uri="{FF2B5EF4-FFF2-40B4-BE49-F238E27FC236}">
                    <a16:creationId xmlns:a16="http://schemas.microsoft.com/office/drawing/2014/main" id="{08843F5C-C6B1-4D27-B12F-6FCF171BBC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991434" y="4260238"/>
                <a:ext cx="627864" cy="627864"/>
              </a:xfrm>
              <a:prstGeom prst="rect">
                <a:avLst/>
              </a:prstGeom>
            </p:spPr>
          </p:pic>
          <p:pic>
            <p:nvPicPr>
              <p:cNvPr id="150" name="Graphic 149">
                <a:extLst>
                  <a:ext uri="{FF2B5EF4-FFF2-40B4-BE49-F238E27FC236}">
                    <a16:creationId xmlns:a16="http://schemas.microsoft.com/office/drawing/2014/main" id="{3F19F85E-0E9B-4A72-A308-1C7C7E102F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703232" y="4260238"/>
                <a:ext cx="627864" cy="627864"/>
              </a:xfrm>
              <a:prstGeom prst="rect">
                <a:avLst/>
              </a:prstGeom>
            </p:spPr>
          </p:pic>
        </p:grpSp>
      </p:gr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bwMode="auto">
          <a:xfrm>
            <a:off x="1165132" y="2475487"/>
            <a:ext cx="723485" cy="723485"/>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Curved Connector 170">
            <a:extLst>
              <a:ext uri="{FF2B5EF4-FFF2-40B4-BE49-F238E27FC236}">
                <a16:creationId xmlns:a16="http://schemas.microsoft.com/office/drawing/2014/main" id="{A93C3EF2-68B2-40F7-AB08-35CBE96C5986}"/>
              </a:ext>
              <a:ext uri="{C183D7F6-B498-43B3-948B-1728B52AA6E4}">
                <adec:decorative xmlns:adec="http://schemas.microsoft.com/office/drawing/2017/decorative" val="1"/>
              </a:ext>
            </a:extLst>
          </p:cNvPr>
          <p:cNvCxnSpPr>
            <a:cxnSpLocks/>
            <a:stCxn id="138" idx="0"/>
          </p:cNvCxnSpPr>
          <p:nvPr/>
        </p:nvCxnSpPr>
        <p:spPr>
          <a:xfrm rot="16200000" flipV="1">
            <a:off x="7863983" y="1737282"/>
            <a:ext cx="819818" cy="2181074"/>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Curved Connector 170">
            <a:extLst>
              <a:ext uri="{FF2B5EF4-FFF2-40B4-BE49-F238E27FC236}">
                <a16:creationId xmlns:a16="http://schemas.microsoft.com/office/drawing/2014/main" id="{0EAF792B-EB38-4FC0-9A44-48FE69147C09}"/>
              </a:ext>
              <a:ext uri="{C183D7F6-B498-43B3-948B-1728B52AA6E4}">
                <adec:decorative xmlns:adec="http://schemas.microsoft.com/office/drawing/2017/decorative" val="1"/>
              </a:ext>
            </a:extLst>
          </p:cNvPr>
          <p:cNvCxnSpPr>
            <a:cxnSpLocks/>
            <a:stCxn id="57" idx="0"/>
          </p:cNvCxnSpPr>
          <p:nvPr/>
        </p:nvCxnSpPr>
        <p:spPr>
          <a:xfrm rot="5400000" flipH="1" flipV="1">
            <a:off x="3913831" y="1746255"/>
            <a:ext cx="801874" cy="2181073"/>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43E9636-02F9-42F7-9393-BC0ADE6BDCD3}"/>
              </a:ext>
            </a:extLst>
          </p:cNvPr>
          <p:cNvGrpSpPr/>
          <p:nvPr/>
        </p:nvGrpSpPr>
        <p:grpSpPr>
          <a:xfrm>
            <a:off x="5405305" y="2190700"/>
            <a:ext cx="1778051" cy="855706"/>
            <a:chOff x="5600933" y="2133486"/>
            <a:chExt cx="1778051" cy="855706"/>
          </a:xfrm>
        </p:grpSpPr>
        <p:sp>
          <p:nvSpPr>
            <p:cNvPr id="155" name="Rectangle 154">
              <a:extLst>
                <a:ext uri="{FF2B5EF4-FFF2-40B4-BE49-F238E27FC236}">
                  <a16:creationId xmlns:a16="http://schemas.microsoft.com/office/drawing/2014/main" id="{69F2CBFB-B02D-49DE-A2F0-03DFE0041B1F}"/>
                </a:ext>
              </a:extLst>
            </p:cNvPr>
            <p:cNvSpPr/>
            <p:nvPr/>
          </p:nvSpPr>
          <p:spPr>
            <a:xfrm>
              <a:off x="5600933" y="2133486"/>
              <a:ext cx="1778051" cy="4544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50" normalizeH="0" baseline="0" noProof="0">
                  <a:ln w="3175">
                    <a:noFill/>
                  </a:ln>
                  <a:solidFill>
                    <a:srgbClr val="FFFFFF"/>
                  </a:solidFill>
                  <a:effectLst/>
                  <a:uLnTx/>
                  <a:uFillTx/>
                  <a:latin typeface="Segoe UI Semibold"/>
                  <a:ea typeface="+mn-ea"/>
                  <a:cs typeface="Segoe UI" pitchFamily="34" charset="0"/>
                </a:rPr>
                <a:t>Azure Policy</a:t>
              </a:r>
            </a:p>
          </p:txBody>
        </p:sp>
        <p:pic>
          <p:nvPicPr>
            <p:cNvPr id="30" name="Graphic 29">
              <a:extLst>
                <a:ext uri="{FF2B5EF4-FFF2-40B4-BE49-F238E27FC236}">
                  <a16:creationId xmlns:a16="http://schemas.microsoft.com/office/drawing/2014/main" id="{086A60E7-9028-4D1B-9082-5B7319C0CB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61358" y="2531992"/>
              <a:ext cx="457200" cy="457200"/>
            </a:xfrm>
            <a:prstGeom prst="rect">
              <a:avLst/>
            </a:prstGeom>
          </p:spPr>
        </p:pic>
      </p:grpSp>
      <p:grpSp>
        <p:nvGrpSpPr>
          <p:cNvPr id="170" name="Group 169">
            <a:extLst>
              <a:ext uri="{FF2B5EF4-FFF2-40B4-BE49-F238E27FC236}">
                <a16:creationId xmlns:a16="http://schemas.microsoft.com/office/drawing/2014/main" id="{B3786194-E3D5-4D87-91B7-1761F32FC246}"/>
              </a:ext>
            </a:extLst>
          </p:cNvPr>
          <p:cNvGrpSpPr/>
          <p:nvPr/>
        </p:nvGrpSpPr>
        <p:grpSpPr>
          <a:xfrm>
            <a:off x="9019014" y="2186772"/>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15">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73" name="Rectangle 172">
            <a:extLst>
              <a:ext uri="{FF2B5EF4-FFF2-40B4-BE49-F238E27FC236}">
                <a16:creationId xmlns:a16="http://schemas.microsoft.com/office/drawing/2014/main" id="{75684C89-8A84-41BE-AF23-29335B345477}"/>
              </a:ext>
            </a:extLst>
          </p:cNvPr>
          <p:cNvSpPr/>
          <p:nvPr/>
        </p:nvSpPr>
        <p:spPr>
          <a:xfrm>
            <a:off x="1259109" y="3299304"/>
            <a:ext cx="3930243" cy="215444"/>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50 x Azure Arc enabled Servers + Azure Services</a:t>
            </a:r>
          </a:p>
        </p:txBody>
      </p:sp>
      <p:pic>
        <p:nvPicPr>
          <p:cNvPr id="174" name="Graphic 173">
            <a:extLst>
              <a:ext uri="{FF2B5EF4-FFF2-40B4-BE49-F238E27FC236}">
                <a16:creationId xmlns:a16="http://schemas.microsoft.com/office/drawing/2014/main" id="{680A3A04-51A4-43AB-8B1E-CDBFE677E5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462" y="4181031"/>
            <a:ext cx="457200" cy="457200"/>
          </a:xfrm>
          <a:prstGeom prst="rect">
            <a:avLst/>
          </a:prstGeom>
        </p:spPr>
      </p:pic>
      <p:pic>
        <p:nvPicPr>
          <p:cNvPr id="3" name="Graphic 2">
            <a:extLst>
              <a:ext uri="{FF2B5EF4-FFF2-40B4-BE49-F238E27FC236}">
                <a16:creationId xmlns:a16="http://schemas.microsoft.com/office/drawing/2014/main" id="{5FFFF2E5-937B-452D-8353-FA76F0B9D9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73806" y="3575720"/>
            <a:ext cx="457200" cy="457200"/>
          </a:xfrm>
          <a:prstGeom prst="rect">
            <a:avLst/>
          </a:prstGeom>
        </p:spPr>
      </p:pic>
      <p:pic>
        <p:nvPicPr>
          <p:cNvPr id="7" name="Graphic 6">
            <a:extLst>
              <a:ext uri="{FF2B5EF4-FFF2-40B4-BE49-F238E27FC236}">
                <a16:creationId xmlns:a16="http://schemas.microsoft.com/office/drawing/2014/main" id="{5E918E71-14A5-41B1-9F19-18C2DB9DA7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05398" y="5351738"/>
            <a:ext cx="457200" cy="457200"/>
          </a:xfrm>
          <a:prstGeom prst="rect">
            <a:avLst/>
          </a:prstGeom>
        </p:spPr>
      </p:pic>
      <p:pic>
        <p:nvPicPr>
          <p:cNvPr id="9" name="Graphic 8">
            <a:extLst>
              <a:ext uri="{FF2B5EF4-FFF2-40B4-BE49-F238E27FC236}">
                <a16:creationId xmlns:a16="http://schemas.microsoft.com/office/drawing/2014/main" id="{0F47BE60-5AC3-49F0-AFAC-180D9B44A82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73806" y="4786342"/>
            <a:ext cx="457200" cy="457200"/>
          </a:xfrm>
          <a:prstGeom prst="rect">
            <a:avLst/>
          </a:prstGeom>
        </p:spPr>
      </p:pic>
      <p:pic>
        <p:nvPicPr>
          <p:cNvPr id="11" name="Graphic 10">
            <a:extLst>
              <a:ext uri="{FF2B5EF4-FFF2-40B4-BE49-F238E27FC236}">
                <a16:creationId xmlns:a16="http://schemas.microsoft.com/office/drawing/2014/main" id="{4BB269A6-934F-481E-ACAD-6DB628DA17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993684" y="5351738"/>
            <a:ext cx="457200" cy="457200"/>
          </a:xfrm>
          <a:prstGeom prst="rect">
            <a:avLst/>
          </a:prstGeom>
        </p:spPr>
      </p:pic>
      <p:cxnSp>
        <p:nvCxnSpPr>
          <p:cNvPr id="50" name="Straight Connector 49">
            <a:extLst>
              <a:ext uri="{FF2B5EF4-FFF2-40B4-BE49-F238E27FC236}">
                <a16:creationId xmlns:a16="http://schemas.microsoft.com/office/drawing/2014/main" id="{B9CBAC37-C6EC-46A5-BB1C-5BD200572F47}"/>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51" name="TextBox 50">
            <a:extLst>
              <a:ext uri="{FF2B5EF4-FFF2-40B4-BE49-F238E27FC236}">
                <a16:creationId xmlns:a16="http://schemas.microsoft.com/office/drawing/2014/main" id="{A885745F-5CE8-420B-BF20-1B7851BC1342}"/>
              </a:ext>
            </a:extLst>
          </p:cNvPr>
          <p:cNvSpPr txBox="1"/>
          <p:nvPr/>
        </p:nvSpPr>
        <p:spPr>
          <a:xfrm>
            <a:off x="5985319" y="3237728"/>
            <a:ext cx="1175804" cy="33855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Migration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8FFEE136-15E8-47ED-8D49-3FA9F4EAA0A9}"/>
              </a:ext>
            </a:extLst>
          </p:cNvPr>
          <p:cNvSpPr txBox="1"/>
          <p:nvPr/>
        </p:nvSpPr>
        <p:spPr>
          <a:xfrm>
            <a:off x="5712264" y="3695314"/>
            <a:ext cx="1731231" cy="461665"/>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ACR $ generated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From the migration</a:t>
            </a:r>
            <a:endParaRPr kumimoji="0" lang="en-US" sz="1200" b="0" i="0" u="none" strike="noStrike" kern="1200" cap="none" spc="0" normalizeH="0" baseline="0" noProof="0">
              <a:ln>
                <a:noFill/>
              </a:ln>
              <a:solidFill>
                <a:srgbClr val="9BF00B"/>
              </a:solidFill>
              <a:effectLst/>
              <a:uLnTx/>
              <a:uFillTx/>
              <a:latin typeface="Segoe UI Semibold"/>
              <a:ea typeface="+mn-ea"/>
              <a:cs typeface="+mn-cs"/>
            </a:endParaRPr>
          </a:p>
        </p:txBody>
      </p:sp>
      <p:sp>
        <p:nvSpPr>
          <p:cNvPr id="53" name="TextBox 52">
            <a:extLst>
              <a:ext uri="{FF2B5EF4-FFF2-40B4-BE49-F238E27FC236}">
                <a16:creationId xmlns:a16="http://schemas.microsoft.com/office/drawing/2014/main" id="{2685573E-CB18-4462-9BF7-841AA98AB94C}"/>
              </a:ext>
            </a:extLst>
          </p:cNvPr>
          <p:cNvSpPr txBox="1"/>
          <p:nvPr/>
        </p:nvSpPr>
        <p:spPr>
          <a:xfrm>
            <a:off x="5702947" y="4090903"/>
            <a:ext cx="1731231" cy="461665"/>
          </a:xfrm>
          <a:prstGeom prst="rect">
            <a:avLst/>
          </a:prstGeom>
          <a:noFill/>
        </p:spPr>
        <p:txBody>
          <a:bodyPr wrap="square">
            <a:spAutoFit/>
          </a:bodyPr>
          <a:lstStyle>
            <a:defPPr>
              <a:defRPr lang="en-US"/>
            </a:defPPr>
            <a:lvl1pPr algn="ctr" defTabSz="896386">
              <a:defRPr sz="1200" spc="-50">
                <a:ln w="3175">
                  <a:noFill/>
                </a:ln>
                <a:solidFill>
                  <a:srgbClr val="9BF00B"/>
                </a:solidFill>
                <a:latin typeface="+mj-lt"/>
                <a:cs typeface="Segoe UI"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Sentinel ACR $</a:t>
            </a:r>
          </a:p>
        </p:txBody>
      </p:sp>
      <p:sp>
        <p:nvSpPr>
          <p:cNvPr id="54" name="TextBox 53">
            <a:extLst>
              <a:ext uri="{FF2B5EF4-FFF2-40B4-BE49-F238E27FC236}">
                <a16:creationId xmlns:a16="http://schemas.microsoft.com/office/drawing/2014/main" id="{00B6E8B3-CFE9-4689-B3B3-2FB080FA37A1}"/>
              </a:ext>
            </a:extLst>
          </p:cNvPr>
          <p:cNvSpPr txBox="1"/>
          <p:nvPr/>
        </p:nvSpPr>
        <p:spPr>
          <a:xfrm>
            <a:off x="3674882" y="2684983"/>
            <a:ext cx="2283171" cy="261610"/>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Guest Config Policy+ Sentinel ACR $</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spTree>
    <p:extLst>
      <p:ext uri="{BB962C8B-B14F-4D97-AF65-F5344CB8AC3E}">
        <p14:creationId xmlns:p14="http://schemas.microsoft.com/office/powerpoint/2010/main" val="59736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57332" y="2137800"/>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361551" y="3277360"/>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88" name="Rectangle 87">
            <a:extLst>
              <a:ext uri="{FF2B5EF4-FFF2-40B4-BE49-F238E27FC236}">
                <a16:creationId xmlns:a16="http://schemas.microsoft.com/office/drawing/2014/main" id="{517B0C40-0DE0-453E-82FC-5594134C2183}"/>
              </a:ext>
              <a:ext uri="{C183D7F6-B498-43B3-948B-1728B52AA6E4}">
                <adec:decorative xmlns:adec="http://schemas.microsoft.com/office/drawing/2017/decorative" val="1"/>
              </a:ext>
            </a:extLst>
          </p:cNvPr>
          <p:cNvSpPr/>
          <p:nvPr/>
        </p:nvSpPr>
        <p:spPr bwMode="auto">
          <a:xfrm>
            <a:off x="2386469" y="3735996"/>
            <a:ext cx="2106513" cy="17961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4" y="3277360"/>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830997"/>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has 100 SQL Server Instances running on-premises. You as a partner have been brought in to conduct an analysis of the data estate, execute a migration to Azure and implement a hybrid approach using Azure native services via Azure Arc.</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492443"/>
          </a:xfrm>
        </p:spPr>
        <p:txBody>
          <a:bodyPr/>
          <a:lstStyle/>
          <a:p>
            <a:pPr defTabSz="914016">
              <a:defRPr/>
            </a:pPr>
            <a:r>
              <a:rPr lang="en-US" sz="3200" spc="-50" dirty="0"/>
              <a:t>Example: Azure Arc Partner </a:t>
            </a:r>
            <a:r>
              <a:rPr lang="en-US" sz="3200" spc="-50" dirty="0">
                <a:latin typeface="Segoe UI Semibold"/>
              </a:rPr>
              <a:t>Opportunity – Data m</a:t>
            </a:r>
            <a:r>
              <a:rPr lang="en-US" sz="3200" spc="-51" dirty="0">
                <a:latin typeface="Segoe UI Semibold"/>
              </a:rPr>
              <a:t>igration</a:t>
            </a:r>
            <a:endParaRPr lang="en-US" sz="3200" spc="-50" dirty="0">
              <a:latin typeface="Segoe UI Semibold"/>
            </a:endParaRPr>
          </a:p>
        </p:txBody>
      </p:sp>
      <p:sp>
        <p:nvSpPr>
          <p:cNvPr id="84" name="Rectangle 83">
            <a:extLst>
              <a:ext uri="{FF2B5EF4-FFF2-40B4-BE49-F238E27FC236}">
                <a16:creationId xmlns:a16="http://schemas.microsoft.com/office/drawing/2014/main" id="{67CF93D4-5003-4A73-A915-7F54DC0052B8}"/>
              </a:ext>
            </a:extLst>
          </p:cNvPr>
          <p:cNvSpPr/>
          <p:nvPr/>
        </p:nvSpPr>
        <p:spPr>
          <a:xfrm>
            <a:off x="1823673" y="3320766"/>
            <a:ext cx="3232103"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100 x On-Premises SQL Servers</a:t>
            </a:r>
          </a:p>
        </p:txBody>
      </p:sp>
      <p:grpSp>
        <p:nvGrpSpPr>
          <p:cNvPr id="127" name="Group 126">
            <a:extLst>
              <a:ext uri="{FF2B5EF4-FFF2-40B4-BE49-F238E27FC236}">
                <a16:creationId xmlns:a16="http://schemas.microsoft.com/office/drawing/2014/main" id="{0BAB3C71-C0E0-4DBC-9468-935CD3BE7E49}"/>
              </a:ext>
            </a:extLst>
          </p:cNvPr>
          <p:cNvGrpSpPr/>
          <p:nvPr/>
        </p:nvGrpSpPr>
        <p:grpSpPr>
          <a:xfrm>
            <a:off x="8336718" y="2813167"/>
            <a:ext cx="2011680" cy="365760"/>
            <a:chOff x="8561608" y="2785729"/>
            <a:chExt cx="1405900" cy="265698"/>
          </a:xfrm>
        </p:grpSpPr>
        <p:pic>
          <p:nvPicPr>
            <p:cNvPr id="128" name="Picture 127" descr="A picture containing drawing&#10;&#10;Description automatically generated">
              <a:extLst>
                <a:ext uri="{FF2B5EF4-FFF2-40B4-BE49-F238E27FC236}">
                  <a16:creationId xmlns:a16="http://schemas.microsoft.com/office/drawing/2014/main" id="{7256D8B3-C3E9-4714-A590-B7E938E99158}"/>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9" name="Picture 128" descr="A picture containing drawing&#10;&#10;Description automatically generated">
              <a:extLst>
                <a:ext uri="{FF2B5EF4-FFF2-40B4-BE49-F238E27FC236}">
                  <a16:creationId xmlns:a16="http://schemas.microsoft.com/office/drawing/2014/main" id="{CD1859FF-B874-41DA-B8AB-C5D98A72C5C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37" name="Rectangle 136">
            <a:extLst>
              <a:ext uri="{FF2B5EF4-FFF2-40B4-BE49-F238E27FC236}">
                <a16:creationId xmlns:a16="http://schemas.microsoft.com/office/drawing/2014/main" id="{DCDB3012-554C-424E-A53E-572D8B282703}"/>
              </a:ext>
            </a:extLst>
          </p:cNvPr>
          <p:cNvSpPr/>
          <p:nvPr/>
        </p:nvSpPr>
        <p:spPr>
          <a:xfrm>
            <a:off x="1901664" y="3314420"/>
            <a:ext cx="3038268"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50 x On-Premises SQL Server</a:t>
            </a:r>
          </a:p>
        </p:txBody>
      </p:sp>
      <p:sp>
        <p:nvSpPr>
          <p:cNvPr id="139" name="Rectangle 138">
            <a:extLst>
              <a:ext uri="{FF2B5EF4-FFF2-40B4-BE49-F238E27FC236}">
                <a16:creationId xmlns:a16="http://schemas.microsoft.com/office/drawing/2014/main" id="{E2A322FB-D1E6-4F04-9ACE-9EC7952EEC74}"/>
              </a:ext>
            </a:extLst>
          </p:cNvPr>
          <p:cNvSpPr/>
          <p:nvPr/>
        </p:nvSpPr>
        <p:spPr>
          <a:xfrm>
            <a:off x="8352356" y="3333221"/>
            <a:ext cx="2024144"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50 x Azure SQL MIs</a:t>
            </a:r>
          </a:p>
        </p:txBody>
      </p:sp>
      <p:cxnSp>
        <p:nvCxnSpPr>
          <p:cNvPr id="141" name="Straight Connector 140">
            <a:extLst>
              <a:ext uri="{FF2B5EF4-FFF2-40B4-BE49-F238E27FC236}">
                <a16:creationId xmlns:a16="http://schemas.microsoft.com/office/drawing/2014/main" id="{6799C401-19EE-40A1-9AA4-1E9AD7B0ECDB}"/>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151" name="Rectangle 150">
            <a:extLst>
              <a:ext uri="{FF2B5EF4-FFF2-40B4-BE49-F238E27FC236}">
                <a16:creationId xmlns:a16="http://schemas.microsoft.com/office/drawing/2014/main" id="{87C4FF21-1A6E-4E37-A72A-3C1DDE14C7B3}"/>
              </a:ext>
            </a:extLst>
          </p:cNvPr>
          <p:cNvSpPr/>
          <p:nvPr/>
        </p:nvSpPr>
        <p:spPr>
          <a:xfrm>
            <a:off x="1624594" y="3299032"/>
            <a:ext cx="3591048" cy="307777"/>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50 x Azure Arc-enabled SQL MI</a:t>
            </a:r>
          </a:p>
        </p:txBody>
      </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14087" y="2671105"/>
            <a:ext cx="612062" cy="612062"/>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a:extLst>
              <a:ext uri="{FF2B5EF4-FFF2-40B4-BE49-F238E27FC236}">
                <a16:creationId xmlns:a16="http://schemas.microsoft.com/office/drawing/2014/main" id="{A44F0537-C1A5-416F-8E9B-51BBE3442D3A}"/>
              </a:ext>
            </a:extLst>
          </p:cNvPr>
          <p:cNvSpPr txBox="1"/>
          <p:nvPr/>
        </p:nvSpPr>
        <p:spPr>
          <a:xfrm>
            <a:off x="1410035" y="3798580"/>
            <a:ext cx="983259" cy="769441"/>
          </a:xfrm>
          <a:prstGeom prst="rect">
            <a:avLst/>
          </a:prstGeom>
          <a:noFill/>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dirty="0">
                <a:ln w="3175">
                  <a:noFill/>
                </a:ln>
                <a:solidFill>
                  <a:srgbClr val="9BF00B"/>
                </a:solidFill>
                <a:effectLst/>
                <a:uLnTx/>
                <a:uFillTx/>
                <a:latin typeface="Segoe UI Semibold"/>
                <a:ea typeface="+mn-ea"/>
                <a:cs typeface="Segoe UI" pitchFamily="34" charset="0"/>
              </a:rPr>
              <a:t>$320/Azure Arc-enabled SQL MI/month</a:t>
            </a:r>
          </a:p>
        </p:txBody>
      </p:sp>
      <p:grpSp>
        <p:nvGrpSpPr>
          <p:cNvPr id="170" name="Group 169">
            <a:extLst>
              <a:ext uri="{FF2B5EF4-FFF2-40B4-BE49-F238E27FC236}">
                <a16:creationId xmlns:a16="http://schemas.microsoft.com/office/drawing/2014/main" id="{B3786194-E3D5-4D87-91B7-1761F32FC246}"/>
              </a:ext>
            </a:extLst>
          </p:cNvPr>
          <p:cNvGrpSpPr/>
          <p:nvPr/>
        </p:nvGrpSpPr>
        <p:grpSpPr>
          <a:xfrm>
            <a:off x="4955129" y="2223666"/>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65" name="TextBox 64">
            <a:extLst>
              <a:ext uri="{FF2B5EF4-FFF2-40B4-BE49-F238E27FC236}">
                <a16:creationId xmlns:a16="http://schemas.microsoft.com/office/drawing/2014/main" id="{80BEAF31-7480-493F-85E7-20407098C3AE}"/>
              </a:ext>
            </a:extLst>
          </p:cNvPr>
          <p:cNvSpPr txBox="1"/>
          <p:nvPr/>
        </p:nvSpPr>
        <p:spPr>
          <a:xfrm>
            <a:off x="8336718" y="3587567"/>
            <a:ext cx="2055421" cy="261610"/>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dirty="0">
                <a:ln w="3175">
                  <a:noFill/>
                </a:ln>
                <a:solidFill>
                  <a:srgbClr val="9BF00B"/>
                </a:solidFill>
                <a:effectLst/>
                <a:uLnTx/>
                <a:uFillTx/>
                <a:latin typeface="Segoe UI Semibold"/>
                <a:ea typeface="+mn-ea"/>
                <a:cs typeface="Segoe UI" pitchFamily="34" charset="0"/>
              </a:rPr>
              <a:t>$696/instance/month</a:t>
            </a:r>
            <a:endParaRPr kumimoji="0" lang="en-US" sz="1100" b="0" i="0" u="none" strike="noStrike" kern="1200" cap="none" spc="0" normalizeH="0" baseline="0" noProof="0" dirty="0">
              <a:ln>
                <a:noFill/>
              </a:ln>
              <a:solidFill>
                <a:srgbClr val="9BF00B"/>
              </a:solid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5257C7A7-59BA-4A6B-A2DD-5EE55DF4B576}"/>
              </a:ext>
            </a:extLst>
          </p:cNvPr>
          <p:cNvGrpSpPr/>
          <p:nvPr/>
        </p:nvGrpSpPr>
        <p:grpSpPr>
          <a:xfrm>
            <a:off x="1773860" y="3893964"/>
            <a:ext cx="1279730" cy="1531257"/>
            <a:chOff x="1586638" y="3841879"/>
            <a:chExt cx="1279730" cy="1531257"/>
          </a:xfrm>
        </p:grpSpPr>
        <p:pic>
          <p:nvPicPr>
            <p:cNvPr id="9" name="Graphic 8">
              <a:extLst>
                <a:ext uri="{FF2B5EF4-FFF2-40B4-BE49-F238E27FC236}">
                  <a16:creationId xmlns:a16="http://schemas.microsoft.com/office/drawing/2014/main" id="{454CFC1F-5A80-4773-A3F2-92292B0CA2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3841879"/>
              <a:ext cx="459118" cy="459118"/>
            </a:xfrm>
            <a:prstGeom prst="rect">
              <a:avLst/>
            </a:prstGeom>
          </p:spPr>
        </p:pic>
        <p:pic>
          <p:nvPicPr>
            <p:cNvPr id="114" name="Graphic 113">
              <a:extLst>
                <a:ext uri="{FF2B5EF4-FFF2-40B4-BE49-F238E27FC236}">
                  <a16:creationId xmlns:a16="http://schemas.microsoft.com/office/drawing/2014/main" id="{107D6884-11AC-4562-A758-74F44B7DA5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372086"/>
              <a:ext cx="459118" cy="459118"/>
            </a:xfrm>
            <a:prstGeom prst="rect">
              <a:avLst/>
            </a:prstGeom>
          </p:spPr>
        </p:pic>
        <p:pic>
          <p:nvPicPr>
            <p:cNvPr id="117" name="Graphic 116">
              <a:extLst>
                <a:ext uri="{FF2B5EF4-FFF2-40B4-BE49-F238E27FC236}">
                  <a16:creationId xmlns:a16="http://schemas.microsoft.com/office/drawing/2014/main" id="{714B9EBC-2D58-4704-9DC3-F36304F06B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902293"/>
              <a:ext cx="459118" cy="459118"/>
            </a:xfrm>
            <a:prstGeom prst="rect">
              <a:avLst/>
            </a:prstGeom>
          </p:spPr>
        </p:pic>
        <p:pic>
          <p:nvPicPr>
            <p:cNvPr id="118" name="Graphic 117">
              <a:extLst>
                <a:ext uri="{FF2B5EF4-FFF2-40B4-BE49-F238E27FC236}">
                  <a16:creationId xmlns:a16="http://schemas.microsoft.com/office/drawing/2014/main" id="{1AB6EBCC-C5A2-43C0-B8AF-3F6E99B586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3853603"/>
              <a:ext cx="459118" cy="459118"/>
            </a:xfrm>
            <a:prstGeom prst="rect">
              <a:avLst/>
            </a:prstGeom>
          </p:spPr>
        </p:pic>
        <p:pic>
          <p:nvPicPr>
            <p:cNvPr id="121" name="Graphic 120">
              <a:extLst>
                <a:ext uri="{FF2B5EF4-FFF2-40B4-BE49-F238E27FC236}">
                  <a16:creationId xmlns:a16="http://schemas.microsoft.com/office/drawing/2014/main" id="{FB8CABFE-B9DB-4C5D-A082-A0163FEDFC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383810"/>
              <a:ext cx="459118" cy="459118"/>
            </a:xfrm>
            <a:prstGeom prst="rect">
              <a:avLst/>
            </a:prstGeom>
          </p:spPr>
        </p:pic>
        <p:pic>
          <p:nvPicPr>
            <p:cNvPr id="122" name="Graphic 121">
              <a:extLst>
                <a:ext uri="{FF2B5EF4-FFF2-40B4-BE49-F238E27FC236}">
                  <a16:creationId xmlns:a16="http://schemas.microsoft.com/office/drawing/2014/main" id="{C9673526-264F-438D-991E-7A7E826266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914017"/>
              <a:ext cx="459118" cy="459118"/>
            </a:xfrm>
            <a:prstGeom prst="rect">
              <a:avLst/>
            </a:prstGeom>
          </p:spPr>
        </p:pic>
        <p:pic>
          <p:nvPicPr>
            <p:cNvPr id="125" name="Graphic 124">
              <a:extLst>
                <a:ext uri="{FF2B5EF4-FFF2-40B4-BE49-F238E27FC236}">
                  <a16:creationId xmlns:a16="http://schemas.microsoft.com/office/drawing/2014/main" id="{8297F51F-3B60-4539-9ABA-72202AF736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3853604"/>
              <a:ext cx="459118" cy="459118"/>
            </a:xfrm>
            <a:prstGeom prst="rect">
              <a:avLst/>
            </a:prstGeom>
          </p:spPr>
        </p:pic>
        <p:pic>
          <p:nvPicPr>
            <p:cNvPr id="126" name="Graphic 125">
              <a:extLst>
                <a:ext uri="{FF2B5EF4-FFF2-40B4-BE49-F238E27FC236}">
                  <a16:creationId xmlns:a16="http://schemas.microsoft.com/office/drawing/2014/main" id="{88C358CD-E709-48B7-9387-81F0E12A69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383811"/>
              <a:ext cx="459118" cy="459118"/>
            </a:xfrm>
            <a:prstGeom prst="rect">
              <a:avLst/>
            </a:prstGeom>
          </p:spPr>
        </p:pic>
        <p:pic>
          <p:nvPicPr>
            <p:cNvPr id="130" name="Graphic 129">
              <a:extLst>
                <a:ext uri="{FF2B5EF4-FFF2-40B4-BE49-F238E27FC236}">
                  <a16:creationId xmlns:a16="http://schemas.microsoft.com/office/drawing/2014/main" id="{55A255DE-83D3-41E6-AD13-374C6AC0BD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914018"/>
              <a:ext cx="459118" cy="459118"/>
            </a:xfrm>
            <a:prstGeom prst="rect">
              <a:avLst/>
            </a:prstGeom>
          </p:spPr>
        </p:pic>
      </p:grpSp>
      <p:grpSp>
        <p:nvGrpSpPr>
          <p:cNvPr id="140" name="Group 139">
            <a:extLst>
              <a:ext uri="{FF2B5EF4-FFF2-40B4-BE49-F238E27FC236}">
                <a16:creationId xmlns:a16="http://schemas.microsoft.com/office/drawing/2014/main" id="{54018E34-247F-4F56-9620-AB6070D557D6}"/>
              </a:ext>
            </a:extLst>
          </p:cNvPr>
          <p:cNvGrpSpPr/>
          <p:nvPr/>
        </p:nvGrpSpPr>
        <p:grpSpPr>
          <a:xfrm>
            <a:off x="3527126" y="3894561"/>
            <a:ext cx="1279730" cy="1531257"/>
            <a:chOff x="1586638" y="3841879"/>
            <a:chExt cx="1279730" cy="1531257"/>
          </a:xfrm>
        </p:grpSpPr>
        <p:pic>
          <p:nvPicPr>
            <p:cNvPr id="154" name="Graphic 153">
              <a:extLst>
                <a:ext uri="{FF2B5EF4-FFF2-40B4-BE49-F238E27FC236}">
                  <a16:creationId xmlns:a16="http://schemas.microsoft.com/office/drawing/2014/main" id="{2FEFFD07-EC65-4A2E-BDDE-D8F156895E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3841879"/>
              <a:ext cx="459118" cy="459118"/>
            </a:xfrm>
            <a:prstGeom prst="rect">
              <a:avLst/>
            </a:prstGeom>
          </p:spPr>
        </p:pic>
        <p:pic>
          <p:nvPicPr>
            <p:cNvPr id="156" name="Graphic 155">
              <a:extLst>
                <a:ext uri="{FF2B5EF4-FFF2-40B4-BE49-F238E27FC236}">
                  <a16:creationId xmlns:a16="http://schemas.microsoft.com/office/drawing/2014/main" id="{C8FCCD7B-6EE9-4F17-8A83-2FAE186BEA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372086"/>
              <a:ext cx="459118" cy="459118"/>
            </a:xfrm>
            <a:prstGeom prst="rect">
              <a:avLst/>
            </a:prstGeom>
          </p:spPr>
        </p:pic>
        <p:pic>
          <p:nvPicPr>
            <p:cNvPr id="159" name="Graphic 158">
              <a:extLst>
                <a:ext uri="{FF2B5EF4-FFF2-40B4-BE49-F238E27FC236}">
                  <a16:creationId xmlns:a16="http://schemas.microsoft.com/office/drawing/2014/main" id="{2BF8249D-94EB-46C1-BBD8-0875707138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902293"/>
              <a:ext cx="459118" cy="459118"/>
            </a:xfrm>
            <a:prstGeom prst="rect">
              <a:avLst/>
            </a:prstGeom>
          </p:spPr>
        </p:pic>
        <p:pic>
          <p:nvPicPr>
            <p:cNvPr id="160" name="Graphic 159">
              <a:extLst>
                <a:ext uri="{FF2B5EF4-FFF2-40B4-BE49-F238E27FC236}">
                  <a16:creationId xmlns:a16="http://schemas.microsoft.com/office/drawing/2014/main" id="{F27850AF-90E6-47B1-81C9-5F23DD16BA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3853603"/>
              <a:ext cx="459118" cy="459118"/>
            </a:xfrm>
            <a:prstGeom prst="rect">
              <a:avLst/>
            </a:prstGeom>
          </p:spPr>
        </p:pic>
        <p:pic>
          <p:nvPicPr>
            <p:cNvPr id="161" name="Graphic 160">
              <a:extLst>
                <a:ext uri="{FF2B5EF4-FFF2-40B4-BE49-F238E27FC236}">
                  <a16:creationId xmlns:a16="http://schemas.microsoft.com/office/drawing/2014/main" id="{3062255F-391C-4DF0-BE1F-CC6EC6194A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383810"/>
              <a:ext cx="459118" cy="459118"/>
            </a:xfrm>
            <a:prstGeom prst="rect">
              <a:avLst/>
            </a:prstGeom>
          </p:spPr>
        </p:pic>
        <p:pic>
          <p:nvPicPr>
            <p:cNvPr id="162" name="Graphic 161">
              <a:extLst>
                <a:ext uri="{FF2B5EF4-FFF2-40B4-BE49-F238E27FC236}">
                  <a16:creationId xmlns:a16="http://schemas.microsoft.com/office/drawing/2014/main" id="{5A83F500-8B59-4602-A891-D94EEE2095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914017"/>
              <a:ext cx="459118" cy="459118"/>
            </a:xfrm>
            <a:prstGeom prst="rect">
              <a:avLst/>
            </a:prstGeom>
          </p:spPr>
        </p:pic>
        <p:pic>
          <p:nvPicPr>
            <p:cNvPr id="163" name="Graphic 162">
              <a:extLst>
                <a:ext uri="{FF2B5EF4-FFF2-40B4-BE49-F238E27FC236}">
                  <a16:creationId xmlns:a16="http://schemas.microsoft.com/office/drawing/2014/main" id="{3E3CC4A2-81C7-4201-AFFF-86B852DD89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3853604"/>
              <a:ext cx="459118" cy="459118"/>
            </a:xfrm>
            <a:prstGeom prst="rect">
              <a:avLst/>
            </a:prstGeom>
          </p:spPr>
        </p:pic>
        <p:pic>
          <p:nvPicPr>
            <p:cNvPr id="164" name="Graphic 163">
              <a:extLst>
                <a:ext uri="{FF2B5EF4-FFF2-40B4-BE49-F238E27FC236}">
                  <a16:creationId xmlns:a16="http://schemas.microsoft.com/office/drawing/2014/main" id="{22334235-AF3F-40C0-A0D7-1472851A55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383811"/>
              <a:ext cx="459118" cy="459118"/>
            </a:xfrm>
            <a:prstGeom prst="rect">
              <a:avLst/>
            </a:prstGeom>
          </p:spPr>
        </p:pic>
        <p:pic>
          <p:nvPicPr>
            <p:cNvPr id="165" name="Graphic 164">
              <a:extLst>
                <a:ext uri="{FF2B5EF4-FFF2-40B4-BE49-F238E27FC236}">
                  <a16:creationId xmlns:a16="http://schemas.microsoft.com/office/drawing/2014/main" id="{4DE15482-B390-4311-9EE6-D292ACCFB8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914018"/>
              <a:ext cx="459118" cy="459118"/>
            </a:xfrm>
            <a:prstGeom prst="rect">
              <a:avLst/>
            </a:prstGeom>
          </p:spPr>
        </p:pic>
      </p:grpSp>
      <p:grpSp>
        <p:nvGrpSpPr>
          <p:cNvPr id="181" name="Group 180">
            <a:extLst>
              <a:ext uri="{FF2B5EF4-FFF2-40B4-BE49-F238E27FC236}">
                <a16:creationId xmlns:a16="http://schemas.microsoft.com/office/drawing/2014/main" id="{5C447403-E266-48E0-90C2-B7FD512EB06C}"/>
              </a:ext>
            </a:extLst>
          </p:cNvPr>
          <p:cNvGrpSpPr/>
          <p:nvPr/>
        </p:nvGrpSpPr>
        <p:grpSpPr>
          <a:xfrm>
            <a:off x="2707168" y="3918916"/>
            <a:ext cx="1465114" cy="1481695"/>
            <a:chOff x="1380500" y="3879716"/>
            <a:chExt cx="1465114" cy="1481695"/>
          </a:xfrm>
        </p:grpSpPr>
        <p:pic>
          <p:nvPicPr>
            <p:cNvPr id="182" name="Graphic 181">
              <a:extLst>
                <a:ext uri="{FF2B5EF4-FFF2-40B4-BE49-F238E27FC236}">
                  <a16:creationId xmlns:a16="http://schemas.microsoft.com/office/drawing/2014/main" id="{D8367B0E-305A-45A6-8580-4189B39D8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3879716"/>
              <a:ext cx="457200" cy="457200"/>
            </a:xfrm>
            <a:prstGeom prst="rect">
              <a:avLst/>
            </a:prstGeom>
          </p:spPr>
        </p:pic>
        <p:pic>
          <p:nvPicPr>
            <p:cNvPr id="183" name="Graphic 182">
              <a:extLst>
                <a:ext uri="{FF2B5EF4-FFF2-40B4-BE49-F238E27FC236}">
                  <a16:creationId xmlns:a16="http://schemas.microsoft.com/office/drawing/2014/main" id="{4647546D-071F-4D60-A55E-B6B31B444D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4391963"/>
              <a:ext cx="457200" cy="457200"/>
            </a:xfrm>
            <a:prstGeom prst="rect">
              <a:avLst/>
            </a:prstGeom>
          </p:spPr>
        </p:pic>
        <p:pic>
          <p:nvPicPr>
            <p:cNvPr id="184" name="Graphic 183">
              <a:extLst>
                <a:ext uri="{FF2B5EF4-FFF2-40B4-BE49-F238E27FC236}">
                  <a16:creationId xmlns:a16="http://schemas.microsoft.com/office/drawing/2014/main" id="{2CD48402-CE82-4AE2-87C4-C37E15B7ED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4904211"/>
              <a:ext cx="457200" cy="457200"/>
            </a:xfrm>
            <a:prstGeom prst="rect">
              <a:avLst/>
            </a:prstGeom>
          </p:spPr>
        </p:pic>
        <p:pic>
          <p:nvPicPr>
            <p:cNvPr id="185" name="Graphic 184">
              <a:extLst>
                <a:ext uri="{FF2B5EF4-FFF2-40B4-BE49-F238E27FC236}">
                  <a16:creationId xmlns:a16="http://schemas.microsoft.com/office/drawing/2014/main" id="{A649FAB2-0821-46C1-B701-45778E64D9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3879716"/>
              <a:ext cx="457200" cy="457200"/>
            </a:xfrm>
            <a:prstGeom prst="rect">
              <a:avLst/>
            </a:prstGeom>
          </p:spPr>
        </p:pic>
        <p:pic>
          <p:nvPicPr>
            <p:cNvPr id="186" name="Graphic 185">
              <a:extLst>
                <a:ext uri="{FF2B5EF4-FFF2-40B4-BE49-F238E27FC236}">
                  <a16:creationId xmlns:a16="http://schemas.microsoft.com/office/drawing/2014/main" id="{22F3071A-C6BF-4B1A-B2A6-F59125D046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4391963"/>
              <a:ext cx="457200" cy="457200"/>
            </a:xfrm>
            <a:prstGeom prst="rect">
              <a:avLst/>
            </a:prstGeom>
          </p:spPr>
        </p:pic>
        <p:pic>
          <p:nvPicPr>
            <p:cNvPr id="187" name="Graphic 186">
              <a:extLst>
                <a:ext uri="{FF2B5EF4-FFF2-40B4-BE49-F238E27FC236}">
                  <a16:creationId xmlns:a16="http://schemas.microsoft.com/office/drawing/2014/main" id="{685A2C01-254F-48E7-AFF2-085B13E3AF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4904211"/>
              <a:ext cx="457200" cy="457200"/>
            </a:xfrm>
            <a:prstGeom prst="rect">
              <a:avLst/>
            </a:prstGeom>
          </p:spPr>
        </p:pic>
        <p:pic>
          <p:nvPicPr>
            <p:cNvPr id="188" name="Graphic 187">
              <a:extLst>
                <a:ext uri="{FF2B5EF4-FFF2-40B4-BE49-F238E27FC236}">
                  <a16:creationId xmlns:a16="http://schemas.microsoft.com/office/drawing/2014/main" id="{4855A41B-0B66-4BED-A3FA-615F0E6D14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3879716"/>
              <a:ext cx="457200" cy="457200"/>
            </a:xfrm>
            <a:prstGeom prst="rect">
              <a:avLst/>
            </a:prstGeom>
          </p:spPr>
        </p:pic>
        <p:pic>
          <p:nvPicPr>
            <p:cNvPr id="189" name="Graphic 188">
              <a:extLst>
                <a:ext uri="{FF2B5EF4-FFF2-40B4-BE49-F238E27FC236}">
                  <a16:creationId xmlns:a16="http://schemas.microsoft.com/office/drawing/2014/main" id="{632CC510-B62C-4CD7-8A3A-AC024D6CEB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4391963"/>
              <a:ext cx="457200" cy="457200"/>
            </a:xfrm>
            <a:prstGeom prst="rect">
              <a:avLst/>
            </a:prstGeom>
          </p:spPr>
        </p:pic>
        <p:pic>
          <p:nvPicPr>
            <p:cNvPr id="190" name="Graphic 189">
              <a:extLst>
                <a:ext uri="{FF2B5EF4-FFF2-40B4-BE49-F238E27FC236}">
                  <a16:creationId xmlns:a16="http://schemas.microsoft.com/office/drawing/2014/main" id="{4B289250-11D3-4283-898B-C381A0D3E0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4904211"/>
              <a:ext cx="457200" cy="457200"/>
            </a:xfrm>
            <a:prstGeom prst="rect">
              <a:avLst/>
            </a:prstGeom>
          </p:spPr>
        </p:pic>
      </p:grpSp>
      <p:sp>
        <p:nvSpPr>
          <p:cNvPr id="73" name="TextBox 72">
            <a:extLst>
              <a:ext uri="{FF2B5EF4-FFF2-40B4-BE49-F238E27FC236}">
                <a16:creationId xmlns:a16="http://schemas.microsoft.com/office/drawing/2014/main" id="{15D227BF-92B8-42AF-AAF9-BF0A98EE794B}"/>
              </a:ext>
            </a:extLst>
          </p:cNvPr>
          <p:cNvSpPr txBox="1"/>
          <p:nvPr/>
        </p:nvSpPr>
        <p:spPr>
          <a:xfrm>
            <a:off x="911879" y="6036836"/>
            <a:ext cx="9851621" cy="70788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a:ea typeface="+mn-ea"/>
                <a:cs typeface="+mn-cs"/>
              </a:rPr>
              <a:t>Assumptions:  General Purpose, 1-year RI on Azure Hybrid Benefit, 8 cores/instance.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Price per core/month: $40 for Azure Arc-enabled SQL MI and $87 for Azure SQL MI</a:t>
            </a:r>
            <a:endParaRPr kumimoji="0" lang="en-US" sz="1200" b="0" i="1" u="none" strike="noStrike" kern="1200" cap="none" spc="0" normalizeH="0" baseline="0" noProof="0">
              <a:ln>
                <a:noFill/>
              </a:ln>
              <a:solidFill>
                <a:srgbClr val="FF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58C5B11A-73FA-4B98-8A90-CF445B458AD2}"/>
              </a:ext>
            </a:extLst>
          </p:cNvPr>
          <p:cNvGrpSpPr/>
          <p:nvPr/>
        </p:nvGrpSpPr>
        <p:grpSpPr>
          <a:xfrm>
            <a:off x="8636138" y="3893964"/>
            <a:ext cx="1456579" cy="1526160"/>
            <a:chOff x="8720473" y="3874451"/>
            <a:chExt cx="1456579" cy="1526160"/>
          </a:xfrm>
        </p:grpSpPr>
        <p:grpSp>
          <p:nvGrpSpPr>
            <p:cNvPr id="8" name="Group 7">
              <a:extLst>
                <a:ext uri="{FF2B5EF4-FFF2-40B4-BE49-F238E27FC236}">
                  <a16:creationId xmlns:a16="http://schemas.microsoft.com/office/drawing/2014/main" id="{4CC2489A-D76C-4A9F-BE50-A382B1AF804E}"/>
                </a:ext>
              </a:extLst>
            </p:cNvPr>
            <p:cNvGrpSpPr/>
            <p:nvPr/>
          </p:nvGrpSpPr>
          <p:grpSpPr>
            <a:xfrm>
              <a:off x="8720473" y="3874451"/>
              <a:ext cx="1456579" cy="453769"/>
              <a:chOff x="8720473" y="3874451"/>
              <a:chExt cx="1456579" cy="453769"/>
            </a:xfrm>
          </p:grpSpPr>
          <p:pic>
            <p:nvPicPr>
              <p:cNvPr id="75" name="Graphic 74">
                <a:extLst>
                  <a:ext uri="{FF2B5EF4-FFF2-40B4-BE49-F238E27FC236}">
                    <a16:creationId xmlns:a16="http://schemas.microsoft.com/office/drawing/2014/main" id="{62AC9598-6A48-4BF9-A1FD-E323796A21C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57464" y="3874451"/>
                <a:ext cx="419588" cy="419588"/>
              </a:xfrm>
              <a:prstGeom prst="rect">
                <a:avLst/>
              </a:prstGeom>
            </p:spPr>
          </p:pic>
          <p:pic>
            <p:nvPicPr>
              <p:cNvPr id="76" name="Graphic 75">
                <a:extLst>
                  <a:ext uri="{FF2B5EF4-FFF2-40B4-BE49-F238E27FC236}">
                    <a16:creationId xmlns:a16="http://schemas.microsoft.com/office/drawing/2014/main" id="{1B8D14FA-CEBF-4EC7-AAB0-A8F80756EF3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38968" y="3908632"/>
                <a:ext cx="419588" cy="419588"/>
              </a:xfrm>
              <a:prstGeom prst="rect">
                <a:avLst/>
              </a:prstGeom>
            </p:spPr>
          </p:pic>
          <p:pic>
            <p:nvPicPr>
              <p:cNvPr id="77" name="Graphic 76">
                <a:extLst>
                  <a:ext uri="{FF2B5EF4-FFF2-40B4-BE49-F238E27FC236}">
                    <a16:creationId xmlns:a16="http://schemas.microsoft.com/office/drawing/2014/main" id="{0E0B1BCF-B4EB-43C0-92BA-9A2E77C66AB7}"/>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20473" y="3888816"/>
                <a:ext cx="419588" cy="419588"/>
              </a:xfrm>
              <a:prstGeom prst="rect">
                <a:avLst/>
              </a:prstGeom>
            </p:spPr>
          </p:pic>
        </p:grpSp>
        <p:grpSp>
          <p:nvGrpSpPr>
            <p:cNvPr id="7" name="Group 6">
              <a:extLst>
                <a:ext uri="{FF2B5EF4-FFF2-40B4-BE49-F238E27FC236}">
                  <a16:creationId xmlns:a16="http://schemas.microsoft.com/office/drawing/2014/main" id="{06B80564-4930-410A-ADDF-6D26DF481A38}"/>
                </a:ext>
              </a:extLst>
            </p:cNvPr>
            <p:cNvGrpSpPr/>
            <p:nvPr/>
          </p:nvGrpSpPr>
          <p:grpSpPr>
            <a:xfrm>
              <a:off x="8720473" y="4410456"/>
              <a:ext cx="1456579" cy="453769"/>
              <a:chOff x="8749087" y="4410456"/>
              <a:chExt cx="1456579" cy="453769"/>
            </a:xfrm>
          </p:grpSpPr>
          <p:pic>
            <p:nvPicPr>
              <p:cNvPr id="78" name="Graphic 77">
                <a:extLst>
                  <a:ext uri="{FF2B5EF4-FFF2-40B4-BE49-F238E27FC236}">
                    <a16:creationId xmlns:a16="http://schemas.microsoft.com/office/drawing/2014/main" id="{765DC3A0-093A-4F64-BD7E-4ECBB039840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86078" y="4410456"/>
                <a:ext cx="419588" cy="419588"/>
              </a:xfrm>
              <a:prstGeom prst="rect">
                <a:avLst/>
              </a:prstGeom>
            </p:spPr>
          </p:pic>
          <p:pic>
            <p:nvPicPr>
              <p:cNvPr id="79" name="Graphic 78">
                <a:extLst>
                  <a:ext uri="{FF2B5EF4-FFF2-40B4-BE49-F238E27FC236}">
                    <a16:creationId xmlns:a16="http://schemas.microsoft.com/office/drawing/2014/main" id="{F1DA1E21-BC36-481A-B515-78DD3534F59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67582" y="4444637"/>
                <a:ext cx="419588" cy="419588"/>
              </a:xfrm>
              <a:prstGeom prst="rect">
                <a:avLst/>
              </a:prstGeom>
            </p:spPr>
          </p:pic>
          <p:pic>
            <p:nvPicPr>
              <p:cNvPr id="80" name="Graphic 79">
                <a:extLst>
                  <a:ext uri="{FF2B5EF4-FFF2-40B4-BE49-F238E27FC236}">
                    <a16:creationId xmlns:a16="http://schemas.microsoft.com/office/drawing/2014/main" id="{18BCB43D-B8A8-4D50-8B14-C28C44D2394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49087" y="4424821"/>
                <a:ext cx="419588" cy="419588"/>
              </a:xfrm>
              <a:prstGeom prst="rect">
                <a:avLst/>
              </a:prstGeom>
            </p:spPr>
          </p:pic>
        </p:grpSp>
        <p:grpSp>
          <p:nvGrpSpPr>
            <p:cNvPr id="4" name="Group 3">
              <a:extLst>
                <a:ext uri="{FF2B5EF4-FFF2-40B4-BE49-F238E27FC236}">
                  <a16:creationId xmlns:a16="http://schemas.microsoft.com/office/drawing/2014/main" id="{E4A8CDC6-DF66-464C-880B-A45CCBB94ADF}"/>
                </a:ext>
              </a:extLst>
            </p:cNvPr>
            <p:cNvGrpSpPr/>
            <p:nvPr/>
          </p:nvGrpSpPr>
          <p:grpSpPr>
            <a:xfrm>
              <a:off x="8720473" y="4946842"/>
              <a:ext cx="1456579" cy="453769"/>
              <a:chOff x="8756304" y="4946842"/>
              <a:chExt cx="1456579" cy="453769"/>
            </a:xfrm>
          </p:grpSpPr>
          <p:pic>
            <p:nvPicPr>
              <p:cNvPr id="81" name="Graphic 80">
                <a:extLst>
                  <a:ext uri="{FF2B5EF4-FFF2-40B4-BE49-F238E27FC236}">
                    <a16:creationId xmlns:a16="http://schemas.microsoft.com/office/drawing/2014/main" id="{BA5A2D02-8DFC-4D9A-A400-17420B4916D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93295" y="4946842"/>
                <a:ext cx="419588" cy="419588"/>
              </a:xfrm>
              <a:prstGeom prst="rect">
                <a:avLst/>
              </a:prstGeom>
            </p:spPr>
          </p:pic>
          <p:pic>
            <p:nvPicPr>
              <p:cNvPr id="82" name="Graphic 81">
                <a:extLst>
                  <a:ext uri="{FF2B5EF4-FFF2-40B4-BE49-F238E27FC236}">
                    <a16:creationId xmlns:a16="http://schemas.microsoft.com/office/drawing/2014/main" id="{CC1DF74C-0C93-44DA-8AA3-07DF61C710A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74799" y="4981023"/>
                <a:ext cx="419588" cy="419588"/>
              </a:xfrm>
              <a:prstGeom prst="rect">
                <a:avLst/>
              </a:prstGeom>
            </p:spPr>
          </p:pic>
          <p:pic>
            <p:nvPicPr>
              <p:cNvPr id="83" name="Graphic 82">
                <a:extLst>
                  <a:ext uri="{FF2B5EF4-FFF2-40B4-BE49-F238E27FC236}">
                    <a16:creationId xmlns:a16="http://schemas.microsoft.com/office/drawing/2014/main" id="{334D8AFB-4B6C-4386-93F0-664F36A542C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56304" y="4961207"/>
                <a:ext cx="419588" cy="419588"/>
              </a:xfrm>
              <a:prstGeom prst="rect">
                <a:avLst/>
              </a:prstGeom>
            </p:spPr>
          </p:pic>
        </p:grpSp>
      </p:grpSp>
      <p:sp>
        <p:nvSpPr>
          <p:cNvPr id="91" name="TextBox 90">
            <a:extLst>
              <a:ext uri="{FF2B5EF4-FFF2-40B4-BE49-F238E27FC236}">
                <a16:creationId xmlns:a16="http://schemas.microsoft.com/office/drawing/2014/main" id="{0761D951-35A6-4E7B-B968-D85B8C745C7E}"/>
              </a:ext>
            </a:extLst>
          </p:cNvPr>
          <p:cNvSpPr txBox="1"/>
          <p:nvPr/>
        </p:nvSpPr>
        <p:spPr>
          <a:xfrm>
            <a:off x="1462599" y="5703884"/>
            <a:ext cx="9602008" cy="338554"/>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92D050"/>
                </a:solidFill>
                <a:effectLst/>
                <a:uLnTx/>
                <a:uFillTx/>
                <a:latin typeface="Segoe UI"/>
                <a:ea typeface="+mn-ea"/>
                <a:cs typeface="+mn-cs"/>
              </a:rPr>
              <a:t>Total ADS:  $609,600/year  </a:t>
            </a:r>
            <a:r>
              <a:rPr kumimoji="0" lang="en-US" sz="1600" b="0" i="0" u="none" strike="noStrike" kern="1200" cap="none" spc="0" normalizeH="0" baseline="0" noProof="0" dirty="0">
                <a:ln>
                  <a:noFill/>
                </a:ln>
                <a:solidFill>
                  <a:srgbClr val="92D050"/>
                </a:solidFill>
                <a:effectLst/>
                <a:uLnTx/>
                <a:uFillTx/>
                <a:latin typeface="Segoe UI"/>
                <a:ea typeface="+mn-ea"/>
                <a:cs typeface="+mn-cs"/>
              </a:rPr>
              <a:t>($417,600 from Azure SQL and $192,000 from Azure Arc-enabled SQL MI)</a:t>
            </a:r>
          </a:p>
        </p:txBody>
      </p:sp>
    </p:spTree>
    <p:extLst>
      <p:ext uri="{BB962C8B-B14F-4D97-AF65-F5344CB8AC3E}">
        <p14:creationId xmlns:p14="http://schemas.microsoft.com/office/powerpoint/2010/main" val="427739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125E-6 1.85185E-6 L 0.42786 -0.00185 " pathEditMode="relative" rAng="0" ptsTypes="AA">
                                      <p:cBhvr>
                                        <p:cTn id="6" dur="2000" fill="hold"/>
                                        <p:tgtEl>
                                          <p:spTgt spid="140"/>
                                        </p:tgtEl>
                                        <p:attrNameLst>
                                          <p:attrName>ppt_x</p:attrName>
                                          <p:attrName>ppt_y</p:attrName>
                                        </p:attrNameLst>
                                      </p:cBhvr>
                                      <p:rCtr x="21393" y="-93"/>
                                    </p:animMotion>
                                  </p:childTnLst>
                                </p:cTn>
                              </p:par>
                              <p:par>
                                <p:cTn id="7" presetID="42" presetClass="path" presetSubtype="0" accel="50000" decel="50000" fill="hold" nodeType="withEffect">
                                  <p:stCondLst>
                                    <p:cond delay="0"/>
                                  </p:stCondLst>
                                  <p:childTnLst>
                                    <p:animMotion origin="layout" path="M 3.33333E-6 1.85185E-6 L 0.08424 0.00671 " pathEditMode="relative" rAng="0" ptsTypes="AA">
                                      <p:cBhvr>
                                        <p:cTn id="8" dur="2000" fill="hold"/>
                                        <p:tgtEl>
                                          <p:spTgt spid="10"/>
                                        </p:tgtEl>
                                        <p:attrNameLst>
                                          <p:attrName>ppt_x</p:attrName>
                                          <p:attrName>ppt_y</p:attrName>
                                        </p:attrNameLst>
                                      </p:cBhvr>
                                      <p:rCtr x="4206" y="324"/>
                                    </p:animMotion>
                                  </p:childTnLst>
                                </p:cTn>
                              </p:par>
                              <p:par>
                                <p:cTn id="9" presetID="10" presetClass="entr" presetSubtype="0" fill="hold" nodeType="with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300"/>
                                        <p:tgtEl>
                                          <p:spTgt spid="14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8"/>
                                        </p:tgtEl>
                                        <p:attrNameLst>
                                          <p:attrName>style.visibility</p:attrName>
                                        </p:attrNameLst>
                                      </p:cBhvr>
                                      <p:to>
                                        <p:strVal val="visible"/>
                                      </p:to>
                                    </p:set>
                                    <p:animEffect transition="in" filter="fade">
                                      <p:cBhvr>
                                        <p:cTn id="14" dur="300"/>
                                        <p:tgtEl>
                                          <p:spTgt spid="138"/>
                                        </p:tgtEl>
                                      </p:cBhvr>
                                    </p:animEffect>
                                  </p:childTnLst>
                                </p:cTn>
                              </p:par>
                              <p:par>
                                <p:cTn id="15" presetID="10" presetClass="entr" presetSubtype="0"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300"/>
                                        <p:tgtEl>
                                          <p:spTgt spid="127"/>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39"/>
                                        </p:tgtEl>
                                        <p:attrNameLst>
                                          <p:attrName>style.visibility</p:attrName>
                                        </p:attrNameLst>
                                      </p:cBhvr>
                                      <p:to>
                                        <p:strVal val="visible"/>
                                      </p:to>
                                    </p:set>
                                    <p:animEffect transition="in" filter="fade">
                                      <p:cBhvr>
                                        <p:cTn id="21" dur="300"/>
                                        <p:tgtEl>
                                          <p:spTgt spid="139"/>
                                        </p:tgtEl>
                                      </p:cBhvr>
                                    </p:animEffect>
                                  </p:childTnLst>
                                </p:cTn>
                              </p:par>
                              <p:par>
                                <p:cTn id="22" presetID="10" presetClass="exit" presetSubtype="0" fill="hold" grpId="0" nodeType="withEffect">
                                  <p:stCondLst>
                                    <p:cond delay="0"/>
                                  </p:stCondLst>
                                  <p:childTnLst>
                                    <p:animEffect transition="out" filter="fade">
                                      <p:cBhvr>
                                        <p:cTn id="23" dur="300"/>
                                        <p:tgtEl>
                                          <p:spTgt spid="84"/>
                                        </p:tgtEl>
                                      </p:cBhvr>
                                    </p:animEffect>
                                    <p:set>
                                      <p:cBhvr>
                                        <p:cTn id="24" dur="1" fill="hold">
                                          <p:stCondLst>
                                            <p:cond delay="299"/>
                                          </p:stCondLst>
                                        </p:cTn>
                                        <p:tgtEl>
                                          <p:spTgt spid="84"/>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300"/>
                                        <p:tgtEl>
                                          <p:spTgt spid="137"/>
                                        </p:tgtEl>
                                      </p:cBhvr>
                                    </p:animEffect>
                                  </p:childTnLst>
                                </p:cTn>
                              </p:par>
                              <p:par>
                                <p:cTn id="28" presetID="1" presetClass="exit" presetSubtype="0" fill="hold" nodeType="withEffect">
                                  <p:stCondLst>
                                    <p:cond delay="0"/>
                                  </p:stCondLst>
                                  <p:childTnLst>
                                    <p:set>
                                      <p:cBhvr>
                                        <p:cTn id="29" dur="1" fill="hold">
                                          <p:stCondLst>
                                            <p:cond delay="0"/>
                                          </p:stCondLst>
                                        </p:cTn>
                                        <p:tgtEl>
                                          <p:spTgt spid="140"/>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3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1"/>
                                        </p:tgtEl>
                                        <p:attrNameLst>
                                          <p:attrName>style.visibility</p:attrName>
                                        </p:attrNameLst>
                                      </p:cBhvr>
                                      <p:to>
                                        <p:strVal val="visible"/>
                                      </p:to>
                                    </p:set>
                                  </p:childTnLst>
                                </p:cTn>
                              </p:par>
                              <p:par>
                                <p:cTn id="39" presetID="10" presetClass="exit" presetSubtype="0" fill="hold" grpId="1" nodeType="withEffect">
                                  <p:stCondLst>
                                    <p:cond delay="0"/>
                                  </p:stCondLst>
                                  <p:childTnLst>
                                    <p:animEffect transition="out" filter="fade">
                                      <p:cBhvr>
                                        <p:cTn id="40" dur="300"/>
                                        <p:tgtEl>
                                          <p:spTgt spid="137"/>
                                        </p:tgtEl>
                                      </p:cBhvr>
                                    </p:animEffect>
                                    <p:set>
                                      <p:cBhvr>
                                        <p:cTn id="41" dur="1" fill="hold">
                                          <p:stCondLst>
                                            <p:cond delay="299"/>
                                          </p:stCondLst>
                                        </p:cTn>
                                        <p:tgtEl>
                                          <p:spTgt spid="137"/>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fade">
                                      <p:cBhvr>
                                        <p:cTn id="44" dur="300"/>
                                        <p:tgtEl>
                                          <p:spTgt spid="152"/>
                                        </p:tgtEl>
                                      </p:cBhvr>
                                    </p:animEffect>
                                  </p:childTnLst>
                                </p:cTn>
                              </p:par>
                              <p:par>
                                <p:cTn id="45" presetID="1" presetClass="entr" presetSubtype="0" fill="hold" grpId="1"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fade">
                                      <p:cBhvr>
                                        <p:cTn id="49" dur="300"/>
                                        <p:tgtEl>
                                          <p:spTgt spid="151"/>
                                        </p:tgtEl>
                                      </p:cBhvr>
                                    </p:animEffect>
                                  </p:childTnLst>
                                </p:cTn>
                              </p:par>
                              <p:par>
                                <p:cTn id="50" presetID="10" presetClass="exit" presetSubtype="0" fill="hold" grpId="1" nodeType="withEffect">
                                  <p:stCondLst>
                                    <p:cond delay="0"/>
                                  </p:stCondLst>
                                  <p:childTnLst>
                                    <p:animEffect transition="out" filter="fade">
                                      <p:cBhvr>
                                        <p:cTn id="51" dur="300"/>
                                        <p:tgtEl>
                                          <p:spTgt spid="84"/>
                                        </p:tgtEl>
                                      </p:cBhvr>
                                    </p:animEffect>
                                    <p:set>
                                      <p:cBhvr>
                                        <p:cTn id="52" dur="1" fill="hold">
                                          <p:stCondLst>
                                            <p:cond delay="299"/>
                                          </p:stCondLst>
                                        </p:cTn>
                                        <p:tgtEl>
                                          <p:spTgt spid="8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53"/>
                                        </p:tgtEl>
                                        <p:attrNameLst>
                                          <p:attrName>style.visibility</p:attrName>
                                        </p:attrNameLst>
                                      </p:cBhvr>
                                      <p:to>
                                        <p:strVal val="visible"/>
                                      </p:to>
                                    </p:set>
                                    <p:animEffect transition="in" filter="fade">
                                      <p:cBhvr>
                                        <p:cTn id="57" dur="300"/>
                                        <p:tgtEl>
                                          <p:spTgt spid="153"/>
                                        </p:tgtEl>
                                      </p:cBhvr>
                                    </p:animEffect>
                                  </p:childTnLst>
                                </p:cTn>
                              </p:par>
                              <p:par>
                                <p:cTn id="58" presetID="10" presetClass="exit" presetSubtype="0" fill="hold" nodeType="withEffect">
                                  <p:stCondLst>
                                    <p:cond delay="0"/>
                                  </p:stCondLst>
                                  <p:childTnLst>
                                    <p:animEffect transition="out" filter="fade">
                                      <p:cBhvr>
                                        <p:cTn id="59" dur="300"/>
                                        <p:tgtEl>
                                          <p:spTgt spid="127"/>
                                        </p:tgtEl>
                                      </p:cBhvr>
                                    </p:animEffect>
                                    <p:set>
                                      <p:cBhvr>
                                        <p:cTn id="60" dur="1" fill="hold">
                                          <p:stCondLst>
                                            <p:cond delay="299"/>
                                          </p:stCondLst>
                                        </p:cTn>
                                        <p:tgtEl>
                                          <p:spTgt spid="127"/>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70"/>
                                        </p:tgtEl>
                                        <p:attrNameLst>
                                          <p:attrName>style.visibility</p:attrName>
                                        </p:attrNameLst>
                                      </p:cBhvr>
                                      <p:to>
                                        <p:strVal val="visible"/>
                                      </p:to>
                                    </p:set>
                                    <p:animEffect transition="in" filter="fade">
                                      <p:cBhvr>
                                        <p:cTn id="63" dur="300"/>
                                        <p:tgtEl>
                                          <p:spTgt spid="17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fade">
                                      <p:cBhvr>
                                        <p:cTn id="66" dur="300"/>
                                        <p:tgtEl>
                                          <p:spTgt spid="88"/>
                                        </p:tgtEl>
                                      </p:cBhvr>
                                    </p:animEffec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0" presetClass="entr" presetSubtype="0" fill="hold" grpId="0" nodeType="withEffect">
                                  <p:stCondLst>
                                    <p:cond delay="0"/>
                                  </p:stCondLst>
                                  <p:childTnLst>
                                    <p:set>
                                      <p:cBhvr>
                                        <p:cTn id="70" dur="1" fill="hold">
                                          <p:stCondLst>
                                            <p:cond delay="0"/>
                                          </p:stCondLst>
                                        </p:cTn>
                                        <p:tgtEl>
                                          <p:spTgt spid="169"/>
                                        </p:tgtEl>
                                        <p:attrNameLst>
                                          <p:attrName>style.visibility</p:attrName>
                                        </p:attrNameLst>
                                      </p:cBhvr>
                                      <p:to>
                                        <p:strVal val="visible"/>
                                      </p:to>
                                    </p:set>
                                    <p:animEffect transition="in" filter="fade">
                                      <p:cBhvr>
                                        <p:cTn id="71" dur="3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88" grpId="0" animBg="1"/>
      <p:bldP spid="88" grpId="1" animBg="1"/>
      <p:bldP spid="138" grpId="0" animBg="1"/>
      <p:bldP spid="84" grpId="0"/>
      <p:bldP spid="84" grpId="1"/>
      <p:bldP spid="137" grpId="0"/>
      <p:bldP spid="137" grpId="1"/>
      <p:bldP spid="139" grpId="0"/>
      <p:bldP spid="151" grpId="0"/>
      <p:bldP spid="169" grpId="0"/>
      <p:bldP spid="65" grpId="0"/>
      <p:bldP spid="9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6EAC-F5EC-42EE-A34D-53C469F891B8}"/>
              </a:ext>
            </a:extLst>
          </p:cNvPr>
          <p:cNvSpPr>
            <a:spLocks noGrp="1"/>
          </p:cNvSpPr>
          <p:nvPr>
            <p:ph type="title"/>
          </p:nvPr>
        </p:nvSpPr>
        <p:spPr>
          <a:xfrm>
            <a:off x="371769" y="397398"/>
            <a:ext cx="11018520" cy="553998"/>
          </a:xfrm>
        </p:spPr>
        <p:txBody>
          <a:bodyPr/>
          <a:lstStyle/>
          <a:p>
            <a:r>
              <a:rPr lang="en-US"/>
              <a:t>Hybrid challenges all practices</a:t>
            </a:r>
          </a:p>
        </p:txBody>
      </p:sp>
      <p:sp>
        <p:nvSpPr>
          <p:cNvPr id="81" name="Pentagon 1">
            <a:extLst>
              <a:ext uri="{FF2B5EF4-FFF2-40B4-BE49-F238E27FC236}">
                <a16:creationId xmlns:a16="http://schemas.microsoft.com/office/drawing/2014/main" id="{B7A7ACE7-7B9D-4DF4-8891-7F2CFFD924E4}"/>
              </a:ext>
            </a:extLst>
          </p:cNvPr>
          <p:cNvSpPr/>
          <p:nvPr/>
        </p:nvSpPr>
        <p:spPr bwMode="auto">
          <a:xfrm>
            <a:off x="869613" y="1434835"/>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82" name="Rectangle 81">
            <a:extLst>
              <a:ext uri="{FF2B5EF4-FFF2-40B4-BE49-F238E27FC236}">
                <a16:creationId xmlns:a16="http://schemas.microsoft.com/office/drawing/2014/main" id="{5A6FCBD7-224D-460D-88E4-B6B7BAE33465}"/>
              </a:ext>
              <a:ext uri="{C183D7F6-B498-43B3-948B-1728B52AA6E4}">
                <adec:decorative xmlns:adec="http://schemas.microsoft.com/office/drawing/2017/decorative" val="1"/>
              </a:ext>
            </a:extLst>
          </p:cNvPr>
          <p:cNvSpPr/>
          <p:nvPr/>
        </p:nvSpPr>
        <p:spPr bwMode="auto">
          <a:xfrm>
            <a:off x="5147935" y="1434835"/>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84" name="Pentagon 1">
            <a:extLst>
              <a:ext uri="{FF2B5EF4-FFF2-40B4-BE49-F238E27FC236}">
                <a16:creationId xmlns:a16="http://schemas.microsoft.com/office/drawing/2014/main" id="{95652997-BE5D-4653-B1B5-785B7265B408}"/>
              </a:ext>
            </a:extLst>
          </p:cNvPr>
          <p:cNvSpPr/>
          <p:nvPr/>
        </p:nvSpPr>
        <p:spPr bwMode="auto">
          <a:xfrm>
            <a:off x="869613" y="2460263"/>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0" name="Rectangle 89">
            <a:extLst>
              <a:ext uri="{FF2B5EF4-FFF2-40B4-BE49-F238E27FC236}">
                <a16:creationId xmlns:a16="http://schemas.microsoft.com/office/drawing/2014/main" id="{BEFF66EB-FA21-4F6B-AB1A-6A7816778BBC}"/>
              </a:ext>
              <a:ext uri="{C183D7F6-B498-43B3-948B-1728B52AA6E4}">
                <adec:decorative xmlns:adec="http://schemas.microsoft.com/office/drawing/2017/decorative" val="1"/>
              </a:ext>
            </a:extLst>
          </p:cNvPr>
          <p:cNvSpPr/>
          <p:nvPr/>
        </p:nvSpPr>
        <p:spPr bwMode="auto">
          <a:xfrm>
            <a:off x="5147936" y="2460263"/>
            <a:ext cx="5870126"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92" name="Pentagon 1">
            <a:extLst>
              <a:ext uri="{FF2B5EF4-FFF2-40B4-BE49-F238E27FC236}">
                <a16:creationId xmlns:a16="http://schemas.microsoft.com/office/drawing/2014/main" id="{73601A14-CE18-49BA-9DE0-B774DB094C73}"/>
              </a:ext>
            </a:extLst>
          </p:cNvPr>
          <p:cNvSpPr/>
          <p:nvPr/>
        </p:nvSpPr>
        <p:spPr bwMode="auto">
          <a:xfrm>
            <a:off x="869613" y="3485691"/>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4" name="Rectangle 93">
            <a:extLst>
              <a:ext uri="{FF2B5EF4-FFF2-40B4-BE49-F238E27FC236}">
                <a16:creationId xmlns:a16="http://schemas.microsoft.com/office/drawing/2014/main" id="{ADC2E415-AAD3-4FBE-93DA-5E764D539243}"/>
              </a:ext>
              <a:ext uri="{C183D7F6-B498-43B3-948B-1728B52AA6E4}">
                <adec:decorative xmlns:adec="http://schemas.microsoft.com/office/drawing/2017/decorative" val="1"/>
              </a:ext>
            </a:extLst>
          </p:cNvPr>
          <p:cNvSpPr/>
          <p:nvPr/>
        </p:nvSpPr>
        <p:spPr bwMode="auto">
          <a:xfrm>
            <a:off x="5147935" y="3485691"/>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96" name="Pentagon 1">
            <a:extLst>
              <a:ext uri="{FF2B5EF4-FFF2-40B4-BE49-F238E27FC236}">
                <a16:creationId xmlns:a16="http://schemas.microsoft.com/office/drawing/2014/main" id="{990B05B3-BC01-4086-A50D-17920D18E32C}"/>
              </a:ext>
            </a:extLst>
          </p:cNvPr>
          <p:cNvSpPr/>
          <p:nvPr/>
        </p:nvSpPr>
        <p:spPr bwMode="auto">
          <a:xfrm>
            <a:off x="869613" y="4511119"/>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8" name="Rectangle 97">
            <a:extLst>
              <a:ext uri="{FF2B5EF4-FFF2-40B4-BE49-F238E27FC236}">
                <a16:creationId xmlns:a16="http://schemas.microsoft.com/office/drawing/2014/main" id="{E052A064-506D-4B1C-AB6C-575A85CB4422}"/>
              </a:ext>
              <a:ext uri="{C183D7F6-B498-43B3-948B-1728B52AA6E4}">
                <adec:decorative xmlns:adec="http://schemas.microsoft.com/office/drawing/2017/decorative" val="1"/>
              </a:ext>
            </a:extLst>
          </p:cNvPr>
          <p:cNvSpPr/>
          <p:nvPr/>
        </p:nvSpPr>
        <p:spPr bwMode="auto">
          <a:xfrm>
            <a:off x="5147935" y="4511119"/>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105" name="Pentagon 1">
            <a:extLst>
              <a:ext uri="{FF2B5EF4-FFF2-40B4-BE49-F238E27FC236}">
                <a16:creationId xmlns:a16="http://schemas.microsoft.com/office/drawing/2014/main" id="{57C82D2B-AE25-456F-A7D7-CCEB392229A5}"/>
              </a:ext>
            </a:extLst>
          </p:cNvPr>
          <p:cNvSpPr/>
          <p:nvPr/>
        </p:nvSpPr>
        <p:spPr bwMode="auto">
          <a:xfrm>
            <a:off x="869613" y="5536547"/>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107" name="Rectangle 106">
            <a:extLst>
              <a:ext uri="{FF2B5EF4-FFF2-40B4-BE49-F238E27FC236}">
                <a16:creationId xmlns:a16="http://schemas.microsoft.com/office/drawing/2014/main" id="{8322AEC2-80B9-4214-8170-16704E435F6B}"/>
              </a:ext>
              <a:ext uri="{C183D7F6-B498-43B3-948B-1728B52AA6E4}">
                <adec:decorative xmlns:adec="http://schemas.microsoft.com/office/drawing/2017/decorative" val="1"/>
              </a:ext>
            </a:extLst>
          </p:cNvPr>
          <p:cNvSpPr/>
          <p:nvPr/>
        </p:nvSpPr>
        <p:spPr bwMode="auto">
          <a:xfrm>
            <a:off x="5147935" y="5536547"/>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108" name="TextBox 107">
            <a:extLst>
              <a:ext uri="{FF2B5EF4-FFF2-40B4-BE49-F238E27FC236}">
                <a16:creationId xmlns:a16="http://schemas.microsoft.com/office/drawing/2014/main" id="{E410A1DC-FC11-48E9-991F-22AF1FD89EDF}"/>
              </a:ext>
            </a:extLst>
          </p:cNvPr>
          <p:cNvSpPr txBox="1"/>
          <p:nvPr/>
        </p:nvSpPr>
        <p:spPr>
          <a:xfrm>
            <a:off x="371769" y="2624600"/>
            <a:ext cx="4478767" cy="369332"/>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Cloud and infrastructure management </a:t>
            </a:r>
          </a:p>
        </p:txBody>
      </p:sp>
      <p:sp>
        <p:nvSpPr>
          <p:cNvPr id="109" name="TextBox 108">
            <a:extLst>
              <a:ext uri="{FF2B5EF4-FFF2-40B4-BE49-F238E27FC236}">
                <a16:creationId xmlns:a16="http://schemas.microsoft.com/office/drawing/2014/main" id="{862981F0-3793-416B-98AF-2C646EFE611F}"/>
              </a:ext>
            </a:extLst>
          </p:cNvPr>
          <p:cNvSpPr txBox="1"/>
          <p:nvPr/>
        </p:nvSpPr>
        <p:spPr>
          <a:xfrm>
            <a:off x="869612" y="3635214"/>
            <a:ext cx="3851439"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App modernization and innovation</a:t>
            </a:r>
          </a:p>
        </p:txBody>
      </p:sp>
      <p:sp>
        <p:nvSpPr>
          <p:cNvPr id="110" name="TextBox 109">
            <a:extLst>
              <a:ext uri="{FF2B5EF4-FFF2-40B4-BE49-F238E27FC236}">
                <a16:creationId xmlns:a16="http://schemas.microsoft.com/office/drawing/2014/main" id="{CBD60509-6E1F-43ED-9A25-2E3958EB8A40}"/>
              </a:ext>
            </a:extLst>
          </p:cNvPr>
          <p:cNvSpPr txBox="1"/>
          <p:nvPr/>
        </p:nvSpPr>
        <p:spPr>
          <a:xfrm>
            <a:off x="869613" y="1595125"/>
            <a:ext cx="1433670"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Migration</a:t>
            </a:r>
          </a:p>
        </p:txBody>
      </p:sp>
      <p:sp>
        <p:nvSpPr>
          <p:cNvPr id="111" name="TextBox 110">
            <a:extLst>
              <a:ext uri="{FF2B5EF4-FFF2-40B4-BE49-F238E27FC236}">
                <a16:creationId xmlns:a16="http://schemas.microsoft.com/office/drawing/2014/main" id="{F6B208A5-EA8D-4291-8152-6DAC1E75A63B}"/>
              </a:ext>
            </a:extLst>
          </p:cNvPr>
          <p:cNvSpPr txBox="1"/>
          <p:nvPr/>
        </p:nvSpPr>
        <p:spPr>
          <a:xfrm>
            <a:off x="869613" y="4671409"/>
            <a:ext cx="3594016"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Data modernization</a:t>
            </a:r>
          </a:p>
        </p:txBody>
      </p:sp>
      <p:sp>
        <p:nvSpPr>
          <p:cNvPr id="112" name="TextBox 111">
            <a:extLst>
              <a:ext uri="{FF2B5EF4-FFF2-40B4-BE49-F238E27FC236}">
                <a16:creationId xmlns:a16="http://schemas.microsoft.com/office/drawing/2014/main" id="{C49F5ABD-5620-45BD-9EDB-092B843FCA25}"/>
              </a:ext>
            </a:extLst>
          </p:cNvPr>
          <p:cNvSpPr txBox="1"/>
          <p:nvPr/>
        </p:nvSpPr>
        <p:spPr>
          <a:xfrm>
            <a:off x="869613" y="5707604"/>
            <a:ext cx="3999743" cy="369332"/>
          </a:xfrm>
          <a:prstGeom prst="rect">
            <a:avLst/>
          </a:prstGeom>
          <a:noFill/>
        </p:spPr>
        <p:txBody>
          <a:bodyPr wrap="square">
            <a:spAutoFit/>
          </a:bodyPr>
          <a:lstStyle>
            <a:defPPr>
              <a:defRPr lang="en-US"/>
            </a:defPPr>
            <a:lvl1pPr marR="0" lvl="0" indent="0" defTabSz="914102" fontAlgn="base">
              <a:lnSpc>
                <a:spcPct val="100000"/>
              </a:lnSpc>
              <a:spcBef>
                <a:spcPct val="0"/>
              </a:spcBef>
              <a:spcAft>
                <a:spcPct val="0"/>
              </a:spcAft>
              <a:buClrTx/>
              <a:buSzTx/>
              <a:buFontTx/>
              <a:buNone/>
              <a:tabLst/>
              <a:defRPr>
                <a:solidFill>
                  <a:schemeClr val="accent2"/>
                </a:solidFill>
                <a:latin typeface="Segoe UI Symbol" panose="020B0502040204020203" pitchFamily="34" charset="0"/>
                <a:ea typeface="Segoe UI Symbol" panose="020B0502040204020203"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Governance, compliance, and security</a:t>
            </a:r>
          </a:p>
        </p:txBody>
      </p:sp>
      <p:sp>
        <p:nvSpPr>
          <p:cNvPr id="113" name="TextBox 112">
            <a:extLst>
              <a:ext uri="{FF2B5EF4-FFF2-40B4-BE49-F238E27FC236}">
                <a16:creationId xmlns:a16="http://schemas.microsoft.com/office/drawing/2014/main" id="{CAA272E3-B1DB-46D5-9424-8E5EE301FF02}"/>
              </a:ext>
            </a:extLst>
          </p:cNvPr>
          <p:cNvSpPr txBox="1"/>
          <p:nvPr/>
        </p:nvSpPr>
        <p:spPr>
          <a:xfrm>
            <a:off x="5210042" y="2662103"/>
            <a:ext cx="5745914" cy="286232"/>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a:sym typeface="Arial"/>
              </a:rPr>
              <a:t>Tool proliferation | fragmented skillsets | expensive custom dev</a:t>
            </a:r>
          </a:p>
        </p:txBody>
      </p:sp>
      <p:sp>
        <p:nvSpPr>
          <p:cNvPr id="114" name="TextBox 113">
            <a:extLst>
              <a:ext uri="{FF2B5EF4-FFF2-40B4-BE49-F238E27FC236}">
                <a16:creationId xmlns:a16="http://schemas.microsoft.com/office/drawing/2014/main" id="{E3BE15FE-FC4E-4F4A-89A7-6D39802067DE}"/>
              </a:ext>
            </a:extLst>
          </p:cNvPr>
          <p:cNvSpPr txBox="1"/>
          <p:nvPr/>
        </p:nvSpPr>
        <p:spPr>
          <a:xfrm>
            <a:off x="5147934" y="3701088"/>
            <a:ext cx="5678658" cy="286232"/>
          </a:xfrm>
          <a:prstGeom prst="rect">
            <a:avLst/>
          </a:prstGeom>
          <a:noFill/>
        </p:spPr>
        <p:txBody>
          <a:bodyPr wrap="square">
            <a:spAutoFit/>
          </a:bodyPr>
          <a:lstStyle>
            <a:defPPr>
              <a:defRPr lang="en-US"/>
            </a:defPPr>
            <a:lvl1pPr defTabSz="932472" fontAlgn="base">
              <a:lnSpc>
                <a:spcPct val="90000"/>
              </a:lnSpc>
              <a:spcBef>
                <a:spcPct val="0"/>
              </a:spcBef>
              <a:spcAft>
                <a:spcPct val="0"/>
              </a:spcAft>
              <a:defRPr sz="1400" kern="0">
                <a:solidFill>
                  <a:srgbClr val="FFFFFF"/>
                </a:solidFill>
                <a:cs typeface="Segoe UI Semibold"/>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a:rPr>
              <a:t>Talent gap | incompatible tools and practices | rapid evolution</a:t>
            </a:r>
          </a:p>
        </p:txBody>
      </p:sp>
      <p:sp>
        <p:nvSpPr>
          <p:cNvPr id="115" name="TextBox 114">
            <a:extLst>
              <a:ext uri="{FF2B5EF4-FFF2-40B4-BE49-F238E27FC236}">
                <a16:creationId xmlns:a16="http://schemas.microsoft.com/office/drawing/2014/main" id="{5847AFFF-54F6-499E-8184-6C2238A74A99}"/>
              </a:ext>
            </a:extLst>
          </p:cNvPr>
          <p:cNvSpPr txBox="1"/>
          <p:nvPr/>
        </p:nvSpPr>
        <p:spPr>
          <a:xfrm>
            <a:off x="5147934" y="4702611"/>
            <a:ext cx="5678658" cy="307777"/>
          </a:xfrm>
          <a:prstGeom prst="rect">
            <a:avLst/>
          </a:prstGeom>
          <a:noFill/>
        </p:spPr>
        <p:txBody>
          <a:bodyPr wrap="square" anchor="ctr">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Latency | data sovereignty | divergent data lifecycles </a:t>
            </a: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6" name="TextBox 115">
            <a:extLst>
              <a:ext uri="{FF2B5EF4-FFF2-40B4-BE49-F238E27FC236}">
                <a16:creationId xmlns:a16="http://schemas.microsoft.com/office/drawing/2014/main" id="{99E168F1-4469-4A05-BA5E-4F4E6B014635}"/>
              </a:ext>
            </a:extLst>
          </p:cNvPr>
          <p:cNvSpPr txBox="1"/>
          <p:nvPr/>
        </p:nvSpPr>
        <p:spPr>
          <a:xfrm>
            <a:off x="5147934" y="5720115"/>
            <a:ext cx="6046886" cy="307777"/>
          </a:xfrm>
          <a:prstGeom prst="rect">
            <a:avLst/>
          </a:prstGeom>
          <a:noFill/>
        </p:spPr>
        <p:txBody>
          <a:bodyPr wrap="square" anchor="ctr">
            <a:spAutoFit/>
          </a:bodyPr>
          <a:lstStyle>
            <a:defPPr>
              <a:defRPr lang="en-US"/>
            </a:defPPr>
            <a:lvl1pPr lvl="0" defTabSz="914102" fontAlgn="base">
              <a:spcBef>
                <a:spcPct val="0"/>
              </a:spcBef>
              <a:spcAft>
                <a:spcPct val="0"/>
              </a:spcAft>
              <a:defRPr sz="1400" kern="0">
                <a:solidFill>
                  <a:srgbClr val="FFFFFF"/>
                </a:solidFill>
                <a:cs typeface="Segoe UI Semibold" panose="020B0702040204020203"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More than servers | expensive custom dev | incompatible Lifecyle tools</a:t>
            </a:r>
            <a:endPar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83" name="TextBox 82">
            <a:extLst>
              <a:ext uri="{FF2B5EF4-FFF2-40B4-BE49-F238E27FC236}">
                <a16:creationId xmlns:a16="http://schemas.microsoft.com/office/drawing/2014/main" id="{E63C6705-65C7-45AA-827D-BCAAF2BE067A}"/>
              </a:ext>
            </a:extLst>
          </p:cNvPr>
          <p:cNvSpPr txBox="1"/>
          <p:nvPr/>
        </p:nvSpPr>
        <p:spPr>
          <a:xfrm>
            <a:off x="5210042" y="1627240"/>
            <a:ext cx="5469368" cy="307777"/>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a:sym typeface="Arial"/>
              </a:rPr>
              <a:t>Limited visibility | expensive assessment | one-time revenue</a:t>
            </a: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Tree>
    <p:extLst>
      <p:ext uri="{BB962C8B-B14F-4D97-AF65-F5344CB8AC3E}">
        <p14:creationId xmlns:p14="http://schemas.microsoft.com/office/powerpoint/2010/main" val="12714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
                                        <p:tgtEl>
                                          <p:spTgt spid="8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500"/>
                                        <p:tgtEl>
                                          <p:spTgt spid="9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fade">
                                      <p:cBhvr>
                                        <p:cTn id="4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90" grpId="0" animBg="1"/>
      <p:bldP spid="94" grpId="0" animBg="1"/>
      <p:bldP spid="98" grpId="0" animBg="1"/>
      <p:bldP spid="107" grpId="0" animBg="1"/>
      <p:bldP spid="113" grpId="0"/>
      <p:bldP spid="114" grpId="0"/>
      <p:bldP spid="115" grpId="0"/>
      <p:bldP spid="116" grpId="0"/>
      <p:bldP spid="8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57332" y="2137800"/>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361551" y="3277360"/>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88" name="Rectangle 87">
            <a:extLst>
              <a:ext uri="{FF2B5EF4-FFF2-40B4-BE49-F238E27FC236}">
                <a16:creationId xmlns:a16="http://schemas.microsoft.com/office/drawing/2014/main" id="{517B0C40-0DE0-453E-82FC-5594134C2183}"/>
              </a:ext>
              <a:ext uri="{C183D7F6-B498-43B3-948B-1728B52AA6E4}">
                <adec:decorative xmlns:adec="http://schemas.microsoft.com/office/drawing/2017/decorative" val="1"/>
              </a:ext>
            </a:extLst>
          </p:cNvPr>
          <p:cNvSpPr/>
          <p:nvPr/>
        </p:nvSpPr>
        <p:spPr bwMode="auto">
          <a:xfrm>
            <a:off x="2386469" y="3664794"/>
            <a:ext cx="2106513" cy="17961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4" y="3280017"/>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830997"/>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needs net new 100 SQL instance running across hybrid. You as a partner have been brought in to conduct an analysis of the data estate, execute a cloud-native approach to implement a unified data management using Azure native tools.</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492443"/>
          </a:xfrm>
        </p:spPr>
        <p:txBody>
          <a:bodyPr/>
          <a:lstStyle/>
          <a:p>
            <a:pPr defTabSz="914016">
              <a:defRPr/>
            </a:pPr>
            <a:r>
              <a:rPr lang="en-US" sz="3200" spc="-50" dirty="0"/>
              <a:t>Example: Azure Arc Partner </a:t>
            </a:r>
            <a:r>
              <a:rPr lang="en-US" sz="3200" spc="-50" dirty="0">
                <a:latin typeface="Segoe UI Semibold"/>
              </a:rPr>
              <a:t>Opportunity – </a:t>
            </a:r>
            <a:r>
              <a:rPr lang="en-US" sz="3200" spc="-51" dirty="0">
                <a:latin typeface="Segoe UI Semibold"/>
              </a:rPr>
              <a:t>New data workload</a:t>
            </a:r>
            <a:endParaRPr lang="en-US" sz="3200" spc="-50" dirty="0">
              <a:latin typeface="Segoe UI Semibold"/>
            </a:endParaRPr>
          </a:p>
        </p:txBody>
      </p:sp>
      <p:sp>
        <p:nvSpPr>
          <p:cNvPr id="84" name="Rectangle 83">
            <a:extLst>
              <a:ext uri="{FF2B5EF4-FFF2-40B4-BE49-F238E27FC236}">
                <a16:creationId xmlns:a16="http://schemas.microsoft.com/office/drawing/2014/main" id="{67CF93D4-5003-4A73-A915-7F54DC0052B8}"/>
              </a:ext>
            </a:extLst>
          </p:cNvPr>
          <p:cNvSpPr/>
          <p:nvPr/>
        </p:nvSpPr>
        <p:spPr>
          <a:xfrm>
            <a:off x="1913919" y="3325320"/>
            <a:ext cx="3232103"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100 x On-Premises SQL Servers</a:t>
            </a:r>
          </a:p>
        </p:txBody>
      </p:sp>
      <p:grpSp>
        <p:nvGrpSpPr>
          <p:cNvPr id="127" name="Group 126">
            <a:extLst>
              <a:ext uri="{FF2B5EF4-FFF2-40B4-BE49-F238E27FC236}">
                <a16:creationId xmlns:a16="http://schemas.microsoft.com/office/drawing/2014/main" id="{0BAB3C71-C0E0-4DBC-9468-935CD3BE7E49}"/>
              </a:ext>
            </a:extLst>
          </p:cNvPr>
          <p:cNvGrpSpPr/>
          <p:nvPr/>
        </p:nvGrpSpPr>
        <p:grpSpPr>
          <a:xfrm>
            <a:off x="8336718" y="2813915"/>
            <a:ext cx="2011680" cy="365760"/>
            <a:chOff x="8561608" y="2785729"/>
            <a:chExt cx="1405900" cy="265698"/>
          </a:xfrm>
        </p:grpSpPr>
        <p:pic>
          <p:nvPicPr>
            <p:cNvPr id="128" name="Picture 127" descr="A picture containing drawing&#10;&#10;Description automatically generated">
              <a:extLst>
                <a:ext uri="{FF2B5EF4-FFF2-40B4-BE49-F238E27FC236}">
                  <a16:creationId xmlns:a16="http://schemas.microsoft.com/office/drawing/2014/main" id="{7256D8B3-C3E9-4714-A590-B7E938E99158}"/>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9" name="Picture 128" descr="A picture containing drawing&#10;&#10;Description automatically generated">
              <a:extLst>
                <a:ext uri="{FF2B5EF4-FFF2-40B4-BE49-F238E27FC236}">
                  <a16:creationId xmlns:a16="http://schemas.microsoft.com/office/drawing/2014/main" id="{CD1859FF-B874-41DA-B8AB-C5D98A72C5C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37" name="Rectangle 136">
            <a:extLst>
              <a:ext uri="{FF2B5EF4-FFF2-40B4-BE49-F238E27FC236}">
                <a16:creationId xmlns:a16="http://schemas.microsoft.com/office/drawing/2014/main" id="{DCDB3012-554C-424E-A53E-572D8B282703}"/>
              </a:ext>
            </a:extLst>
          </p:cNvPr>
          <p:cNvSpPr/>
          <p:nvPr/>
        </p:nvSpPr>
        <p:spPr>
          <a:xfrm>
            <a:off x="1866174" y="3336228"/>
            <a:ext cx="3038268"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50 x On-Premises SQL Server</a:t>
            </a:r>
          </a:p>
        </p:txBody>
      </p:sp>
      <p:sp>
        <p:nvSpPr>
          <p:cNvPr id="139" name="Rectangle 138">
            <a:extLst>
              <a:ext uri="{FF2B5EF4-FFF2-40B4-BE49-F238E27FC236}">
                <a16:creationId xmlns:a16="http://schemas.microsoft.com/office/drawing/2014/main" id="{E2A322FB-D1E6-4F04-9ACE-9EC7952EEC74}"/>
              </a:ext>
            </a:extLst>
          </p:cNvPr>
          <p:cNvSpPr/>
          <p:nvPr/>
        </p:nvSpPr>
        <p:spPr>
          <a:xfrm>
            <a:off x="8352356" y="3333221"/>
            <a:ext cx="2024144"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SQL MIs</a:t>
            </a:r>
          </a:p>
        </p:txBody>
      </p:sp>
      <p:cxnSp>
        <p:nvCxnSpPr>
          <p:cNvPr id="141" name="Straight Connector 140">
            <a:extLst>
              <a:ext uri="{FF2B5EF4-FFF2-40B4-BE49-F238E27FC236}">
                <a16:creationId xmlns:a16="http://schemas.microsoft.com/office/drawing/2014/main" id="{6799C401-19EE-40A1-9AA4-1E9AD7B0ECDB}"/>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151" name="Rectangle 150">
            <a:extLst>
              <a:ext uri="{FF2B5EF4-FFF2-40B4-BE49-F238E27FC236}">
                <a16:creationId xmlns:a16="http://schemas.microsoft.com/office/drawing/2014/main" id="{87C4FF21-1A6E-4E37-A72A-3C1DDE14C7B3}"/>
              </a:ext>
            </a:extLst>
          </p:cNvPr>
          <p:cNvSpPr/>
          <p:nvPr/>
        </p:nvSpPr>
        <p:spPr>
          <a:xfrm>
            <a:off x="1624594" y="3313684"/>
            <a:ext cx="3591048" cy="307777"/>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50 x Azure Arc-enabled SQL MI</a:t>
            </a:r>
          </a:p>
        </p:txBody>
      </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14087" y="2671105"/>
            <a:ext cx="612062" cy="612062"/>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a:extLst>
              <a:ext uri="{FF2B5EF4-FFF2-40B4-BE49-F238E27FC236}">
                <a16:creationId xmlns:a16="http://schemas.microsoft.com/office/drawing/2014/main" id="{A44F0537-C1A5-416F-8E9B-51BBE3442D3A}"/>
              </a:ext>
            </a:extLst>
          </p:cNvPr>
          <p:cNvSpPr txBox="1"/>
          <p:nvPr/>
        </p:nvSpPr>
        <p:spPr>
          <a:xfrm>
            <a:off x="1444269" y="3798177"/>
            <a:ext cx="1076861" cy="600164"/>
          </a:xfrm>
          <a:prstGeom prst="rect">
            <a:avLst/>
          </a:prstGeom>
          <a:noFill/>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$904/Azure Arc-enabled SQL MI/month</a:t>
            </a:r>
          </a:p>
        </p:txBody>
      </p:sp>
      <p:grpSp>
        <p:nvGrpSpPr>
          <p:cNvPr id="170" name="Group 169">
            <a:extLst>
              <a:ext uri="{FF2B5EF4-FFF2-40B4-BE49-F238E27FC236}">
                <a16:creationId xmlns:a16="http://schemas.microsoft.com/office/drawing/2014/main" id="{B3786194-E3D5-4D87-91B7-1761F32FC246}"/>
              </a:ext>
            </a:extLst>
          </p:cNvPr>
          <p:cNvGrpSpPr/>
          <p:nvPr/>
        </p:nvGrpSpPr>
        <p:grpSpPr>
          <a:xfrm>
            <a:off x="4955129" y="2223666"/>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65" name="TextBox 64">
            <a:extLst>
              <a:ext uri="{FF2B5EF4-FFF2-40B4-BE49-F238E27FC236}">
                <a16:creationId xmlns:a16="http://schemas.microsoft.com/office/drawing/2014/main" id="{80BEAF31-7480-493F-85E7-20407098C3AE}"/>
              </a:ext>
            </a:extLst>
          </p:cNvPr>
          <p:cNvSpPr txBox="1"/>
          <p:nvPr/>
        </p:nvSpPr>
        <p:spPr>
          <a:xfrm>
            <a:off x="8336718" y="3587567"/>
            <a:ext cx="2055421" cy="261610"/>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$1,280/Instance/month</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5257C7A7-59BA-4A6B-A2DD-5EE55DF4B576}"/>
              </a:ext>
            </a:extLst>
          </p:cNvPr>
          <p:cNvGrpSpPr/>
          <p:nvPr/>
        </p:nvGrpSpPr>
        <p:grpSpPr>
          <a:xfrm>
            <a:off x="1800404" y="3873996"/>
            <a:ext cx="1279730" cy="1531257"/>
            <a:chOff x="1586638" y="3841879"/>
            <a:chExt cx="1279730" cy="1531257"/>
          </a:xfrm>
        </p:grpSpPr>
        <p:pic>
          <p:nvPicPr>
            <p:cNvPr id="9" name="Graphic 8">
              <a:extLst>
                <a:ext uri="{FF2B5EF4-FFF2-40B4-BE49-F238E27FC236}">
                  <a16:creationId xmlns:a16="http://schemas.microsoft.com/office/drawing/2014/main" id="{454CFC1F-5A80-4773-A3F2-92292B0CA2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3841879"/>
              <a:ext cx="459118" cy="459118"/>
            </a:xfrm>
            <a:prstGeom prst="rect">
              <a:avLst/>
            </a:prstGeom>
          </p:spPr>
        </p:pic>
        <p:pic>
          <p:nvPicPr>
            <p:cNvPr id="114" name="Graphic 113">
              <a:extLst>
                <a:ext uri="{FF2B5EF4-FFF2-40B4-BE49-F238E27FC236}">
                  <a16:creationId xmlns:a16="http://schemas.microsoft.com/office/drawing/2014/main" id="{107D6884-11AC-4562-A758-74F44B7DA5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372086"/>
              <a:ext cx="459118" cy="459118"/>
            </a:xfrm>
            <a:prstGeom prst="rect">
              <a:avLst/>
            </a:prstGeom>
          </p:spPr>
        </p:pic>
        <p:pic>
          <p:nvPicPr>
            <p:cNvPr id="117" name="Graphic 116">
              <a:extLst>
                <a:ext uri="{FF2B5EF4-FFF2-40B4-BE49-F238E27FC236}">
                  <a16:creationId xmlns:a16="http://schemas.microsoft.com/office/drawing/2014/main" id="{714B9EBC-2D58-4704-9DC3-F36304F06B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902293"/>
              <a:ext cx="459118" cy="459118"/>
            </a:xfrm>
            <a:prstGeom prst="rect">
              <a:avLst/>
            </a:prstGeom>
          </p:spPr>
        </p:pic>
        <p:pic>
          <p:nvPicPr>
            <p:cNvPr id="118" name="Graphic 117">
              <a:extLst>
                <a:ext uri="{FF2B5EF4-FFF2-40B4-BE49-F238E27FC236}">
                  <a16:creationId xmlns:a16="http://schemas.microsoft.com/office/drawing/2014/main" id="{1AB6EBCC-C5A2-43C0-B8AF-3F6E99B586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3853603"/>
              <a:ext cx="459118" cy="459118"/>
            </a:xfrm>
            <a:prstGeom prst="rect">
              <a:avLst/>
            </a:prstGeom>
          </p:spPr>
        </p:pic>
        <p:pic>
          <p:nvPicPr>
            <p:cNvPr id="121" name="Graphic 120">
              <a:extLst>
                <a:ext uri="{FF2B5EF4-FFF2-40B4-BE49-F238E27FC236}">
                  <a16:creationId xmlns:a16="http://schemas.microsoft.com/office/drawing/2014/main" id="{FB8CABFE-B9DB-4C5D-A082-A0163FEDFC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383810"/>
              <a:ext cx="459118" cy="459118"/>
            </a:xfrm>
            <a:prstGeom prst="rect">
              <a:avLst/>
            </a:prstGeom>
          </p:spPr>
        </p:pic>
        <p:pic>
          <p:nvPicPr>
            <p:cNvPr id="122" name="Graphic 121">
              <a:extLst>
                <a:ext uri="{FF2B5EF4-FFF2-40B4-BE49-F238E27FC236}">
                  <a16:creationId xmlns:a16="http://schemas.microsoft.com/office/drawing/2014/main" id="{C9673526-264F-438D-991E-7A7E826266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914017"/>
              <a:ext cx="459118" cy="459118"/>
            </a:xfrm>
            <a:prstGeom prst="rect">
              <a:avLst/>
            </a:prstGeom>
          </p:spPr>
        </p:pic>
        <p:pic>
          <p:nvPicPr>
            <p:cNvPr id="125" name="Graphic 124">
              <a:extLst>
                <a:ext uri="{FF2B5EF4-FFF2-40B4-BE49-F238E27FC236}">
                  <a16:creationId xmlns:a16="http://schemas.microsoft.com/office/drawing/2014/main" id="{8297F51F-3B60-4539-9ABA-72202AF736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3853604"/>
              <a:ext cx="459118" cy="459118"/>
            </a:xfrm>
            <a:prstGeom prst="rect">
              <a:avLst/>
            </a:prstGeom>
          </p:spPr>
        </p:pic>
        <p:pic>
          <p:nvPicPr>
            <p:cNvPr id="126" name="Graphic 125">
              <a:extLst>
                <a:ext uri="{FF2B5EF4-FFF2-40B4-BE49-F238E27FC236}">
                  <a16:creationId xmlns:a16="http://schemas.microsoft.com/office/drawing/2014/main" id="{88C358CD-E709-48B7-9387-81F0E12A69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383811"/>
              <a:ext cx="459118" cy="459118"/>
            </a:xfrm>
            <a:prstGeom prst="rect">
              <a:avLst/>
            </a:prstGeom>
          </p:spPr>
        </p:pic>
        <p:pic>
          <p:nvPicPr>
            <p:cNvPr id="130" name="Graphic 129">
              <a:extLst>
                <a:ext uri="{FF2B5EF4-FFF2-40B4-BE49-F238E27FC236}">
                  <a16:creationId xmlns:a16="http://schemas.microsoft.com/office/drawing/2014/main" id="{55A255DE-83D3-41E6-AD13-374C6AC0BD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914018"/>
              <a:ext cx="459118" cy="459118"/>
            </a:xfrm>
            <a:prstGeom prst="rect">
              <a:avLst/>
            </a:prstGeom>
          </p:spPr>
        </p:pic>
      </p:grpSp>
      <p:grpSp>
        <p:nvGrpSpPr>
          <p:cNvPr id="140" name="Group 139">
            <a:extLst>
              <a:ext uri="{FF2B5EF4-FFF2-40B4-BE49-F238E27FC236}">
                <a16:creationId xmlns:a16="http://schemas.microsoft.com/office/drawing/2014/main" id="{54018E34-247F-4F56-9620-AB6070D557D6}"/>
              </a:ext>
            </a:extLst>
          </p:cNvPr>
          <p:cNvGrpSpPr/>
          <p:nvPr/>
        </p:nvGrpSpPr>
        <p:grpSpPr>
          <a:xfrm>
            <a:off x="3527126" y="3894561"/>
            <a:ext cx="1279730" cy="1531257"/>
            <a:chOff x="1586638" y="3841879"/>
            <a:chExt cx="1279730" cy="1531257"/>
          </a:xfrm>
        </p:grpSpPr>
        <p:pic>
          <p:nvPicPr>
            <p:cNvPr id="154" name="Graphic 153">
              <a:extLst>
                <a:ext uri="{FF2B5EF4-FFF2-40B4-BE49-F238E27FC236}">
                  <a16:creationId xmlns:a16="http://schemas.microsoft.com/office/drawing/2014/main" id="{2FEFFD07-EC65-4A2E-BDDE-D8F156895E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3841879"/>
              <a:ext cx="459118" cy="459118"/>
            </a:xfrm>
            <a:prstGeom prst="rect">
              <a:avLst/>
            </a:prstGeom>
          </p:spPr>
        </p:pic>
        <p:pic>
          <p:nvPicPr>
            <p:cNvPr id="156" name="Graphic 155">
              <a:extLst>
                <a:ext uri="{FF2B5EF4-FFF2-40B4-BE49-F238E27FC236}">
                  <a16:creationId xmlns:a16="http://schemas.microsoft.com/office/drawing/2014/main" id="{C8FCCD7B-6EE9-4F17-8A83-2FAE186BEA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372086"/>
              <a:ext cx="459118" cy="459118"/>
            </a:xfrm>
            <a:prstGeom prst="rect">
              <a:avLst/>
            </a:prstGeom>
          </p:spPr>
        </p:pic>
        <p:pic>
          <p:nvPicPr>
            <p:cNvPr id="159" name="Graphic 158">
              <a:extLst>
                <a:ext uri="{FF2B5EF4-FFF2-40B4-BE49-F238E27FC236}">
                  <a16:creationId xmlns:a16="http://schemas.microsoft.com/office/drawing/2014/main" id="{2BF8249D-94EB-46C1-BBD8-0875707138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6638" y="4902293"/>
              <a:ext cx="459118" cy="459118"/>
            </a:xfrm>
            <a:prstGeom prst="rect">
              <a:avLst/>
            </a:prstGeom>
          </p:spPr>
        </p:pic>
        <p:pic>
          <p:nvPicPr>
            <p:cNvPr id="160" name="Graphic 159">
              <a:extLst>
                <a:ext uri="{FF2B5EF4-FFF2-40B4-BE49-F238E27FC236}">
                  <a16:creationId xmlns:a16="http://schemas.microsoft.com/office/drawing/2014/main" id="{F27850AF-90E6-47B1-81C9-5F23DD16BA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3853603"/>
              <a:ext cx="459118" cy="459118"/>
            </a:xfrm>
            <a:prstGeom prst="rect">
              <a:avLst/>
            </a:prstGeom>
          </p:spPr>
        </p:pic>
        <p:pic>
          <p:nvPicPr>
            <p:cNvPr id="161" name="Graphic 160">
              <a:extLst>
                <a:ext uri="{FF2B5EF4-FFF2-40B4-BE49-F238E27FC236}">
                  <a16:creationId xmlns:a16="http://schemas.microsoft.com/office/drawing/2014/main" id="{3062255F-391C-4DF0-BE1F-CC6EC6194A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383810"/>
              <a:ext cx="459118" cy="459118"/>
            </a:xfrm>
            <a:prstGeom prst="rect">
              <a:avLst/>
            </a:prstGeom>
          </p:spPr>
        </p:pic>
        <p:pic>
          <p:nvPicPr>
            <p:cNvPr id="162" name="Graphic 161">
              <a:extLst>
                <a:ext uri="{FF2B5EF4-FFF2-40B4-BE49-F238E27FC236}">
                  <a16:creationId xmlns:a16="http://schemas.microsoft.com/office/drawing/2014/main" id="{5A83F500-8B59-4602-A891-D94EEE2095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8667" y="4914017"/>
              <a:ext cx="459118" cy="459118"/>
            </a:xfrm>
            <a:prstGeom prst="rect">
              <a:avLst/>
            </a:prstGeom>
          </p:spPr>
        </p:pic>
        <p:pic>
          <p:nvPicPr>
            <p:cNvPr id="163" name="Graphic 162">
              <a:extLst>
                <a:ext uri="{FF2B5EF4-FFF2-40B4-BE49-F238E27FC236}">
                  <a16:creationId xmlns:a16="http://schemas.microsoft.com/office/drawing/2014/main" id="{3E3CC4A2-81C7-4201-AFFF-86B852DD89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3853604"/>
              <a:ext cx="459118" cy="459118"/>
            </a:xfrm>
            <a:prstGeom prst="rect">
              <a:avLst/>
            </a:prstGeom>
          </p:spPr>
        </p:pic>
        <p:pic>
          <p:nvPicPr>
            <p:cNvPr id="164" name="Graphic 163">
              <a:extLst>
                <a:ext uri="{FF2B5EF4-FFF2-40B4-BE49-F238E27FC236}">
                  <a16:creationId xmlns:a16="http://schemas.microsoft.com/office/drawing/2014/main" id="{22334235-AF3F-40C0-A0D7-1472851A55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383811"/>
              <a:ext cx="459118" cy="459118"/>
            </a:xfrm>
            <a:prstGeom prst="rect">
              <a:avLst/>
            </a:prstGeom>
          </p:spPr>
        </p:pic>
        <p:pic>
          <p:nvPicPr>
            <p:cNvPr id="165" name="Graphic 164">
              <a:extLst>
                <a:ext uri="{FF2B5EF4-FFF2-40B4-BE49-F238E27FC236}">
                  <a16:creationId xmlns:a16="http://schemas.microsoft.com/office/drawing/2014/main" id="{4DE15482-B390-4311-9EE6-D292ACCFB8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250" y="4914018"/>
              <a:ext cx="459118" cy="459118"/>
            </a:xfrm>
            <a:prstGeom prst="rect">
              <a:avLst/>
            </a:prstGeom>
          </p:spPr>
        </p:pic>
      </p:grpSp>
      <p:grpSp>
        <p:nvGrpSpPr>
          <p:cNvPr id="181" name="Group 180">
            <a:extLst>
              <a:ext uri="{FF2B5EF4-FFF2-40B4-BE49-F238E27FC236}">
                <a16:creationId xmlns:a16="http://schemas.microsoft.com/office/drawing/2014/main" id="{5C447403-E266-48E0-90C2-B7FD512EB06C}"/>
              </a:ext>
            </a:extLst>
          </p:cNvPr>
          <p:cNvGrpSpPr/>
          <p:nvPr/>
        </p:nvGrpSpPr>
        <p:grpSpPr>
          <a:xfrm>
            <a:off x="2707168" y="3781911"/>
            <a:ext cx="1465114" cy="1481695"/>
            <a:chOff x="1380500" y="3879716"/>
            <a:chExt cx="1465114" cy="1481695"/>
          </a:xfrm>
        </p:grpSpPr>
        <p:pic>
          <p:nvPicPr>
            <p:cNvPr id="182" name="Graphic 181">
              <a:extLst>
                <a:ext uri="{FF2B5EF4-FFF2-40B4-BE49-F238E27FC236}">
                  <a16:creationId xmlns:a16="http://schemas.microsoft.com/office/drawing/2014/main" id="{D8367B0E-305A-45A6-8580-4189B39D8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3879716"/>
              <a:ext cx="457200" cy="457200"/>
            </a:xfrm>
            <a:prstGeom prst="rect">
              <a:avLst/>
            </a:prstGeom>
          </p:spPr>
        </p:pic>
        <p:pic>
          <p:nvPicPr>
            <p:cNvPr id="183" name="Graphic 182">
              <a:extLst>
                <a:ext uri="{FF2B5EF4-FFF2-40B4-BE49-F238E27FC236}">
                  <a16:creationId xmlns:a16="http://schemas.microsoft.com/office/drawing/2014/main" id="{4647546D-071F-4D60-A55E-B6B31B444D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4391963"/>
              <a:ext cx="457200" cy="457200"/>
            </a:xfrm>
            <a:prstGeom prst="rect">
              <a:avLst/>
            </a:prstGeom>
          </p:spPr>
        </p:pic>
        <p:pic>
          <p:nvPicPr>
            <p:cNvPr id="184" name="Graphic 183">
              <a:extLst>
                <a:ext uri="{FF2B5EF4-FFF2-40B4-BE49-F238E27FC236}">
                  <a16:creationId xmlns:a16="http://schemas.microsoft.com/office/drawing/2014/main" id="{2CD48402-CE82-4AE2-87C4-C37E15B7ED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0500" y="4904211"/>
              <a:ext cx="457200" cy="457200"/>
            </a:xfrm>
            <a:prstGeom prst="rect">
              <a:avLst/>
            </a:prstGeom>
          </p:spPr>
        </p:pic>
        <p:pic>
          <p:nvPicPr>
            <p:cNvPr id="185" name="Graphic 184">
              <a:extLst>
                <a:ext uri="{FF2B5EF4-FFF2-40B4-BE49-F238E27FC236}">
                  <a16:creationId xmlns:a16="http://schemas.microsoft.com/office/drawing/2014/main" id="{A649FAB2-0821-46C1-B701-45778E64D9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3879716"/>
              <a:ext cx="457200" cy="457200"/>
            </a:xfrm>
            <a:prstGeom prst="rect">
              <a:avLst/>
            </a:prstGeom>
          </p:spPr>
        </p:pic>
        <p:pic>
          <p:nvPicPr>
            <p:cNvPr id="186" name="Graphic 185">
              <a:extLst>
                <a:ext uri="{FF2B5EF4-FFF2-40B4-BE49-F238E27FC236}">
                  <a16:creationId xmlns:a16="http://schemas.microsoft.com/office/drawing/2014/main" id="{22F3071A-C6BF-4B1A-B2A6-F59125D046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4391963"/>
              <a:ext cx="457200" cy="457200"/>
            </a:xfrm>
            <a:prstGeom prst="rect">
              <a:avLst/>
            </a:prstGeom>
          </p:spPr>
        </p:pic>
        <p:pic>
          <p:nvPicPr>
            <p:cNvPr id="187" name="Graphic 186">
              <a:extLst>
                <a:ext uri="{FF2B5EF4-FFF2-40B4-BE49-F238E27FC236}">
                  <a16:creationId xmlns:a16="http://schemas.microsoft.com/office/drawing/2014/main" id="{685A2C01-254F-48E7-AFF2-085B13E3AF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4850" y="4904211"/>
              <a:ext cx="457200" cy="457200"/>
            </a:xfrm>
            <a:prstGeom prst="rect">
              <a:avLst/>
            </a:prstGeom>
          </p:spPr>
        </p:pic>
        <p:pic>
          <p:nvPicPr>
            <p:cNvPr id="188" name="Graphic 187">
              <a:extLst>
                <a:ext uri="{FF2B5EF4-FFF2-40B4-BE49-F238E27FC236}">
                  <a16:creationId xmlns:a16="http://schemas.microsoft.com/office/drawing/2014/main" id="{4855A41B-0B66-4BED-A3FA-615F0E6D14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3879716"/>
              <a:ext cx="457200" cy="457200"/>
            </a:xfrm>
            <a:prstGeom prst="rect">
              <a:avLst/>
            </a:prstGeom>
          </p:spPr>
        </p:pic>
        <p:pic>
          <p:nvPicPr>
            <p:cNvPr id="189" name="Graphic 188">
              <a:extLst>
                <a:ext uri="{FF2B5EF4-FFF2-40B4-BE49-F238E27FC236}">
                  <a16:creationId xmlns:a16="http://schemas.microsoft.com/office/drawing/2014/main" id="{632CC510-B62C-4CD7-8A3A-AC024D6CEB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4391963"/>
              <a:ext cx="457200" cy="457200"/>
            </a:xfrm>
            <a:prstGeom prst="rect">
              <a:avLst/>
            </a:prstGeom>
          </p:spPr>
        </p:pic>
        <p:pic>
          <p:nvPicPr>
            <p:cNvPr id="190" name="Graphic 189">
              <a:extLst>
                <a:ext uri="{FF2B5EF4-FFF2-40B4-BE49-F238E27FC236}">
                  <a16:creationId xmlns:a16="http://schemas.microsoft.com/office/drawing/2014/main" id="{4B289250-11D3-4283-898B-C381A0D3E0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88414" y="4904211"/>
              <a:ext cx="457200" cy="457200"/>
            </a:xfrm>
            <a:prstGeom prst="rect">
              <a:avLst/>
            </a:prstGeom>
          </p:spPr>
        </p:pic>
      </p:grpSp>
      <p:sp>
        <p:nvSpPr>
          <p:cNvPr id="73" name="TextBox 72">
            <a:extLst>
              <a:ext uri="{FF2B5EF4-FFF2-40B4-BE49-F238E27FC236}">
                <a16:creationId xmlns:a16="http://schemas.microsoft.com/office/drawing/2014/main" id="{15D227BF-92B8-42AF-AAF9-BF0A98EE794B}"/>
              </a:ext>
            </a:extLst>
          </p:cNvPr>
          <p:cNvSpPr txBox="1"/>
          <p:nvPr/>
        </p:nvSpPr>
        <p:spPr>
          <a:xfrm>
            <a:off x="712005" y="6023629"/>
            <a:ext cx="10859815" cy="70788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a:ea typeface="+mn-ea"/>
                <a:cs typeface="+mn-cs"/>
              </a:rPr>
              <a:t>Assumptions:  General Purpose, 1-year RI on License included, 8 cores/instance.  (Could be AHB if extra SQL license avail)</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Price per core/month: $113 for Azure Arc-enabled SQL MI and $160 for Azure SQL MI</a:t>
            </a:r>
            <a:endParaRPr kumimoji="0" lang="en-US" sz="1200" b="0" i="1" u="none" strike="noStrike" kern="1200" cap="none" spc="0" normalizeH="0" baseline="0" noProof="0">
              <a:ln>
                <a:noFill/>
              </a:ln>
              <a:solidFill>
                <a:srgbClr val="FF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58C5B11A-73FA-4B98-8A90-CF445B458AD2}"/>
              </a:ext>
            </a:extLst>
          </p:cNvPr>
          <p:cNvGrpSpPr/>
          <p:nvPr/>
        </p:nvGrpSpPr>
        <p:grpSpPr>
          <a:xfrm>
            <a:off x="8636138" y="3870682"/>
            <a:ext cx="1456579" cy="1526160"/>
            <a:chOff x="8720473" y="3874451"/>
            <a:chExt cx="1456579" cy="1526160"/>
          </a:xfrm>
        </p:grpSpPr>
        <p:grpSp>
          <p:nvGrpSpPr>
            <p:cNvPr id="8" name="Group 7">
              <a:extLst>
                <a:ext uri="{FF2B5EF4-FFF2-40B4-BE49-F238E27FC236}">
                  <a16:creationId xmlns:a16="http://schemas.microsoft.com/office/drawing/2014/main" id="{4CC2489A-D76C-4A9F-BE50-A382B1AF804E}"/>
                </a:ext>
              </a:extLst>
            </p:cNvPr>
            <p:cNvGrpSpPr/>
            <p:nvPr/>
          </p:nvGrpSpPr>
          <p:grpSpPr>
            <a:xfrm>
              <a:off x="8720473" y="3874451"/>
              <a:ext cx="1456579" cy="453769"/>
              <a:chOff x="8720473" y="3874451"/>
              <a:chExt cx="1456579" cy="453769"/>
            </a:xfrm>
          </p:grpSpPr>
          <p:pic>
            <p:nvPicPr>
              <p:cNvPr id="75" name="Graphic 74">
                <a:extLst>
                  <a:ext uri="{FF2B5EF4-FFF2-40B4-BE49-F238E27FC236}">
                    <a16:creationId xmlns:a16="http://schemas.microsoft.com/office/drawing/2014/main" id="{62AC9598-6A48-4BF9-A1FD-E323796A21C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57464" y="3874451"/>
                <a:ext cx="419588" cy="419588"/>
              </a:xfrm>
              <a:prstGeom prst="rect">
                <a:avLst/>
              </a:prstGeom>
            </p:spPr>
          </p:pic>
          <p:pic>
            <p:nvPicPr>
              <p:cNvPr id="76" name="Graphic 75">
                <a:extLst>
                  <a:ext uri="{FF2B5EF4-FFF2-40B4-BE49-F238E27FC236}">
                    <a16:creationId xmlns:a16="http://schemas.microsoft.com/office/drawing/2014/main" id="{1B8D14FA-CEBF-4EC7-AAB0-A8F80756EF3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38968" y="3908632"/>
                <a:ext cx="419588" cy="419588"/>
              </a:xfrm>
              <a:prstGeom prst="rect">
                <a:avLst/>
              </a:prstGeom>
            </p:spPr>
          </p:pic>
          <p:pic>
            <p:nvPicPr>
              <p:cNvPr id="77" name="Graphic 76">
                <a:extLst>
                  <a:ext uri="{FF2B5EF4-FFF2-40B4-BE49-F238E27FC236}">
                    <a16:creationId xmlns:a16="http://schemas.microsoft.com/office/drawing/2014/main" id="{0E0B1BCF-B4EB-43C0-92BA-9A2E77C66AB7}"/>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20473" y="3888816"/>
                <a:ext cx="419588" cy="419588"/>
              </a:xfrm>
              <a:prstGeom prst="rect">
                <a:avLst/>
              </a:prstGeom>
            </p:spPr>
          </p:pic>
        </p:grpSp>
        <p:grpSp>
          <p:nvGrpSpPr>
            <p:cNvPr id="7" name="Group 6">
              <a:extLst>
                <a:ext uri="{FF2B5EF4-FFF2-40B4-BE49-F238E27FC236}">
                  <a16:creationId xmlns:a16="http://schemas.microsoft.com/office/drawing/2014/main" id="{06B80564-4930-410A-ADDF-6D26DF481A38}"/>
                </a:ext>
              </a:extLst>
            </p:cNvPr>
            <p:cNvGrpSpPr/>
            <p:nvPr/>
          </p:nvGrpSpPr>
          <p:grpSpPr>
            <a:xfrm>
              <a:off x="8720473" y="4410456"/>
              <a:ext cx="1456579" cy="453769"/>
              <a:chOff x="8749087" y="4410456"/>
              <a:chExt cx="1456579" cy="453769"/>
            </a:xfrm>
          </p:grpSpPr>
          <p:pic>
            <p:nvPicPr>
              <p:cNvPr id="78" name="Graphic 77">
                <a:extLst>
                  <a:ext uri="{FF2B5EF4-FFF2-40B4-BE49-F238E27FC236}">
                    <a16:creationId xmlns:a16="http://schemas.microsoft.com/office/drawing/2014/main" id="{765DC3A0-093A-4F64-BD7E-4ECBB039840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86078" y="4410456"/>
                <a:ext cx="419588" cy="419588"/>
              </a:xfrm>
              <a:prstGeom prst="rect">
                <a:avLst/>
              </a:prstGeom>
            </p:spPr>
          </p:pic>
          <p:pic>
            <p:nvPicPr>
              <p:cNvPr id="79" name="Graphic 78">
                <a:extLst>
                  <a:ext uri="{FF2B5EF4-FFF2-40B4-BE49-F238E27FC236}">
                    <a16:creationId xmlns:a16="http://schemas.microsoft.com/office/drawing/2014/main" id="{F1DA1E21-BC36-481A-B515-78DD3534F59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67582" y="4444637"/>
                <a:ext cx="419588" cy="419588"/>
              </a:xfrm>
              <a:prstGeom prst="rect">
                <a:avLst/>
              </a:prstGeom>
            </p:spPr>
          </p:pic>
          <p:pic>
            <p:nvPicPr>
              <p:cNvPr id="80" name="Graphic 79">
                <a:extLst>
                  <a:ext uri="{FF2B5EF4-FFF2-40B4-BE49-F238E27FC236}">
                    <a16:creationId xmlns:a16="http://schemas.microsoft.com/office/drawing/2014/main" id="{18BCB43D-B8A8-4D50-8B14-C28C44D2394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49087" y="4424821"/>
                <a:ext cx="419588" cy="419588"/>
              </a:xfrm>
              <a:prstGeom prst="rect">
                <a:avLst/>
              </a:prstGeom>
            </p:spPr>
          </p:pic>
        </p:grpSp>
        <p:grpSp>
          <p:nvGrpSpPr>
            <p:cNvPr id="4" name="Group 3">
              <a:extLst>
                <a:ext uri="{FF2B5EF4-FFF2-40B4-BE49-F238E27FC236}">
                  <a16:creationId xmlns:a16="http://schemas.microsoft.com/office/drawing/2014/main" id="{E4A8CDC6-DF66-464C-880B-A45CCBB94ADF}"/>
                </a:ext>
              </a:extLst>
            </p:cNvPr>
            <p:cNvGrpSpPr/>
            <p:nvPr/>
          </p:nvGrpSpPr>
          <p:grpSpPr>
            <a:xfrm>
              <a:off x="8720473" y="4946842"/>
              <a:ext cx="1456579" cy="453769"/>
              <a:chOff x="8756304" y="4946842"/>
              <a:chExt cx="1456579" cy="453769"/>
            </a:xfrm>
          </p:grpSpPr>
          <p:pic>
            <p:nvPicPr>
              <p:cNvPr id="81" name="Graphic 80">
                <a:extLst>
                  <a:ext uri="{FF2B5EF4-FFF2-40B4-BE49-F238E27FC236}">
                    <a16:creationId xmlns:a16="http://schemas.microsoft.com/office/drawing/2014/main" id="{BA5A2D02-8DFC-4D9A-A400-17420B4916D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93295" y="4946842"/>
                <a:ext cx="419588" cy="419588"/>
              </a:xfrm>
              <a:prstGeom prst="rect">
                <a:avLst/>
              </a:prstGeom>
            </p:spPr>
          </p:pic>
          <p:pic>
            <p:nvPicPr>
              <p:cNvPr id="82" name="Graphic 81">
                <a:extLst>
                  <a:ext uri="{FF2B5EF4-FFF2-40B4-BE49-F238E27FC236}">
                    <a16:creationId xmlns:a16="http://schemas.microsoft.com/office/drawing/2014/main" id="{CC1DF74C-0C93-44DA-8AA3-07DF61C710A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74799" y="4981023"/>
                <a:ext cx="419588" cy="419588"/>
              </a:xfrm>
              <a:prstGeom prst="rect">
                <a:avLst/>
              </a:prstGeom>
            </p:spPr>
          </p:pic>
          <p:pic>
            <p:nvPicPr>
              <p:cNvPr id="83" name="Graphic 82">
                <a:extLst>
                  <a:ext uri="{FF2B5EF4-FFF2-40B4-BE49-F238E27FC236}">
                    <a16:creationId xmlns:a16="http://schemas.microsoft.com/office/drawing/2014/main" id="{334D8AFB-4B6C-4386-93F0-664F36A542C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56304" y="4961207"/>
                <a:ext cx="419588" cy="419588"/>
              </a:xfrm>
              <a:prstGeom prst="rect">
                <a:avLst/>
              </a:prstGeom>
            </p:spPr>
          </p:pic>
        </p:grpSp>
      </p:grpSp>
      <p:sp>
        <p:nvSpPr>
          <p:cNvPr id="72" name="TextBox 71">
            <a:extLst>
              <a:ext uri="{FF2B5EF4-FFF2-40B4-BE49-F238E27FC236}">
                <a16:creationId xmlns:a16="http://schemas.microsoft.com/office/drawing/2014/main" id="{650C30CF-807C-4534-91EF-EF621A854163}"/>
              </a:ext>
            </a:extLst>
          </p:cNvPr>
          <p:cNvSpPr txBox="1"/>
          <p:nvPr/>
        </p:nvSpPr>
        <p:spPr>
          <a:xfrm>
            <a:off x="1462599" y="5703884"/>
            <a:ext cx="9300901" cy="338554"/>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92D050"/>
                </a:solidFill>
                <a:effectLst/>
                <a:uLnTx/>
                <a:uFillTx/>
                <a:latin typeface="Segoe UI"/>
                <a:ea typeface="+mn-ea"/>
                <a:cs typeface="+mn-cs"/>
              </a:rPr>
              <a:t>Total ADS:  $1.31 M/year  </a:t>
            </a:r>
            <a:r>
              <a:rPr kumimoji="0" lang="en-US" sz="1600" b="0" i="0" u="none" strike="noStrike" kern="1200" cap="none" spc="0" normalizeH="0" baseline="0" noProof="0" dirty="0">
                <a:ln>
                  <a:noFill/>
                </a:ln>
                <a:solidFill>
                  <a:srgbClr val="92D050"/>
                </a:solidFill>
                <a:effectLst/>
                <a:uLnTx/>
                <a:uFillTx/>
                <a:latin typeface="Segoe UI"/>
                <a:ea typeface="+mn-ea"/>
                <a:cs typeface="+mn-cs"/>
              </a:rPr>
              <a:t>($768,000 from Azure SQL and $542,400 from Azure Arc-enabled SQL MI)</a:t>
            </a:r>
          </a:p>
        </p:txBody>
      </p:sp>
    </p:spTree>
    <p:extLst>
      <p:ext uri="{BB962C8B-B14F-4D97-AF65-F5344CB8AC3E}">
        <p14:creationId xmlns:p14="http://schemas.microsoft.com/office/powerpoint/2010/main" val="409880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300"/>
                                        <p:tgtEl>
                                          <p:spTgt spid="141"/>
                                        </p:tgtEl>
                                      </p:cBhvr>
                                    </p:animEffect>
                                  </p:childTnLst>
                                </p:cTn>
                              </p:par>
                              <p:par>
                                <p:cTn id="8" presetID="42" presetClass="path" presetSubtype="0" accel="50000" decel="50000" fill="hold" nodeType="withEffect">
                                  <p:stCondLst>
                                    <p:cond delay="0"/>
                                  </p:stCondLst>
                                  <p:childTnLst>
                                    <p:animMotion origin="layout" path="M 3.125E-6 1.85185E-6 L 0.42317 -0.00301 " pathEditMode="relative" rAng="0" ptsTypes="AA">
                                      <p:cBhvr>
                                        <p:cTn id="9" dur="2000" fill="hold"/>
                                        <p:tgtEl>
                                          <p:spTgt spid="140"/>
                                        </p:tgtEl>
                                        <p:attrNameLst>
                                          <p:attrName>ppt_x</p:attrName>
                                          <p:attrName>ppt_y</p:attrName>
                                        </p:attrNameLst>
                                      </p:cBhvr>
                                      <p:rCtr x="21159" y="-162"/>
                                    </p:animMotion>
                                  </p:childTnLst>
                                </p:cTn>
                              </p:par>
                              <p:par>
                                <p:cTn id="10" presetID="42" presetClass="path" presetSubtype="0" accel="50000" decel="50000" fill="hold" nodeType="withEffect">
                                  <p:stCondLst>
                                    <p:cond delay="0"/>
                                  </p:stCondLst>
                                  <p:childTnLst>
                                    <p:animMotion origin="layout" path="M -2.08333E-7 1.11111E-6 L 0.08216 0.00255 " pathEditMode="relative" rAng="0" ptsTypes="AA">
                                      <p:cBhvr>
                                        <p:cTn id="11" dur="2000" fill="hold"/>
                                        <p:tgtEl>
                                          <p:spTgt spid="10"/>
                                        </p:tgtEl>
                                        <p:attrNameLst>
                                          <p:attrName>ppt_x</p:attrName>
                                          <p:attrName>ppt_y</p:attrName>
                                        </p:attrNameLst>
                                      </p:cBhvr>
                                      <p:rCtr x="4102" y="116"/>
                                    </p:animMotion>
                                  </p:childTnLst>
                                </p:cTn>
                              </p:par>
                              <p:par>
                                <p:cTn id="12" presetID="10" presetClass="entr" presetSubtype="0" fill="hold" grpId="0" nodeType="withEffect">
                                  <p:stCondLst>
                                    <p:cond delay="0"/>
                                  </p:stCondLst>
                                  <p:childTnLst>
                                    <p:set>
                                      <p:cBhvr>
                                        <p:cTn id="13" dur="1" fill="hold">
                                          <p:stCondLst>
                                            <p:cond delay="0"/>
                                          </p:stCondLst>
                                        </p:cTn>
                                        <p:tgtEl>
                                          <p:spTgt spid="138"/>
                                        </p:tgtEl>
                                        <p:attrNameLst>
                                          <p:attrName>style.visibility</p:attrName>
                                        </p:attrNameLst>
                                      </p:cBhvr>
                                      <p:to>
                                        <p:strVal val="visible"/>
                                      </p:to>
                                    </p:set>
                                    <p:animEffect transition="in" filter="fade">
                                      <p:cBhvr>
                                        <p:cTn id="14" dur="300"/>
                                        <p:tgtEl>
                                          <p:spTgt spid="138"/>
                                        </p:tgtEl>
                                      </p:cBhvr>
                                    </p:animEffect>
                                  </p:childTnLst>
                                </p:cTn>
                              </p:par>
                              <p:par>
                                <p:cTn id="15" presetID="10" presetClass="entr" presetSubtype="0"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300"/>
                                        <p:tgtEl>
                                          <p:spTgt spid="127"/>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39"/>
                                        </p:tgtEl>
                                        <p:attrNameLst>
                                          <p:attrName>style.visibility</p:attrName>
                                        </p:attrNameLst>
                                      </p:cBhvr>
                                      <p:to>
                                        <p:strVal val="visible"/>
                                      </p:to>
                                    </p:set>
                                    <p:animEffect transition="in" filter="fade">
                                      <p:cBhvr>
                                        <p:cTn id="21" dur="300"/>
                                        <p:tgtEl>
                                          <p:spTgt spid="139"/>
                                        </p:tgtEl>
                                      </p:cBhvr>
                                    </p:animEffect>
                                  </p:childTnLst>
                                </p:cTn>
                              </p:par>
                              <p:par>
                                <p:cTn id="22" presetID="10" presetClass="exit" presetSubtype="0" fill="hold" grpId="0" nodeType="withEffect">
                                  <p:stCondLst>
                                    <p:cond delay="0"/>
                                  </p:stCondLst>
                                  <p:childTnLst>
                                    <p:animEffect transition="out" filter="fade">
                                      <p:cBhvr>
                                        <p:cTn id="23" dur="300"/>
                                        <p:tgtEl>
                                          <p:spTgt spid="84"/>
                                        </p:tgtEl>
                                      </p:cBhvr>
                                    </p:animEffect>
                                    <p:set>
                                      <p:cBhvr>
                                        <p:cTn id="24" dur="1" fill="hold">
                                          <p:stCondLst>
                                            <p:cond delay="299"/>
                                          </p:stCondLst>
                                        </p:cTn>
                                        <p:tgtEl>
                                          <p:spTgt spid="84"/>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300"/>
                                        <p:tgtEl>
                                          <p:spTgt spid="137"/>
                                        </p:tgtEl>
                                      </p:cBhvr>
                                    </p:animEffect>
                                  </p:childTnLst>
                                </p:cTn>
                              </p:par>
                              <p:par>
                                <p:cTn id="28" presetID="1" presetClass="exit" presetSubtype="0" fill="hold" nodeType="withEffect">
                                  <p:stCondLst>
                                    <p:cond delay="0"/>
                                  </p:stCondLst>
                                  <p:childTnLst>
                                    <p:set>
                                      <p:cBhvr>
                                        <p:cTn id="29" dur="1" fill="hold">
                                          <p:stCondLst>
                                            <p:cond delay="0"/>
                                          </p:stCondLst>
                                        </p:cTn>
                                        <p:tgtEl>
                                          <p:spTgt spid="140"/>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3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1"/>
                                        </p:tgtEl>
                                        <p:attrNameLst>
                                          <p:attrName>style.visibility</p:attrName>
                                        </p:attrNameLst>
                                      </p:cBhvr>
                                      <p:to>
                                        <p:strVal val="visible"/>
                                      </p:to>
                                    </p:set>
                                  </p:childTnLst>
                                </p:cTn>
                              </p:par>
                              <p:par>
                                <p:cTn id="39" presetID="10" presetClass="exit" presetSubtype="0" fill="hold" grpId="1" nodeType="withEffect">
                                  <p:stCondLst>
                                    <p:cond delay="0"/>
                                  </p:stCondLst>
                                  <p:childTnLst>
                                    <p:animEffect transition="out" filter="fade">
                                      <p:cBhvr>
                                        <p:cTn id="40" dur="300"/>
                                        <p:tgtEl>
                                          <p:spTgt spid="137"/>
                                        </p:tgtEl>
                                      </p:cBhvr>
                                    </p:animEffect>
                                    <p:set>
                                      <p:cBhvr>
                                        <p:cTn id="41" dur="1" fill="hold">
                                          <p:stCondLst>
                                            <p:cond delay="299"/>
                                          </p:stCondLst>
                                        </p:cTn>
                                        <p:tgtEl>
                                          <p:spTgt spid="137"/>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fade">
                                      <p:cBhvr>
                                        <p:cTn id="44" dur="300"/>
                                        <p:tgtEl>
                                          <p:spTgt spid="152"/>
                                        </p:tgtEl>
                                      </p:cBhvr>
                                    </p:animEffect>
                                  </p:childTnLst>
                                </p:cTn>
                              </p:par>
                              <p:par>
                                <p:cTn id="45" presetID="1" presetClass="entr" presetSubtype="0" fill="hold" grpId="1"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fade">
                                      <p:cBhvr>
                                        <p:cTn id="49" dur="300"/>
                                        <p:tgtEl>
                                          <p:spTgt spid="151"/>
                                        </p:tgtEl>
                                      </p:cBhvr>
                                    </p:animEffect>
                                  </p:childTnLst>
                                </p:cTn>
                              </p:par>
                              <p:par>
                                <p:cTn id="50" presetID="10" presetClass="exit" presetSubtype="0" fill="hold" grpId="1" nodeType="withEffect">
                                  <p:stCondLst>
                                    <p:cond delay="0"/>
                                  </p:stCondLst>
                                  <p:childTnLst>
                                    <p:animEffect transition="out" filter="fade">
                                      <p:cBhvr>
                                        <p:cTn id="51" dur="300"/>
                                        <p:tgtEl>
                                          <p:spTgt spid="84"/>
                                        </p:tgtEl>
                                      </p:cBhvr>
                                    </p:animEffect>
                                    <p:set>
                                      <p:cBhvr>
                                        <p:cTn id="52" dur="1" fill="hold">
                                          <p:stCondLst>
                                            <p:cond delay="299"/>
                                          </p:stCondLst>
                                        </p:cTn>
                                        <p:tgtEl>
                                          <p:spTgt spid="8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3"/>
                                        </p:tgtEl>
                                        <p:attrNameLst>
                                          <p:attrName>style.visibility</p:attrName>
                                        </p:attrNameLst>
                                      </p:cBhvr>
                                      <p:to>
                                        <p:strVal val="visible"/>
                                      </p:to>
                                    </p:set>
                                    <p:animEffect transition="in" filter="fade">
                                      <p:cBhvr>
                                        <p:cTn id="59" dur="300"/>
                                        <p:tgtEl>
                                          <p:spTgt spid="153"/>
                                        </p:tgtEl>
                                      </p:cBhvr>
                                    </p:animEffect>
                                  </p:childTnLst>
                                </p:cTn>
                              </p:par>
                              <p:par>
                                <p:cTn id="60" presetID="10" presetClass="exit" presetSubtype="0" fill="hold" nodeType="withEffect">
                                  <p:stCondLst>
                                    <p:cond delay="0"/>
                                  </p:stCondLst>
                                  <p:childTnLst>
                                    <p:animEffect transition="out" filter="fade">
                                      <p:cBhvr>
                                        <p:cTn id="61" dur="300"/>
                                        <p:tgtEl>
                                          <p:spTgt spid="127"/>
                                        </p:tgtEl>
                                      </p:cBhvr>
                                    </p:animEffect>
                                    <p:set>
                                      <p:cBhvr>
                                        <p:cTn id="62" dur="1" fill="hold">
                                          <p:stCondLst>
                                            <p:cond delay="299"/>
                                          </p:stCondLst>
                                        </p:cTn>
                                        <p:tgtEl>
                                          <p:spTgt spid="127"/>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300"/>
                                        <p:tgtEl>
                                          <p:spTgt spid="17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fade">
                                      <p:cBhvr>
                                        <p:cTn id="68" dur="300"/>
                                        <p:tgtEl>
                                          <p:spTgt spid="8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9"/>
                                        </p:tgtEl>
                                        <p:attrNameLst>
                                          <p:attrName>style.visibility</p:attrName>
                                        </p:attrNameLst>
                                      </p:cBhvr>
                                      <p:to>
                                        <p:strVal val="visible"/>
                                      </p:to>
                                    </p:set>
                                    <p:animEffect transition="in" filter="fade">
                                      <p:cBhvr>
                                        <p:cTn id="71" dur="300"/>
                                        <p:tgtEl>
                                          <p:spTgt spid="169"/>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88" grpId="0" animBg="1"/>
      <p:bldP spid="88" grpId="1" animBg="1"/>
      <p:bldP spid="138" grpId="0" animBg="1"/>
      <p:bldP spid="84" grpId="0"/>
      <p:bldP spid="84" grpId="1"/>
      <p:bldP spid="137" grpId="0"/>
      <p:bldP spid="137" grpId="1"/>
      <p:bldP spid="139" grpId="0"/>
      <p:bldP spid="151" grpId="0"/>
      <p:bldP spid="169" grpId="0"/>
      <p:bldP spid="65" grpId="0"/>
      <p:bldP spid="7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7F92-AA5B-42A6-B4EF-2B71476A0959}"/>
              </a:ext>
            </a:extLst>
          </p:cNvPr>
          <p:cNvSpPr>
            <a:spLocks noGrp="1"/>
          </p:cNvSpPr>
          <p:nvPr>
            <p:ph type="title"/>
          </p:nvPr>
        </p:nvSpPr>
        <p:spPr>
          <a:xfrm>
            <a:off x="113678" y="114041"/>
            <a:ext cx="12292275" cy="338554"/>
          </a:xfrm>
        </p:spPr>
        <p:txBody>
          <a:bodyPr anchor="ctr"/>
          <a:lstStyle/>
          <a:p>
            <a:r>
              <a:rPr lang="en-US" sz="2200" spc="-50"/>
              <a:t>Example: Azure Arc Partner </a:t>
            </a:r>
            <a:r>
              <a:rPr lang="en-US" sz="2200" spc="-50">
                <a:latin typeface="Segoe UI Semibold"/>
              </a:rPr>
              <a:t>Opportunity – </a:t>
            </a:r>
            <a:r>
              <a:rPr lang="en-US" sz="2200" spc="-51">
                <a:latin typeface="Segoe UI Semibold"/>
              </a:rPr>
              <a:t>App modernization, governance and compliance at-scale</a:t>
            </a:r>
            <a:endParaRPr lang="en-US" sz="2200"/>
          </a:p>
        </p:txBody>
      </p:sp>
      <p:grpSp>
        <p:nvGrpSpPr>
          <p:cNvPr id="5" name="Group 4">
            <a:extLst>
              <a:ext uri="{FF2B5EF4-FFF2-40B4-BE49-F238E27FC236}">
                <a16:creationId xmlns:a16="http://schemas.microsoft.com/office/drawing/2014/main" id="{9A096A4F-F51E-4C65-A37E-2EE2C5C5A5BB}"/>
              </a:ext>
            </a:extLst>
          </p:cNvPr>
          <p:cNvGrpSpPr/>
          <p:nvPr/>
        </p:nvGrpSpPr>
        <p:grpSpPr>
          <a:xfrm>
            <a:off x="2699931" y="3761671"/>
            <a:ext cx="2123965" cy="3071914"/>
            <a:chOff x="2699931" y="3741937"/>
            <a:chExt cx="2123965" cy="3071914"/>
          </a:xfrm>
        </p:grpSpPr>
        <p:sp>
          <p:nvSpPr>
            <p:cNvPr id="19" name="Rectangle 18">
              <a:extLst>
                <a:ext uri="{FF2B5EF4-FFF2-40B4-BE49-F238E27FC236}">
                  <a16:creationId xmlns:a16="http://schemas.microsoft.com/office/drawing/2014/main" id="{3500E89F-3760-4096-BB44-5B6DB61DCD1B}"/>
                </a:ext>
                <a:ext uri="{C183D7F6-B498-43B3-948B-1728B52AA6E4}">
                  <adec:decorative xmlns:adec="http://schemas.microsoft.com/office/drawing/2017/decorative" val="1"/>
                </a:ext>
              </a:extLst>
            </p:cNvPr>
            <p:cNvSpPr/>
            <p:nvPr/>
          </p:nvSpPr>
          <p:spPr bwMode="auto">
            <a:xfrm>
              <a:off x="2756517" y="3741937"/>
              <a:ext cx="2010791" cy="207876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3" name="Rectangle 2">
              <a:extLst>
                <a:ext uri="{FF2B5EF4-FFF2-40B4-BE49-F238E27FC236}">
                  <a16:creationId xmlns:a16="http://schemas.microsoft.com/office/drawing/2014/main" id="{0BF27104-1CD8-4A95-AB7C-85C498151EBE}"/>
                </a:ext>
                <a:ext uri="{C183D7F6-B498-43B3-948B-1728B52AA6E4}">
                  <adec:decorative xmlns:adec="http://schemas.microsoft.com/office/drawing/2017/decorative" val="1"/>
                </a:ext>
              </a:extLst>
            </p:cNvPr>
            <p:cNvSpPr/>
            <p:nvPr/>
          </p:nvSpPr>
          <p:spPr bwMode="auto">
            <a:xfrm>
              <a:off x="2756519" y="5873939"/>
              <a:ext cx="2010791" cy="939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pic>
          <p:nvPicPr>
            <p:cNvPr id="8" name="Graphic 7">
              <a:extLst>
                <a:ext uri="{FF2B5EF4-FFF2-40B4-BE49-F238E27FC236}">
                  <a16:creationId xmlns:a16="http://schemas.microsoft.com/office/drawing/2014/main" id="{2C2F085D-EDC8-49A8-B931-5BA06151F9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1640" y="6004588"/>
              <a:ext cx="500546" cy="500546"/>
            </a:xfrm>
            <a:prstGeom prst="rect">
              <a:avLst/>
            </a:prstGeom>
          </p:spPr>
        </p:pic>
        <p:sp>
          <p:nvSpPr>
            <p:cNvPr id="10" name="TextBox 9">
              <a:extLst>
                <a:ext uri="{FF2B5EF4-FFF2-40B4-BE49-F238E27FC236}">
                  <a16:creationId xmlns:a16="http://schemas.microsoft.com/office/drawing/2014/main" id="{57F69CAA-245C-46B9-B4F1-80ABDB0FABF7}"/>
                </a:ext>
              </a:extLst>
            </p:cNvPr>
            <p:cNvSpPr txBox="1"/>
            <p:nvPr/>
          </p:nvSpPr>
          <p:spPr>
            <a:xfrm>
              <a:off x="2699931" y="6515747"/>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Kubernetes Service </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F9E948D-729F-4AFA-9499-2C03DFC7CE75}"/>
                </a:ext>
              </a:extLst>
            </p:cNvPr>
            <p:cNvGrpSpPr/>
            <p:nvPr/>
          </p:nvGrpSpPr>
          <p:grpSpPr>
            <a:xfrm>
              <a:off x="2922200" y="4210320"/>
              <a:ext cx="1679425" cy="1586390"/>
              <a:chOff x="1899940" y="2863608"/>
              <a:chExt cx="1679425" cy="1586390"/>
            </a:xfrm>
          </p:grpSpPr>
          <p:pic>
            <p:nvPicPr>
              <p:cNvPr id="12" name="Graphic 11">
                <a:extLst>
                  <a:ext uri="{FF2B5EF4-FFF2-40B4-BE49-F238E27FC236}">
                    <a16:creationId xmlns:a16="http://schemas.microsoft.com/office/drawing/2014/main" id="{822A94FB-80A2-4DB7-BB65-85DC8C8A0B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8984" y="3018093"/>
                <a:ext cx="460109" cy="460109"/>
              </a:xfrm>
              <a:prstGeom prst="rect">
                <a:avLst/>
              </a:prstGeom>
            </p:spPr>
          </p:pic>
          <p:pic>
            <p:nvPicPr>
              <p:cNvPr id="13" name="Graphic 12">
                <a:extLst>
                  <a:ext uri="{FF2B5EF4-FFF2-40B4-BE49-F238E27FC236}">
                    <a16:creationId xmlns:a16="http://schemas.microsoft.com/office/drawing/2014/main" id="{25EA689F-6418-4E21-9960-93CD18C6D5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9093" y="3487237"/>
                <a:ext cx="460109" cy="460109"/>
              </a:xfrm>
              <a:prstGeom prst="rect">
                <a:avLst/>
              </a:prstGeom>
            </p:spPr>
          </p:pic>
          <p:pic>
            <p:nvPicPr>
              <p:cNvPr id="14" name="Graphic 13">
                <a:extLst>
                  <a:ext uri="{FF2B5EF4-FFF2-40B4-BE49-F238E27FC236}">
                    <a16:creationId xmlns:a16="http://schemas.microsoft.com/office/drawing/2014/main" id="{23050154-1587-4779-8745-8CF99C0889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9147" y="2863608"/>
                <a:ext cx="460109" cy="460109"/>
              </a:xfrm>
              <a:prstGeom prst="rect">
                <a:avLst/>
              </a:prstGeom>
            </p:spPr>
          </p:pic>
          <p:pic>
            <p:nvPicPr>
              <p:cNvPr id="15" name="Graphic 14">
                <a:extLst>
                  <a:ext uri="{FF2B5EF4-FFF2-40B4-BE49-F238E27FC236}">
                    <a16:creationId xmlns:a16="http://schemas.microsoft.com/office/drawing/2014/main" id="{FCE458A6-EE04-481D-8633-085557233C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256" y="3425070"/>
                <a:ext cx="460109" cy="460109"/>
              </a:xfrm>
              <a:prstGeom prst="rect">
                <a:avLst/>
              </a:prstGeom>
            </p:spPr>
          </p:pic>
          <p:pic>
            <p:nvPicPr>
              <p:cNvPr id="16" name="Graphic 15">
                <a:extLst>
                  <a:ext uri="{FF2B5EF4-FFF2-40B4-BE49-F238E27FC236}">
                    <a16:creationId xmlns:a16="http://schemas.microsoft.com/office/drawing/2014/main" id="{3A4D3D28-DFD9-462E-9351-E848B200CD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9940" y="3886964"/>
                <a:ext cx="460109" cy="460109"/>
              </a:xfrm>
              <a:prstGeom prst="rect">
                <a:avLst/>
              </a:prstGeom>
            </p:spPr>
          </p:pic>
          <p:pic>
            <p:nvPicPr>
              <p:cNvPr id="17" name="Graphic 16">
                <a:extLst>
                  <a:ext uri="{FF2B5EF4-FFF2-40B4-BE49-F238E27FC236}">
                    <a16:creationId xmlns:a16="http://schemas.microsoft.com/office/drawing/2014/main" id="{11A090A2-FCAC-48A7-8172-EB65937507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9201" y="3989889"/>
                <a:ext cx="460109" cy="460109"/>
              </a:xfrm>
              <a:prstGeom prst="rect">
                <a:avLst/>
              </a:prstGeom>
            </p:spPr>
          </p:pic>
        </p:grpSp>
        <p:sp>
          <p:nvSpPr>
            <p:cNvPr id="20" name="TextBox 19">
              <a:extLst>
                <a:ext uri="{FF2B5EF4-FFF2-40B4-BE49-F238E27FC236}">
                  <a16:creationId xmlns:a16="http://schemas.microsoft.com/office/drawing/2014/main" id="{5FFFFE8D-84BF-4992-8039-92B978A522F2}"/>
                </a:ext>
              </a:extLst>
            </p:cNvPr>
            <p:cNvSpPr txBox="1"/>
            <p:nvPr/>
          </p:nvSpPr>
          <p:spPr>
            <a:xfrm>
              <a:off x="2699931" y="3741937"/>
              <a:ext cx="2123965"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Application modernization with containers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F411006B-FE4C-4867-B11A-858CD6C8D69B}"/>
              </a:ext>
            </a:extLst>
          </p:cNvPr>
          <p:cNvGrpSpPr/>
          <p:nvPr/>
        </p:nvGrpSpPr>
        <p:grpSpPr>
          <a:xfrm>
            <a:off x="2893738" y="1612763"/>
            <a:ext cx="1736347" cy="518241"/>
            <a:chOff x="3821882" y="1747064"/>
            <a:chExt cx="1736347" cy="518241"/>
          </a:xfrm>
        </p:grpSpPr>
        <p:sp>
          <p:nvSpPr>
            <p:cNvPr id="43" name="Rectangle 42">
              <a:extLst>
                <a:ext uri="{FF2B5EF4-FFF2-40B4-BE49-F238E27FC236}">
                  <a16:creationId xmlns:a16="http://schemas.microsoft.com/office/drawing/2014/main" id="{5131BE7E-034A-4FB3-95BE-3B46B601466D}"/>
                </a:ext>
                <a:ext uri="{C183D7F6-B498-43B3-948B-1728B52AA6E4}">
                  <adec:decorative xmlns:adec="http://schemas.microsoft.com/office/drawing/2017/decorative" val="1"/>
                </a:ext>
              </a:extLst>
            </p:cNvPr>
            <p:cNvSpPr/>
            <p:nvPr/>
          </p:nvSpPr>
          <p:spPr bwMode="auto">
            <a:xfrm>
              <a:off x="3821882" y="174706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44" name="Rectangle 43">
              <a:extLst>
                <a:ext uri="{FF2B5EF4-FFF2-40B4-BE49-F238E27FC236}">
                  <a16:creationId xmlns:a16="http://schemas.microsoft.com/office/drawing/2014/main" id="{17D6A49D-121F-4410-860A-F4BF05514BC4}"/>
                </a:ext>
              </a:extLst>
            </p:cNvPr>
            <p:cNvSpPr/>
            <p:nvPr/>
          </p:nvSpPr>
          <p:spPr>
            <a:xfrm>
              <a:off x="4373370" y="1874387"/>
              <a:ext cx="97174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pic>
          <p:nvPicPr>
            <p:cNvPr id="45" name="Graphic 44">
              <a:extLst>
                <a:ext uri="{FF2B5EF4-FFF2-40B4-BE49-F238E27FC236}">
                  <a16:creationId xmlns:a16="http://schemas.microsoft.com/office/drawing/2014/main" id="{79A9E39A-2799-49F6-9373-E586DE7361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84552" y="1822312"/>
              <a:ext cx="365760" cy="365760"/>
            </a:xfrm>
            <a:prstGeom prst="rect">
              <a:avLst/>
            </a:prstGeom>
          </p:spPr>
        </p:pic>
      </p:grpSp>
      <p:grpSp>
        <p:nvGrpSpPr>
          <p:cNvPr id="65" name="Group 64">
            <a:extLst>
              <a:ext uri="{FF2B5EF4-FFF2-40B4-BE49-F238E27FC236}">
                <a16:creationId xmlns:a16="http://schemas.microsoft.com/office/drawing/2014/main" id="{AAA02682-2E42-455C-BEA4-4101ED91B926}"/>
              </a:ext>
            </a:extLst>
          </p:cNvPr>
          <p:cNvGrpSpPr/>
          <p:nvPr/>
        </p:nvGrpSpPr>
        <p:grpSpPr>
          <a:xfrm>
            <a:off x="113678" y="2460412"/>
            <a:ext cx="7293167" cy="783683"/>
            <a:chOff x="2061140" y="2751807"/>
            <a:chExt cx="7293167" cy="783683"/>
          </a:xfrm>
        </p:grpSpPr>
        <p:sp>
          <p:nvSpPr>
            <p:cNvPr id="4" name="Rectangle 3">
              <a:extLst>
                <a:ext uri="{FF2B5EF4-FFF2-40B4-BE49-F238E27FC236}">
                  <a16:creationId xmlns:a16="http://schemas.microsoft.com/office/drawing/2014/main" id="{F96B15A3-1E0C-4C98-AC5A-8CE52EF1E897}"/>
                </a:ext>
              </a:extLst>
            </p:cNvPr>
            <p:cNvSpPr/>
            <p:nvPr/>
          </p:nvSpPr>
          <p:spPr bwMode="auto">
            <a:xfrm>
              <a:off x="2061140" y="2751807"/>
              <a:ext cx="7293167" cy="7836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58" name="Group 57">
              <a:extLst>
                <a:ext uri="{FF2B5EF4-FFF2-40B4-BE49-F238E27FC236}">
                  <a16:creationId xmlns:a16="http://schemas.microsoft.com/office/drawing/2014/main" id="{34037AD1-B1AE-41A1-B5D8-C3F7FDC98248}"/>
                </a:ext>
              </a:extLst>
            </p:cNvPr>
            <p:cNvGrpSpPr/>
            <p:nvPr/>
          </p:nvGrpSpPr>
          <p:grpSpPr>
            <a:xfrm>
              <a:off x="2150488" y="2890254"/>
              <a:ext cx="7114469" cy="523998"/>
              <a:chOff x="1931518" y="1746577"/>
              <a:chExt cx="7114469" cy="523998"/>
            </a:xfrm>
          </p:grpSpPr>
          <p:sp>
            <p:nvSpPr>
              <p:cNvPr id="40" name="Rectangle 39">
                <a:extLst>
                  <a:ext uri="{FF2B5EF4-FFF2-40B4-BE49-F238E27FC236}">
                    <a16:creationId xmlns:a16="http://schemas.microsoft.com/office/drawing/2014/main" id="{60934CF7-1C4B-4B03-B78A-93ADFB7D295A}"/>
                  </a:ext>
                  <a:ext uri="{C183D7F6-B498-43B3-948B-1728B52AA6E4}">
                    <adec:decorative xmlns:adec="http://schemas.microsoft.com/office/drawing/2017/decorative" val="1"/>
                  </a:ext>
                </a:extLst>
              </p:cNvPr>
              <p:cNvSpPr/>
              <p:nvPr/>
            </p:nvSpPr>
            <p:spPr bwMode="auto">
              <a:xfrm>
                <a:off x="1931518" y="1746577"/>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41" name="Graphic 40">
                <a:extLst>
                  <a:ext uri="{FF2B5EF4-FFF2-40B4-BE49-F238E27FC236}">
                    <a16:creationId xmlns:a16="http://schemas.microsoft.com/office/drawing/2014/main" id="{EE3D5A6A-E28A-475E-9046-9A1588C178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51203" y="1822817"/>
                <a:ext cx="365760" cy="365760"/>
              </a:xfrm>
              <a:prstGeom prst="rect">
                <a:avLst/>
              </a:prstGeom>
            </p:spPr>
          </p:pic>
          <p:sp>
            <p:nvSpPr>
              <p:cNvPr id="42" name="Rectangle 41">
                <a:extLst>
                  <a:ext uri="{FF2B5EF4-FFF2-40B4-BE49-F238E27FC236}">
                    <a16:creationId xmlns:a16="http://schemas.microsoft.com/office/drawing/2014/main" id="{01FFFA33-22A9-42FE-84CC-E471AA515488}"/>
                  </a:ext>
                </a:extLst>
              </p:cNvPr>
              <p:cNvSpPr/>
              <p:nvPr/>
            </p:nvSpPr>
            <p:spPr>
              <a:xfrm>
                <a:off x="2410870" y="1873900"/>
                <a:ext cx="111601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sp>
            <p:nvSpPr>
              <p:cNvPr id="46" name="Rectangle 45">
                <a:extLst>
                  <a:ext uri="{FF2B5EF4-FFF2-40B4-BE49-F238E27FC236}">
                    <a16:creationId xmlns:a16="http://schemas.microsoft.com/office/drawing/2014/main" id="{86580DCA-76CB-4F32-A96F-362033F54279}"/>
                  </a:ext>
                  <a:ext uri="{C183D7F6-B498-43B3-948B-1728B52AA6E4}">
                    <adec:decorative xmlns:adec="http://schemas.microsoft.com/office/drawing/2017/decorative" val="1"/>
                  </a:ext>
                </a:extLst>
              </p:cNvPr>
              <p:cNvSpPr/>
              <p:nvPr/>
            </p:nvSpPr>
            <p:spPr bwMode="auto">
              <a:xfrm>
                <a:off x="3725672" y="174854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47" name="Rectangle 46">
                <a:extLst>
                  <a:ext uri="{FF2B5EF4-FFF2-40B4-BE49-F238E27FC236}">
                    <a16:creationId xmlns:a16="http://schemas.microsoft.com/office/drawing/2014/main" id="{3782D706-5A08-408C-AD9D-86161F37AE1D}"/>
                  </a:ext>
                </a:extLst>
              </p:cNvPr>
              <p:cNvSpPr/>
              <p:nvPr/>
            </p:nvSpPr>
            <p:spPr>
              <a:xfrm>
                <a:off x="4040720" y="1875867"/>
                <a:ext cx="144462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pic>
            <p:nvPicPr>
              <p:cNvPr id="48" name="Graphic 47">
                <a:extLst>
                  <a:ext uri="{FF2B5EF4-FFF2-40B4-BE49-F238E27FC236}">
                    <a16:creationId xmlns:a16="http://schemas.microsoft.com/office/drawing/2014/main" id="{E99617D8-514F-4681-A329-51854B72A2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2275" y="1771717"/>
                <a:ext cx="365760" cy="365760"/>
              </a:xfrm>
              <a:prstGeom prst="rect">
                <a:avLst/>
              </a:prstGeom>
            </p:spPr>
          </p:pic>
          <p:sp>
            <p:nvSpPr>
              <p:cNvPr id="49" name="Rectangle 48">
                <a:extLst>
                  <a:ext uri="{FF2B5EF4-FFF2-40B4-BE49-F238E27FC236}">
                    <a16:creationId xmlns:a16="http://schemas.microsoft.com/office/drawing/2014/main" id="{84B3A3AE-C3C0-4547-86D2-BD4B4561E6EF}"/>
                  </a:ext>
                  <a:ext uri="{C183D7F6-B498-43B3-948B-1728B52AA6E4}">
                    <adec:decorative xmlns:adec="http://schemas.microsoft.com/office/drawing/2017/decorative" val="1"/>
                  </a:ext>
                </a:extLst>
              </p:cNvPr>
              <p:cNvSpPr/>
              <p:nvPr/>
            </p:nvSpPr>
            <p:spPr bwMode="auto">
              <a:xfrm>
                <a:off x="5517656" y="175233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50" name="Rectangle 49">
                <a:extLst>
                  <a:ext uri="{FF2B5EF4-FFF2-40B4-BE49-F238E27FC236}">
                    <a16:creationId xmlns:a16="http://schemas.microsoft.com/office/drawing/2014/main" id="{110C2B40-49C5-4067-9076-BC117880EBDD}"/>
                  </a:ext>
                </a:extLst>
              </p:cNvPr>
              <p:cNvSpPr/>
              <p:nvPr/>
            </p:nvSpPr>
            <p:spPr>
              <a:xfrm>
                <a:off x="5960942" y="1879657"/>
                <a:ext cx="118814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pic>
            <p:nvPicPr>
              <p:cNvPr id="51" name="Graphic 50">
                <a:extLst>
                  <a:ext uri="{FF2B5EF4-FFF2-40B4-BE49-F238E27FC236}">
                    <a16:creationId xmlns:a16="http://schemas.microsoft.com/office/drawing/2014/main" id="{1999C6BE-752F-48FF-A0A9-A768711623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95182" y="1827582"/>
                <a:ext cx="365760" cy="365760"/>
              </a:xfrm>
              <a:prstGeom prst="rect">
                <a:avLst/>
              </a:prstGeom>
            </p:spPr>
          </p:pic>
          <p:sp>
            <p:nvSpPr>
              <p:cNvPr id="52" name="Rectangle 51">
                <a:extLst>
                  <a:ext uri="{FF2B5EF4-FFF2-40B4-BE49-F238E27FC236}">
                    <a16:creationId xmlns:a16="http://schemas.microsoft.com/office/drawing/2014/main" id="{EB4CF613-E32D-48E9-BC36-334468836816}"/>
                  </a:ext>
                  <a:ext uri="{C183D7F6-B498-43B3-948B-1728B52AA6E4}">
                    <adec:decorative xmlns:adec="http://schemas.microsoft.com/office/drawing/2017/decorative" val="1"/>
                  </a:ext>
                </a:extLst>
              </p:cNvPr>
              <p:cNvSpPr/>
              <p:nvPr/>
            </p:nvSpPr>
            <p:spPr bwMode="auto">
              <a:xfrm>
                <a:off x="7309640" y="1746577"/>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53" name="Rectangle 52">
                <a:extLst>
                  <a:ext uri="{FF2B5EF4-FFF2-40B4-BE49-F238E27FC236}">
                    <a16:creationId xmlns:a16="http://schemas.microsoft.com/office/drawing/2014/main" id="{26DDF520-7769-486E-AA53-84955D74FBFC}"/>
                  </a:ext>
                </a:extLst>
              </p:cNvPr>
              <p:cNvSpPr/>
              <p:nvPr/>
            </p:nvSpPr>
            <p:spPr>
              <a:xfrm>
                <a:off x="7792200" y="1873900"/>
                <a:ext cx="1109599"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pic>
            <p:nvPicPr>
              <p:cNvPr id="54" name="Graphic 53">
                <a:extLst>
                  <a:ext uri="{FF2B5EF4-FFF2-40B4-BE49-F238E27FC236}">
                    <a16:creationId xmlns:a16="http://schemas.microsoft.com/office/drawing/2014/main" id="{B4814F4F-697D-469A-B2D8-FC12E5B4530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68633" y="1821825"/>
                <a:ext cx="365760" cy="365760"/>
              </a:xfrm>
              <a:prstGeom prst="rect">
                <a:avLst/>
              </a:prstGeom>
            </p:spPr>
          </p:pic>
        </p:grpSp>
      </p:grpSp>
      <p:cxnSp>
        <p:nvCxnSpPr>
          <p:cNvPr id="66" name="Connector: Elbow 65">
            <a:extLst>
              <a:ext uri="{FF2B5EF4-FFF2-40B4-BE49-F238E27FC236}">
                <a16:creationId xmlns:a16="http://schemas.microsoft.com/office/drawing/2014/main" id="{0026E638-505D-4E6D-8275-9FDEE406C6D1}"/>
              </a:ext>
            </a:extLst>
          </p:cNvPr>
          <p:cNvCxnSpPr>
            <a:cxnSpLocks/>
            <a:stCxn id="43" idx="2"/>
            <a:endCxn id="40" idx="0"/>
          </p:cNvCxnSpPr>
          <p:nvPr/>
        </p:nvCxnSpPr>
        <p:spPr>
          <a:xfrm rot="5400000">
            <a:off x="2182629" y="1019575"/>
            <a:ext cx="467855" cy="2690712"/>
          </a:xfrm>
          <a:prstGeom prst="bentConnector3">
            <a:avLst>
              <a:gd name="adj1" fmla="val 50000"/>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9B6AE41-BE5E-45F2-BDBC-C240C5DEEEFE}"/>
              </a:ext>
            </a:extLst>
          </p:cNvPr>
          <p:cNvCxnSpPr>
            <a:cxnSpLocks/>
            <a:stCxn id="20" idx="0"/>
            <a:endCxn id="4" idx="2"/>
          </p:cNvCxnSpPr>
          <p:nvPr/>
        </p:nvCxnSpPr>
        <p:spPr>
          <a:xfrm flipH="1" flipV="1">
            <a:off x="3760262" y="3244095"/>
            <a:ext cx="1652" cy="517576"/>
          </a:xfrm>
          <a:prstGeom prst="straightConnector1">
            <a:avLst/>
          </a:prstGeom>
          <a:ln w="1905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B41C912-1BF4-47D2-8841-485DB2615DC9}"/>
              </a:ext>
            </a:extLst>
          </p:cNvPr>
          <p:cNvCxnSpPr>
            <a:cxnSpLocks/>
            <a:stCxn id="43" idx="2"/>
            <a:endCxn id="46" idx="0"/>
          </p:cNvCxnSpPr>
          <p:nvPr/>
        </p:nvCxnSpPr>
        <p:spPr>
          <a:xfrm rot="5400000">
            <a:off x="3078722" y="1917636"/>
            <a:ext cx="469822" cy="896558"/>
          </a:xfrm>
          <a:prstGeom prst="bentConnector3">
            <a:avLst>
              <a:gd name="adj1" fmla="val 50000"/>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19EDF665-8089-4668-AA85-7748F34F9481}"/>
              </a:ext>
            </a:extLst>
          </p:cNvPr>
          <p:cNvCxnSpPr>
            <a:cxnSpLocks/>
            <a:stCxn id="43" idx="2"/>
            <a:endCxn id="49" idx="0"/>
          </p:cNvCxnSpPr>
          <p:nvPr/>
        </p:nvCxnSpPr>
        <p:spPr>
          <a:xfrm rot="16200000" flipH="1">
            <a:off x="3972819" y="1920097"/>
            <a:ext cx="473612" cy="895426"/>
          </a:xfrm>
          <a:prstGeom prst="bentConnector3">
            <a:avLst>
              <a:gd name="adj1" fmla="val 50000"/>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C6860EF-B044-41EA-8E47-9D5CCB90A6D8}"/>
              </a:ext>
            </a:extLst>
          </p:cNvPr>
          <p:cNvCxnSpPr>
            <a:cxnSpLocks/>
            <a:stCxn id="43" idx="2"/>
            <a:endCxn id="52" idx="0"/>
          </p:cNvCxnSpPr>
          <p:nvPr/>
        </p:nvCxnSpPr>
        <p:spPr>
          <a:xfrm rot="16200000" flipH="1">
            <a:off x="4871690" y="1021226"/>
            <a:ext cx="467855" cy="2687410"/>
          </a:xfrm>
          <a:prstGeom prst="bentConnector3">
            <a:avLst>
              <a:gd name="adj1" fmla="val 50000"/>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484A6EB-0A53-4782-8776-57BFDAAB8835}"/>
              </a:ext>
            </a:extLst>
          </p:cNvPr>
          <p:cNvSpPr/>
          <p:nvPr/>
        </p:nvSpPr>
        <p:spPr>
          <a:xfrm>
            <a:off x="845208" y="3282049"/>
            <a:ext cx="287931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Management &amp; Operations practice</a:t>
            </a:r>
          </a:p>
        </p:txBody>
      </p:sp>
      <p:sp>
        <p:nvSpPr>
          <p:cNvPr id="83" name="Rectangle 82">
            <a:extLst>
              <a:ext uri="{FF2B5EF4-FFF2-40B4-BE49-F238E27FC236}">
                <a16:creationId xmlns:a16="http://schemas.microsoft.com/office/drawing/2014/main" id="{C7DC6110-59F5-4E35-8E15-983A597B84B3}"/>
              </a:ext>
              <a:ext uri="{C183D7F6-B498-43B3-948B-1728B52AA6E4}">
                <adec:decorative xmlns:adec="http://schemas.microsoft.com/office/drawing/2017/decorative" val="1"/>
              </a:ext>
            </a:extLst>
          </p:cNvPr>
          <p:cNvSpPr/>
          <p:nvPr/>
        </p:nvSpPr>
        <p:spPr bwMode="auto">
          <a:xfrm>
            <a:off x="5120475" y="4100100"/>
            <a:ext cx="2153020" cy="133213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91" name="TextBox 90">
            <a:extLst>
              <a:ext uri="{FF2B5EF4-FFF2-40B4-BE49-F238E27FC236}">
                <a16:creationId xmlns:a16="http://schemas.microsoft.com/office/drawing/2014/main" id="{56FCECD1-B3B0-4823-B35D-CEC58250C80E}"/>
              </a:ext>
            </a:extLst>
          </p:cNvPr>
          <p:cNvSpPr txBox="1"/>
          <p:nvPr/>
        </p:nvSpPr>
        <p:spPr>
          <a:xfrm>
            <a:off x="5011180" y="4130505"/>
            <a:ext cx="2371609"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CI/CD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Pipeline Management</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8" name="Group 97">
            <a:extLst>
              <a:ext uri="{FF2B5EF4-FFF2-40B4-BE49-F238E27FC236}">
                <a16:creationId xmlns:a16="http://schemas.microsoft.com/office/drawing/2014/main" id="{51FFADBD-DD01-452C-BBC8-AA71AC4C3FF7}"/>
              </a:ext>
            </a:extLst>
          </p:cNvPr>
          <p:cNvGrpSpPr/>
          <p:nvPr/>
        </p:nvGrpSpPr>
        <p:grpSpPr>
          <a:xfrm>
            <a:off x="5277015" y="4705625"/>
            <a:ext cx="1839937" cy="605781"/>
            <a:chOff x="6217658" y="4607609"/>
            <a:chExt cx="1839937" cy="605781"/>
          </a:xfrm>
        </p:grpSpPr>
        <p:pic>
          <p:nvPicPr>
            <p:cNvPr id="95" name="Graphic 94">
              <a:extLst>
                <a:ext uri="{FF2B5EF4-FFF2-40B4-BE49-F238E27FC236}">
                  <a16:creationId xmlns:a16="http://schemas.microsoft.com/office/drawing/2014/main" id="{09485393-2454-46CF-A128-B38F6AA6E5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17658" y="4646416"/>
              <a:ext cx="506241" cy="506241"/>
            </a:xfrm>
            <a:prstGeom prst="rect">
              <a:avLst/>
            </a:prstGeom>
          </p:spPr>
        </p:pic>
        <p:pic>
          <p:nvPicPr>
            <p:cNvPr id="97" name="Graphic 96">
              <a:extLst>
                <a:ext uri="{FF2B5EF4-FFF2-40B4-BE49-F238E27FC236}">
                  <a16:creationId xmlns:a16="http://schemas.microsoft.com/office/drawing/2014/main" id="{4B706091-113B-4412-B795-A202E81AB2D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94346" y="4607609"/>
              <a:ext cx="438804" cy="605781"/>
            </a:xfrm>
            <a:prstGeom prst="rect">
              <a:avLst/>
            </a:prstGeom>
          </p:spPr>
        </p:pic>
        <p:pic>
          <p:nvPicPr>
            <p:cNvPr id="1026" name="Picture 2" descr="GitHub Actions · GitHub">
              <a:extLst>
                <a:ext uri="{FF2B5EF4-FFF2-40B4-BE49-F238E27FC236}">
                  <a16:creationId xmlns:a16="http://schemas.microsoft.com/office/drawing/2014/main" id="{1EAD231B-704D-429F-BA0E-EF46C8FBC35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03597" y="4622537"/>
              <a:ext cx="553998" cy="5539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2" name="Connector: Elbow 101">
            <a:extLst>
              <a:ext uri="{FF2B5EF4-FFF2-40B4-BE49-F238E27FC236}">
                <a16:creationId xmlns:a16="http://schemas.microsoft.com/office/drawing/2014/main" id="{4525061F-3E69-4B3A-A429-04F6C92ED4E2}"/>
              </a:ext>
            </a:extLst>
          </p:cNvPr>
          <p:cNvCxnSpPr>
            <a:cxnSpLocks/>
            <a:stCxn id="91" idx="0"/>
            <a:endCxn id="20" idx="0"/>
          </p:cNvCxnSpPr>
          <p:nvPr/>
        </p:nvCxnSpPr>
        <p:spPr>
          <a:xfrm rot="16200000" flipV="1">
            <a:off x="4795033" y="2728552"/>
            <a:ext cx="368834" cy="2435071"/>
          </a:xfrm>
          <a:prstGeom prst="bentConnector3">
            <a:avLst>
              <a:gd name="adj1" fmla="val 161979"/>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6C1339CE-4D90-4F62-AC0C-C0BB5360A4E7}"/>
              </a:ext>
            </a:extLst>
          </p:cNvPr>
          <p:cNvSpPr txBox="1"/>
          <p:nvPr/>
        </p:nvSpPr>
        <p:spPr>
          <a:xfrm>
            <a:off x="4130265" y="3285774"/>
            <a:ext cx="1831719"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DevOps practice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0" name="Connector: Elbow 109">
            <a:extLst>
              <a:ext uri="{FF2B5EF4-FFF2-40B4-BE49-F238E27FC236}">
                <a16:creationId xmlns:a16="http://schemas.microsoft.com/office/drawing/2014/main" id="{05B4800E-B324-48AD-9892-A39476C78E64}"/>
              </a:ext>
            </a:extLst>
          </p:cNvPr>
          <p:cNvCxnSpPr>
            <a:cxnSpLocks/>
            <a:stCxn id="83" idx="2"/>
            <a:endCxn id="3" idx="3"/>
          </p:cNvCxnSpPr>
          <p:nvPr/>
        </p:nvCxnSpPr>
        <p:spPr>
          <a:xfrm rot="5400000">
            <a:off x="5016452" y="5183096"/>
            <a:ext cx="931392" cy="1429675"/>
          </a:xfrm>
          <a:prstGeom prst="bentConnector2">
            <a:avLst/>
          </a:prstGeom>
          <a:ln w="19050">
            <a:solidFill>
              <a:srgbClr val="FF4B4B"/>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7810984C-B6DF-4004-9B1C-737C437930A4}"/>
              </a:ext>
            </a:extLst>
          </p:cNvPr>
          <p:cNvSpPr txBox="1"/>
          <p:nvPr/>
        </p:nvSpPr>
        <p:spPr>
          <a:xfrm>
            <a:off x="4767307" y="6394179"/>
            <a:ext cx="1831719"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4B4B"/>
                </a:solidFill>
                <a:effectLst/>
                <a:uLnTx/>
                <a:uFillTx/>
                <a:latin typeface="Segoe UI Semibold"/>
                <a:ea typeface="+mn-ea"/>
                <a:cs typeface="Segoe UI" pitchFamily="34" charset="0"/>
              </a:rPr>
              <a:t>No at-scale Kubernetes infrastructure governance</a:t>
            </a:r>
            <a:endParaRPr kumimoji="0" lang="en-US" sz="1100" b="0" i="0" u="none" strike="noStrike" kern="1200" cap="none" spc="0" normalizeH="0" baseline="0" noProof="0">
              <a:ln>
                <a:noFill/>
              </a:ln>
              <a:solidFill>
                <a:srgbClr val="FF4B4B"/>
              </a:solidFill>
              <a:effectLst/>
              <a:uLnTx/>
              <a:uFillTx/>
              <a:latin typeface="Segoe UI"/>
              <a:ea typeface="+mn-ea"/>
              <a:cs typeface="+mn-cs"/>
            </a:endParaRPr>
          </a:p>
        </p:txBody>
      </p:sp>
      <p:pic>
        <p:nvPicPr>
          <p:cNvPr id="112" name="Graphic 111">
            <a:extLst>
              <a:ext uri="{FF2B5EF4-FFF2-40B4-BE49-F238E27FC236}">
                <a16:creationId xmlns:a16="http://schemas.microsoft.com/office/drawing/2014/main" id="{97FD4AA4-21DA-4506-8B55-88578502EA7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014104" y="5893673"/>
            <a:ext cx="365760" cy="365760"/>
          </a:xfrm>
          <a:prstGeom prst="rect">
            <a:avLst/>
          </a:prstGeom>
        </p:spPr>
      </p:pic>
      <p:pic>
        <p:nvPicPr>
          <p:cNvPr id="115" name="Graphic 114">
            <a:extLst>
              <a:ext uri="{FF2B5EF4-FFF2-40B4-BE49-F238E27FC236}">
                <a16:creationId xmlns:a16="http://schemas.microsoft.com/office/drawing/2014/main" id="{8D31E3DB-FEBA-42D5-8629-D54A8D5F4AD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9843" y="3818582"/>
            <a:ext cx="459667" cy="459667"/>
          </a:xfrm>
          <a:prstGeom prst="rect">
            <a:avLst/>
          </a:prstGeom>
        </p:spPr>
      </p:pic>
      <p:sp>
        <p:nvSpPr>
          <p:cNvPr id="118" name="Rectangle 117">
            <a:extLst>
              <a:ext uri="{FF2B5EF4-FFF2-40B4-BE49-F238E27FC236}">
                <a16:creationId xmlns:a16="http://schemas.microsoft.com/office/drawing/2014/main" id="{B3A7AF7F-C955-4AC5-9DB9-B5E28183E5DB}"/>
              </a:ext>
            </a:extLst>
          </p:cNvPr>
          <p:cNvSpPr/>
          <p:nvPr/>
        </p:nvSpPr>
        <p:spPr>
          <a:xfrm>
            <a:off x="203026" y="4348628"/>
            <a:ext cx="193674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Role-based access control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with Azure Active Directory</a:t>
            </a:r>
          </a:p>
        </p:txBody>
      </p:sp>
      <p:cxnSp>
        <p:nvCxnSpPr>
          <p:cNvPr id="125" name="Connector: Elbow 124">
            <a:extLst>
              <a:ext uri="{FF2B5EF4-FFF2-40B4-BE49-F238E27FC236}">
                <a16:creationId xmlns:a16="http://schemas.microsoft.com/office/drawing/2014/main" id="{4EEBCCB9-F6E4-4A0D-B0A6-1684D0019438}"/>
              </a:ext>
            </a:extLst>
          </p:cNvPr>
          <p:cNvCxnSpPr>
            <a:cxnSpLocks/>
            <a:stCxn id="115" idx="3"/>
            <a:endCxn id="3" idx="1"/>
          </p:cNvCxnSpPr>
          <p:nvPr/>
        </p:nvCxnSpPr>
        <p:spPr>
          <a:xfrm>
            <a:off x="729510" y="4048416"/>
            <a:ext cx="2027009" cy="2315213"/>
          </a:xfrm>
          <a:prstGeom prst="bentConnector3">
            <a:avLst>
              <a:gd name="adj1" fmla="val 68595"/>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4373DAD1-0759-4BA0-B496-8E27EC9FD221}"/>
              </a:ext>
            </a:extLst>
          </p:cNvPr>
          <p:cNvCxnSpPr>
            <a:cxnSpLocks/>
            <a:stCxn id="115" idx="3"/>
            <a:endCxn id="19" idx="1"/>
          </p:cNvCxnSpPr>
          <p:nvPr/>
        </p:nvCxnSpPr>
        <p:spPr>
          <a:xfrm>
            <a:off x="729510" y="4048416"/>
            <a:ext cx="2027007" cy="752636"/>
          </a:xfrm>
          <a:prstGeom prst="bentConnector3">
            <a:avLst>
              <a:gd name="adj1" fmla="val 68595"/>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32" name="Group 1031">
            <a:extLst>
              <a:ext uri="{FF2B5EF4-FFF2-40B4-BE49-F238E27FC236}">
                <a16:creationId xmlns:a16="http://schemas.microsoft.com/office/drawing/2014/main" id="{452BDED3-C517-4837-9360-915D7069D2FF}"/>
              </a:ext>
            </a:extLst>
          </p:cNvPr>
          <p:cNvGrpSpPr/>
          <p:nvPr/>
        </p:nvGrpSpPr>
        <p:grpSpPr>
          <a:xfrm>
            <a:off x="9230167" y="5294285"/>
            <a:ext cx="2275734" cy="1538592"/>
            <a:chOff x="8880565" y="3326039"/>
            <a:chExt cx="2275734" cy="1538592"/>
          </a:xfrm>
        </p:grpSpPr>
        <p:sp>
          <p:nvSpPr>
            <p:cNvPr id="135" name="Rectangle 134">
              <a:extLst>
                <a:ext uri="{FF2B5EF4-FFF2-40B4-BE49-F238E27FC236}">
                  <a16:creationId xmlns:a16="http://schemas.microsoft.com/office/drawing/2014/main" id="{0917CEAD-6B3F-4E02-B06A-B90F18C85284}"/>
                </a:ext>
                <a:ext uri="{C183D7F6-B498-43B3-948B-1728B52AA6E4}">
                  <adec:decorative xmlns:adec="http://schemas.microsoft.com/office/drawing/2017/decorative" val="1"/>
                </a:ext>
              </a:extLst>
            </p:cNvPr>
            <p:cNvSpPr/>
            <p:nvPr/>
          </p:nvSpPr>
          <p:spPr bwMode="auto">
            <a:xfrm>
              <a:off x="8880565" y="3326039"/>
              <a:ext cx="2275734" cy="15385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030" name="Group 1029">
              <a:extLst>
                <a:ext uri="{FF2B5EF4-FFF2-40B4-BE49-F238E27FC236}">
                  <a16:creationId xmlns:a16="http://schemas.microsoft.com/office/drawing/2014/main" id="{74BC2E9D-CA1C-4DC9-8694-85FB802B8EE7}"/>
                </a:ext>
              </a:extLst>
            </p:cNvPr>
            <p:cNvGrpSpPr/>
            <p:nvPr/>
          </p:nvGrpSpPr>
          <p:grpSpPr>
            <a:xfrm>
              <a:off x="9346686" y="3440493"/>
              <a:ext cx="1343494" cy="834016"/>
              <a:chOff x="9261272" y="5627081"/>
              <a:chExt cx="1343494" cy="834016"/>
            </a:xfrm>
          </p:grpSpPr>
          <p:pic>
            <p:nvPicPr>
              <p:cNvPr id="138" name="Picture 137" descr="Kubernetes icon">
                <a:extLst>
                  <a:ext uri="{FF2B5EF4-FFF2-40B4-BE49-F238E27FC236}">
                    <a16:creationId xmlns:a16="http://schemas.microsoft.com/office/drawing/2014/main" id="{BEB443B0-4CCA-459A-9B87-5F063AEBD76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61272" y="5627082"/>
                <a:ext cx="365760" cy="354787"/>
              </a:xfrm>
              <a:prstGeom prst="rect">
                <a:avLst/>
              </a:prstGeom>
            </p:spPr>
          </p:pic>
          <p:pic>
            <p:nvPicPr>
              <p:cNvPr id="140" name="Picture 139" descr="Kubernetes icon">
                <a:extLst>
                  <a:ext uri="{FF2B5EF4-FFF2-40B4-BE49-F238E27FC236}">
                    <a16:creationId xmlns:a16="http://schemas.microsoft.com/office/drawing/2014/main" id="{B0CAA01F-D2E6-4A39-8949-E24EAA34FBF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750139" y="5628861"/>
                <a:ext cx="365760" cy="354787"/>
              </a:xfrm>
              <a:prstGeom prst="rect">
                <a:avLst/>
              </a:prstGeom>
            </p:spPr>
          </p:pic>
          <p:pic>
            <p:nvPicPr>
              <p:cNvPr id="142" name="Picture 141" descr="Kubernetes icon">
                <a:extLst>
                  <a:ext uri="{FF2B5EF4-FFF2-40B4-BE49-F238E27FC236}">
                    <a16:creationId xmlns:a16="http://schemas.microsoft.com/office/drawing/2014/main" id="{635A2BB4-FB0C-401A-8618-4BBE1CF9384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239006" y="5627081"/>
                <a:ext cx="365760" cy="354787"/>
              </a:xfrm>
              <a:prstGeom prst="rect">
                <a:avLst/>
              </a:prstGeom>
            </p:spPr>
          </p:pic>
          <p:pic>
            <p:nvPicPr>
              <p:cNvPr id="144" name="Picture 143" descr="Kubernetes icon">
                <a:extLst>
                  <a:ext uri="{FF2B5EF4-FFF2-40B4-BE49-F238E27FC236}">
                    <a16:creationId xmlns:a16="http://schemas.microsoft.com/office/drawing/2014/main" id="{CE991D96-A08E-426B-AD78-BBB5F377E0E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61272" y="6104531"/>
                <a:ext cx="365760" cy="354787"/>
              </a:xfrm>
              <a:prstGeom prst="rect">
                <a:avLst/>
              </a:prstGeom>
            </p:spPr>
          </p:pic>
          <p:pic>
            <p:nvPicPr>
              <p:cNvPr id="145" name="Picture 144" descr="Kubernetes icon">
                <a:extLst>
                  <a:ext uri="{FF2B5EF4-FFF2-40B4-BE49-F238E27FC236}">
                    <a16:creationId xmlns:a16="http://schemas.microsoft.com/office/drawing/2014/main" id="{453D2DE4-7743-48E2-8FC6-791B6F1538F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750139" y="6106310"/>
                <a:ext cx="365760" cy="354787"/>
              </a:xfrm>
              <a:prstGeom prst="rect">
                <a:avLst/>
              </a:prstGeom>
            </p:spPr>
          </p:pic>
          <p:pic>
            <p:nvPicPr>
              <p:cNvPr id="146" name="Picture 145" descr="Kubernetes icon">
                <a:extLst>
                  <a:ext uri="{FF2B5EF4-FFF2-40B4-BE49-F238E27FC236}">
                    <a16:creationId xmlns:a16="http://schemas.microsoft.com/office/drawing/2014/main" id="{90CDFA49-0F04-47C4-BD0C-00D2979B724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239006" y="6104530"/>
                <a:ext cx="365760" cy="354787"/>
              </a:xfrm>
              <a:prstGeom prst="rect">
                <a:avLst/>
              </a:prstGeom>
            </p:spPr>
          </p:pic>
        </p:grpSp>
        <p:sp>
          <p:nvSpPr>
            <p:cNvPr id="136" name="TextBox 135">
              <a:extLst>
                <a:ext uri="{FF2B5EF4-FFF2-40B4-BE49-F238E27FC236}">
                  <a16:creationId xmlns:a16="http://schemas.microsoft.com/office/drawing/2014/main" id="{B31E9D67-42AA-44D1-B8C7-B7E2B9749E98}"/>
                </a:ext>
              </a:extLst>
            </p:cNvPr>
            <p:cNvSpPr txBox="1"/>
            <p:nvPr/>
          </p:nvSpPr>
          <p:spPr>
            <a:xfrm>
              <a:off x="9004735" y="4394634"/>
              <a:ext cx="2027394"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On-premises/other clouds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0" name="Rectangle 149">
            <a:extLst>
              <a:ext uri="{FF2B5EF4-FFF2-40B4-BE49-F238E27FC236}">
                <a16:creationId xmlns:a16="http://schemas.microsoft.com/office/drawing/2014/main" id="{65370298-A8BB-463A-AA56-D4DFFECD3E36}"/>
              </a:ext>
              <a:ext uri="{C183D7F6-B498-43B3-948B-1728B52AA6E4}">
                <adec:decorative xmlns:adec="http://schemas.microsoft.com/office/drawing/2017/decorative" val="1"/>
              </a:ext>
            </a:extLst>
          </p:cNvPr>
          <p:cNvSpPr/>
          <p:nvPr/>
        </p:nvSpPr>
        <p:spPr bwMode="auto">
          <a:xfrm>
            <a:off x="9224559" y="3075959"/>
            <a:ext cx="2274082" cy="5989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51" name="TextBox 150">
            <a:extLst>
              <a:ext uri="{FF2B5EF4-FFF2-40B4-BE49-F238E27FC236}">
                <a16:creationId xmlns:a16="http://schemas.microsoft.com/office/drawing/2014/main" id="{48E46587-3495-431D-A629-6B3992598C72}"/>
              </a:ext>
            </a:extLst>
          </p:cNvPr>
          <p:cNvSpPr txBox="1"/>
          <p:nvPr/>
        </p:nvSpPr>
        <p:spPr>
          <a:xfrm>
            <a:off x="9230166" y="3159736"/>
            <a:ext cx="2275735"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Existing customer management and operations practices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547AAF7B-50BB-4FC2-96DF-41DE993C91ED}"/>
              </a:ext>
              <a:ext uri="{C183D7F6-B498-43B3-948B-1728B52AA6E4}">
                <adec:decorative xmlns:adec="http://schemas.microsoft.com/office/drawing/2017/decorative" val="1"/>
              </a:ext>
            </a:extLst>
          </p:cNvPr>
          <p:cNvSpPr/>
          <p:nvPr/>
        </p:nvSpPr>
        <p:spPr bwMode="auto">
          <a:xfrm>
            <a:off x="9224559" y="3711888"/>
            <a:ext cx="2274082" cy="15430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57" name="Group 156">
            <a:extLst>
              <a:ext uri="{FF2B5EF4-FFF2-40B4-BE49-F238E27FC236}">
                <a16:creationId xmlns:a16="http://schemas.microsoft.com/office/drawing/2014/main" id="{7F31E3C3-453A-4B93-A6E7-26EBDC7B7CCE}"/>
              </a:ext>
            </a:extLst>
          </p:cNvPr>
          <p:cNvGrpSpPr/>
          <p:nvPr/>
        </p:nvGrpSpPr>
        <p:grpSpPr>
          <a:xfrm>
            <a:off x="9636059" y="4149872"/>
            <a:ext cx="1463950" cy="936457"/>
            <a:chOff x="1899940" y="3425705"/>
            <a:chExt cx="1463950" cy="936457"/>
          </a:xfrm>
        </p:grpSpPr>
        <p:pic>
          <p:nvPicPr>
            <p:cNvPr id="158" name="Graphic 157">
              <a:extLst>
                <a:ext uri="{FF2B5EF4-FFF2-40B4-BE49-F238E27FC236}">
                  <a16:creationId xmlns:a16="http://schemas.microsoft.com/office/drawing/2014/main" id="{9CFF486C-02B4-43B9-94B1-3DA5810D2D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6351" y="3457032"/>
              <a:ext cx="460109" cy="460109"/>
            </a:xfrm>
            <a:prstGeom prst="rect">
              <a:avLst/>
            </a:prstGeom>
          </p:spPr>
        </p:pic>
        <p:pic>
          <p:nvPicPr>
            <p:cNvPr id="161" name="Graphic 160">
              <a:extLst>
                <a:ext uri="{FF2B5EF4-FFF2-40B4-BE49-F238E27FC236}">
                  <a16:creationId xmlns:a16="http://schemas.microsoft.com/office/drawing/2014/main" id="{587A5530-492E-457C-81C3-E5F3961C42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3781" y="3425705"/>
              <a:ext cx="460109" cy="460109"/>
            </a:xfrm>
            <a:prstGeom prst="rect">
              <a:avLst/>
            </a:prstGeom>
          </p:spPr>
        </p:pic>
        <p:pic>
          <p:nvPicPr>
            <p:cNvPr id="162" name="Graphic 161">
              <a:extLst>
                <a:ext uri="{FF2B5EF4-FFF2-40B4-BE49-F238E27FC236}">
                  <a16:creationId xmlns:a16="http://schemas.microsoft.com/office/drawing/2014/main" id="{8BBAC4CC-740F-4393-BFE1-F2117B8F14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9940" y="3886964"/>
              <a:ext cx="460109" cy="460109"/>
            </a:xfrm>
            <a:prstGeom prst="rect">
              <a:avLst/>
            </a:prstGeom>
          </p:spPr>
        </p:pic>
        <p:pic>
          <p:nvPicPr>
            <p:cNvPr id="163" name="Graphic 162">
              <a:extLst>
                <a:ext uri="{FF2B5EF4-FFF2-40B4-BE49-F238E27FC236}">
                  <a16:creationId xmlns:a16="http://schemas.microsoft.com/office/drawing/2014/main" id="{616C24EE-571A-448E-BBAB-1676D9BE2A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6366" y="3902053"/>
              <a:ext cx="460109" cy="460109"/>
            </a:xfrm>
            <a:prstGeom prst="rect">
              <a:avLst/>
            </a:prstGeom>
          </p:spPr>
        </p:pic>
      </p:grpSp>
      <p:sp>
        <p:nvSpPr>
          <p:cNvPr id="164" name="TextBox 163">
            <a:extLst>
              <a:ext uri="{FF2B5EF4-FFF2-40B4-BE49-F238E27FC236}">
                <a16:creationId xmlns:a16="http://schemas.microsoft.com/office/drawing/2014/main" id="{61928B01-3F30-4EA8-9547-8B628E42962E}"/>
              </a:ext>
            </a:extLst>
          </p:cNvPr>
          <p:cNvSpPr txBox="1"/>
          <p:nvPr/>
        </p:nvSpPr>
        <p:spPr>
          <a:xfrm>
            <a:off x="9299617" y="3772832"/>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applications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B0A1E6BE-42CA-4217-8BB9-5B81DD3BD3FE}"/>
              </a:ext>
              <a:ext uri="{C183D7F6-B498-43B3-948B-1728B52AA6E4}">
                <adec:decorative xmlns:adec="http://schemas.microsoft.com/office/drawing/2017/decorative" val="1"/>
              </a:ext>
            </a:extLst>
          </p:cNvPr>
          <p:cNvSpPr/>
          <p:nvPr/>
        </p:nvSpPr>
        <p:spPr bwMode="auto">
          <a:xfrm>
            <a:off x="9224559" y="2434675"/>
            <a:ext cx="2274082" cy="5989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55" name="TextBox 154">
            <a:extLst>
              <a:ext uri="{FF2B5EF4-FFF2-40B4-BE49-F238E27FC236}">
                <a16:creationId xmlns:a16="http://schemas.microsoft.com/office/drawing/2014/main" id="{6B7E6A03-7990-40A1-A235-0B8EAA643DB5}"/>
              </a:ext>
            </a:extLst>
          </p:cNvPr>
          <p:cNvSpPr txBox="1"/>
          <p:nvPr/>
        </p:nvSpPr>
        <p:spPr>
          <a:xfrm>
            <a:off x="9256685" y="2518669"/>
            <a:ext cx="2209828"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Existing customer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DevOps practices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6" name="Straight Connector 165">
            <a:extLst>
              <a:ext uri="{FF2B5EF4-FFF2-40B4-BE49-F238E27FC236}">
                <a16:creationId xmlns:a16="http://schemas.microsoft.com/office/drawing/2014/main" id="{4048731A-2662-4A88-A7A0-C2CBDC21A3F4}"/>
              </a:ext>
              <a:ext uri="{C183D7F6-B498-43B3-948B-1728B52AA6E4}">
                <adec:decorative xmlns:adec="http://schemas.microsoft.com/office/drawing/2017/decorative" val="1"/>
              </a:ext>
            </a:extLst>
          </p:cNvPr>
          <p:cNvCxnSpPr>
            <a:cxnSpLocks/>
          </p:cNvCxnSpPr>
          <p:nvPr/>
        </p:nvCxnSpPr>
        <p:spPr>
          <a:xfrm flipV="1">
            <a:off x="8245618" y="1737981"/>
            <a:ext cx="0" cy="5043743"/>
          </a:xfrm>
          <a:prstGeom prst="line">
            <a:avLst/>
          </a:prstGeom>
          <a:noFill/>
          <a:ln w="19050" cap="flat" cmpd="sng" algn="ctr">
            <a:solidFill>
              <a:srgbClr val="D83B01"/>
            </a:solidFill>
            <a:prstDash val="sysDash"/>
            <a:miter lim="800000"/>
            <a:headEnd type="none" w="med" len="med"/>
            <a:tailEnd type="none" w="lg" len="med"/>
          </a:ln>
          <a:effectLst/>
        </p:spPr>
      </p:cxnSp>
      <p:sp>
        <p:nvSpPr>
          <p:cNvPr id="167" name="Rectangle 166">
            <a:extLst>
              <a:ext uri="{FF2B5EF4-FFF2-40B4-BE49-F238E27FC236}">
                <a16:creationId xmlns:a16="http://schemas.microsoft.com/office/drawing/2014/main" id="{3A60E26C-76E1-425F-A275-A955CA6E8A05}"/>
              </a:ext>
            </a:extLst>
          </p:cNvPr>
          <p:cNvSpPr/>
          <p:nvPr/>
        </p:nvSpPr>
        <p:spPr bwMode="auto">
          <a:xfrm>
            <a:off x="7354645" y="4100100"/>
            <a:ext cx="1796254" cy="550980"/>
          </a:xfrm>
          <a:prstGeom prst="rect">
            <a:avLst/>
          </a:prstGeom>
          <a:solidFill>
            <a:srgbClr val="000000"/>
          </a:solidFill>
          <a:ln w="3175" cap="flat" cmpd="sng" algn="ctr">
            <a:solidFill>
              <a:srgbClr val="D83B01"/>
            </a:solidFill>
            <a:prstDash val="solid"/>
            <a:headEnd type="none" w="med" len="med"/>
            <a:tailEnd type="none" w="med" len="med"/>
          </a:ln>
          <a:effectLst>
            <a:outerShdw blurRad="571500" algn="tl" rotWithShape="0">
              <a:srgbClr val="D83B01">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4B4B"/>
                </a:solidFill>
                <a:effectLst/>
                <a:uLnTx/>
                <a:uFillTx/>
                <a:latin typeface="Segoe UI Semibold"/>
                <a:ea typeface="+mn-ea"/>
                <a:cs typeface="Segoe UI" pitchFamily="34" charset="0"/>
              </a:rPr>
              <a:t>No visibility, no unified operations practices</a:t>
            </a:r>
          </a:p>
        </p:txBody>
      </p:sp>
      <p:sp>
        <p:nvSpPr>
          <p:cNvPr id="82" name="TextBox 81">
            <a:extLst>
              <a:ext uri="{FF2B5EF4-FFF2-40B4-BE49-F238E27FC236}">
                <a16:creationId xmlns:a16="http://schemas.microsoft.com/office/drawing/2014/main" id="{FEFEAF19-74F5-4C69-99B0-915552416867}"/>
              </a:ext>
            </a:extLst>
          </p:cNvPr>
          <p:cNvSpPr txBox="1"/>
          <p:nvPr/>
        </p:nvSpPr>
        <p:spPr>
          <a:xfrm>
            <a:off x="9574000" y="1768659"/>
            <a:ext cx="158806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9BF00B"/>
                </a:solidFill>
                <a:effectLst/>
                <a:uLnTx/>
                <a:uFillTx/>
                <a:latin typeface="Segoe UI Semibold"/>
                <a:ea typeface="+mn-ea"/>
                <a:cs typeface="Segoe UI" pitchFamily="34" charset="0"/>
              </a:rPr>
              <a:t>0$ ACR</a:t>
            </a:r>
          </a:p>
        </p:txBody>
      </p:sp>
      <p:sp>
        <p:nvSpPr>
          <p:cNvPr id="84" name="TextBox 83">
            <a:extLst>
              <a:ext uri="{FF2B5EF4-FFF2-40B4-BE49-F238E27FC236}">
                <a16:creationId xmlns:a16="http://schemas.microsoft.com/office/drawing/2014/main" id="{8937F0F4-CD6B-4895-B221-B08B188F1C12}"/>
              </a:ext>
            </a:extLst>
          </p:cNvPr>
          <p:cNvSpPr txBox="1"/>
          <p:nvPr/>
        </p:nvSpPr>
        <p:spPr>
          <a:xfrm>
            <a:off x="128496" y="522657"/>
            <a:ext cx="11962629" cy="646331"/>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Scenario: A customer has Kubernetes-based practice in both Azure and on-premises and is struggling with infrastructure sprawl and lack of operational consistency. You as a partner have been brought in to conduct an analysis of the infrastructure and the Kubernetes practice, and implement a unified operations strategy using Azure native tools.</a:t>
            </a:r>
            <a:endParaRPr kumimoji="0" lang="en-US" sz="1400" b="0" i="0" u="none" strike="noStrike" kern="1200" cap="none" spc="0" normalizeH="0" baseline="0" noProof="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4133432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3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300"/>
                                        <p:tgtEl>
                                          <p:spTgt spid="65"/>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3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300"/>
                                        <p:tgtEl>
                                          <p:spTgt spid="70"/>
                                        </p:tgtEl>
                                      </p:cBhvr>
                                    </p:animEffect>
                                  </p:childTnLst>
                                </p:cTn>
                              </p:par>
                              <p:par>
                                <p:cTn id="22" presetID="10"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300"/>
                                        <p:tgtEl>
                                          <p:spTgt spid="73"/>
                                        </p:tgtEl>
                                      </p:cBhvr>
                                    </p:animEffect>
                                  </p:childTnLst>
                                </p:cTn>
                              </p:par>
                              <p:par>
                                <p:cTn id="25" presetID="10"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300"/>
                                        <p:tgtEl>
                                          <p:spTgt spid="7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300"/>
                                        <p:tgtEl>
                                          <p:spTgt spid="81"/>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3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fade">
                                      <p:cBhvr>
                                        <p:cTn id="38" dur="300"/>
                                        <p:tgtEl>
                                          <p:spTgt spid="1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300"/>
                                        <p:tgtEl>
                                          <p:spTgt spid="118"/>
                                        </p:tgtEl>
                                      </p:cBhvr>
                                    </p:animEffect>
                                  </p:childTnLst>
                                </p:cTn>
                              </p:par>
                              <p:par>
                                <p:cTn id="42" presetID="10" presetClass="entr" presetSubtype="0" fill="hold" nodeType="withEffect">
                                  <p:stCondLst>
                                    <p:cond delay="0"/>
                                  </p:stCondLst>
                                  <p:childTnLst>
                                    <p:set>
                                      <p:cBhvr>
                                        <p:cTn id="43" dur="1" fill="hold">
                                          <p:stCondLst>
                                            <p:cond delay="0"/>
                                          </p:stCondLst>
                                        </p:cTn>
                                        <p:tgtEl>
                                          <p:spTgt spid="125"/>
                                        </p:tgtEl>
                                        <p:attrNameLst>
                                          <p:attrName>style.visibility</p:attrName>
                                        </p:attrNameLst>
                                      </p:cBhvr>
                                      <p:to>
                                        <p:strVal val="visible"/>
                                      </p:to>
                                    </p:set>
                                    <p:animEffect transition="in" filter="fade">
                                      <p:cBhvr>
                                        <p:cTn id="44" dur="300"/>
                                        <p:tgtEl>
                                          <p:spTgt spid="125"/>
                                        </p:tgtEl>
                                      </p:cBhvr>
                                    </p:animEffect>
                                  </p:childTnLst>
                                </p:cTn>
                              </p:par>
                              <p:par>
                                <p:cTn id="45" presetID="10" presetClass="entr" presetSubtype="0" fill="hold" nodeType="with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300"/>
                                        <p:tgtEl>
                                          <p:spTgt spid="1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300"/>
                                        <p:tgtEl>
                                          <p:spTgt spid="8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fade">
                                      <p:cBhvr>
                                        <p:cTn id="55" dur="300"/>
                                        <p:tgtEl>
                                          <p:spTgt spid="91"/>
                                        </p:tgtEl>
                                      </p:cBhvr>
                                    </p:animEffect>
                                  </p:childTnLst>
                                </p:cTn>
                              </p:par>
                              <p:par>
                                <p:cTn id="56" presetID="10" presetClass="entr" presetSubtype="0" fill="hold" nodeType="withEffect">
                                  <p:stCondLst>
                                    <p:cond delay="0"/>
                                  </p:stCondLst>
                                  <p:childTnLst>
                                    <p:set>
                                      <p:cBhvr>
                                        <p:cTn id="57" dur="1" fill="hold">
                                          <p:stCondLst>
                                            <p:cond delay="0"/>
                                          </p:stCondLst>
                                        </p:cTn>
                                        <p:tgtEl>
                                          <p:spTgt spid="98"/>
                                        </p:tgtEl>
                                        <p:attrNameLst>
                                          <p:attrName>style.visibility</p:attrName>
                                        </p:attrNameLst>
                                      </p:cBhvr>
                                      <p:to>
                                        <p:strVal val="visible"/>
                                      </p:to>
                                    </p:set>
                                    <p:animEffect transition="in" filter="fade">
                                      <p:cBhvr>
                                        <p:cTn id="58" dur="300"/>
                                        <p:tgtEl>
                                          <p:spTgt spid="98"/>
                                        </p:tgtEl>
                                      </p:cBhvr>
                                    </p:animEffect>
                                  </p:childTnLst>
                                </p:cTn>
                              </p:par>
                              <p:par>
                                <p:cTn id="59" presetID="10" presetClass="entr" presetSubtype="0" fill="hold" nodeType="withEffect">
                                  <p:stCondLst>
                                    <p:cond delay="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300"/>
                                        <p:tgtEl>
                                          <p:spTgt spid="10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fade">
                                      <p:cBhvr>
                                        <p:cTn id="64" dur="300"/>
                                        <p:tgtEl>
                                          <p:spTgt spid="10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10"/>
                                        </p:tgtEl>
                                        <p:attrNameLst>
                                          <p:attrName>style.visibility</p:attrName>
                                        </p:attrNameLst>
                                      </p:cBhvr>
                                      <p:to>
                                        <p:strVal val="visible"/>
                                      </p:to>
                                    </p:set>
                                    <p:animEffect transition="in" filter="fade">
                                      <p:cBhvr>
                                        <p:cTn id="69" dur="300"/>
                                        <p:tgtEl>
                                          <p:spTgt spid="1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3"/>
                                        </p:tgtEl>
                                        <p:attrNameLst>
                                          <p:attrName>style.visibility</p:attrName>
                                        </p:attrNameLst>
                                      </p:cBhvr>
                                      <p:to>
                                        <p:strVal val="visible"/>
                                      </p:to>
                                    </p:set>
                                    <p:animEffect transition="in" filter="fade">
                                      <p:cBhvr>
                                        <p:cTn id="72" dur="300"/>
                                        <p:tgtEl>
                                          <p:spTgt spid="113"/>
                                        </p:tgtEl>
                                      </p:cBhvr>
                                    </p:animEffect>
                                  </p:childTnLst>
                                </p:cTn>
                              </p:par>
                              <p:par>
                                <p:cTn id="73" presetID="10" presetClass="entr" presetSubtype="0"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fade">
                                      <p:cBhvr>
                                        <p:cTn id="75" dur="300"/>
                                        <p:tgtEl>
                                          <p:spTgt spid="11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032"/>
                                        </p:tgtEl>
                                        <p:attrNameLst>
                                          <p:attrName>style.visibility</p:attrName>
                                        </p:attrNameLst>
                                      </p:cBhvr>
                                      <p:to>
                                        <p:strVal val="visible"/>
                                      </p:to>
                                    </p:set>
                                    <p:animEffect transition="in" filter="fade">
                                      <p:cBhvr>
                                        <p:cTn id="80" dur="300"/>
                                        <p:tgtEl>
                                          <p:spTgt spid="10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56"/>
                                        </p:tgtEl>
                                        <p:attrNameLst>
                                          <p:attrName>style.visibility</p:attrName>
                                        </p:attrNameLst>
                                      </p:cBhvr>
                                      <p:to>
                                        <p:strVal val="visible"/>
                                      </p:to>
                                    </p:set>
                                    <p:animEffect transition="in" filter="fade">
                                      <p:cBhvr>
                                        <p:cTn id="83" dur="300"/>
                                        <p:tgtEl>
                                          <p:spTgt spid="156"/>
                                        </p:tgtEl>
                                      </p:cBhvr>
                                    </p:animEffect>
                                  </p:childTnLst>
                                </p:cTn>
                              </p:par>
                              <p:par>
                                <p:cTn id="84" presetID="10" presetClass="entr" presetSubtype="0" fill="hold" nodeType="withEffect">
                                  <p:stCondLst>
                                    <p:cond delay="0"/>
                                  </p:stCondLst>
                                  <p:childTnLst>
                                    <p:set>
                                      <p:cBhvr>
                                        <p:cTn id="85" dur="1" fill="hold">
                                          <p:stCondLst>
                                            <p:cond delay="0"/>
                                          </p:stCondLst>
                                        </p:cTn>
                                        <p:tgtEl>
                                          <p:spTgt spid="157"/>
                                        </p:tgtEl>
                                        <p:attrNameLst>
                                          <p:attrName>style.visibility</p:attrName>
                                        </p:attrNameLst>
                                      </p:cBhvr>
                                      <p:to>
                                        <p:strVal val="visible"/>
                                      </p:to>
                                    </p:set>
                                    <p:animEffect transition="in" filter="fade">
                                      <p:cBhvr>
                                        <p:cTn id="86" dur="300"/>
                                        <p:tgtEl>
                                          <p:spTgt spid="1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64"/>
                                        </p:tgtEl>
                                        <p:attrNameLst>
                                          <p:attrName>style.visibility</p:attrName>
                                        </p:attrNameLst>
                                      </p:cBhvr>
                                      <p:to>
                                        <p:strVal val="visible"/>
                                      </p:to>
                                    </p:set>
                                    <p:animEffect transition="in" filter="fade">
                                      <p:cBhvr>
                                        <p:cTn id="89" dur="300"/>
                                        <p:tgtEl>
                                          <p:spTgt spid="16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50"/>
                                        </p:tgtEl>
                                        <p:attrNameLst>
                                          <p:attrName>style.visibility</p:attrName>
                                        </p:attrNameLst>
                                      </p:cBhvr>
                                      <p:to>
                                        <p:strVal val="visible"/>
                                      </p:to>
                                    </p:set>
                                    <p:animEffect transition="in" filter="fade">
                                      <p:cBhvr>
                                        <p:cTn id="94" dur="300"/>
                                        <p:tgtEl>
                                          <p:spTgt spid="15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1"/>
                                        </p:tgtEl>
                                        <p:attrNameLst>
                                          <p:attrName>style.visibility</p:attrName>
                                        </p:attrNameLst>
                                      </p:cBhvr>
                                      <p:to>
                                        <p:strVal val="visible"/>
                                      </p:to>
                                    </p:set>
                                    <p:animEffect transition="in" filter="fade">
                                      <p:cBhvr>
                                        <p:cTn id="97" dur="300"/>
                                        <p:tgtEl>
                                          <p:spTgt spid="15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65"/>
                                        </p:tgtEl>
                                        <p:attrNameLst>
                                          <p:attrName>style.visibility</p:attrName>
                                        </p:attrNameLst>
                                      </p:cBhvr>
                                      <p:to>
                                        <p:strVal val="visible"/>
                                      </p:to>
                                    </p:set>
                                    <p:animEffect transition="in" filter="fade">
                                      <p:cBhvr>
                                        <p:cTn id="100" dur="300"/>
                                        <p:tgtEl>
                                          <p:spTgt spid="16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300"/>
                                        <p:tgtEl>
                                          <p:spTgt spid="15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66"/>
                                        </p:tgtEl>
                                        <p:attrNameLst>
                                          <p:attrName>style.visibility</p:attrName>
                                        </p:attrNameLst>
                                      </p:cBhvr>
                                      <p:to>
                                        <p:strVal val="visible"/>
                                      </p:to>
                                    </p:set>
                                    <p:animEffect transition="in" filter="fade">
                                      <p:cBhvr>
                                        <p:cTn id="108" dur="300"/>
                                        <p:tgtEl>
                                          <p:spTgt spid="16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67"/>
                                        </p:tgtEl>
                                        <p:attrNameLst>
                                          <p:attrName>style.visibility</p:attrName>
                                        </p:attrNameLst>
                                      </p:cBhvr>
                                      <p:to>
                                        <p:strVal val="visible"/>
                                      </p:to>
                                    </p:set>
                                    <p:animEffect transition="in" filter="fade">
                                      <p:cBhvr>
                                        <p:cTn id="111" dur="300"/>
                                        <p:tgtEl>
                                          <p:spTgt spid="167"/>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82"/>
                                        </p:tgtEl>
                                        <p:attrNameLst>
                                          <p:attrName>style.visibility</p:attrName>
                                        </p:attrNameLst>
                                      </p:cBhvr>
                                      <p:to>
                                        <p:strVal val="visible"/>
                                      </p:to>
                                    </p:set>
                                    <p:animEffect transition="in" filter="fade">
                                      <p:cBhvr>
                                        <p:cTn id="116" dur="3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3" grpId="0" animBg="1"/>
      <p:bldP spid="91" grpId="0"/>
      <p:bldP spid="106" grpId="0"/>
      <p:bldP spid="113" grpId="0"/>
      <p:bldP spid="118" grpId="0"/>
      <p:bldP spid="150" grpId="0" animBg="1"/>
      <p:bldP spid="151" grpId="0"/>
      <p:bldP spid="156" grpId="0" animBg="1"/>
      <p:bldP spid="164" grpId="0"/>
      <p:bldP spid="165" grpId="0" animBg="1"/>
      <p:bldP spid="155" grpId="0"/>
      <p:bldP spid="167" grpId="0" animBg="1"/>
      <p:bldP spid="8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7F92-AA5B-42A6-B4EF-2B71476A0959}"/>
              </a:ext>
            </a:extLst>
          </p:cNvPr>
          <p:cNvSpPr>
            <a:spLocks noGrp="1"/>
          </p:cNvSpPr>
          <p:nvPr>
            <p:ph type="title"/>
          </p:nvPr>
        </p:nvSpPr>
        <p:spPr>
          <a:xfrm>
            <a:off x="113678" y="114041"/>
            <a:ext cx="12292275" cy="338554"/>
          </a:xfrm>
        </p:spPr>
        <p:txBody>
          <a:bodyPr anchor="ctr"/>
          <a:lstStyle/>
          <a:p>
            <a:r>
              <a:rPr lang="en-US" sz="2200" spc="-50"/>
              <a:t>Example: Azure Arc Partner </a:t>
            </a:r>
            <a:r>
              <a:rPr lang="en-US" sz="2200" spc="-50">
                <a:latin typeface="Segoe UI Semibold"/>
              </a:rPr>
              <a:t>Opportunity – </a:t>
            </a:r>
            <a:r>
              <a:rPr lang="en-US" sz="2200" spc="-51">
                <a:latin typeface="Segoe UI Semibold"/>
              </a:rPr>
              <a:t>App modernization, governance and compliance at-scale</a:t>
            </a:r>
            <a:endParaRPr lang="en-US" sz="2200"/>
          </a:p>
        </p:txBody>
      </p:sp>
      <p:sp>
        <p:nvSpPr>
          <p:cNvPr id="84" name="TextBox 83">
            <a:extLst>
              <a:ext uri="{FF2B5EF4-FFF2-40B4-BE49-F238E27FC236}">
                <a16:creationId xmlns:a16="http://schemas.microsoft.com/office/drawing/2014/main" id="{8937F0F4-CD6B-4895-B221-B08B188F1C12}"/>
              </a:ext>
            </a:extLst>
          </p:cNvPr>
          <p:cNvSpPr txBox="1"/>
          <p:nvPr/>
        </p:nvSpPr>
        <p:spPr>
          <a:xfrm>
            <a:off x="128496" y="522657"/>
            <a:ext cx="11962629" cy="646331"/>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Scenario: A customer has Kubernetes-based practice in both Azure and on-premises and is struggling with infrastructure sprawl and lack of operational consistency. You as a partner have been brought in to conduct an analysis of the infrastructure and the Kubernetes practice, and implement a unified operations strategy using Azure native tools.</a:t>
            </a:r>
            <a:endParaRPr kumimoji="0" lang="en-US" sz="1400" b="0" i="0" u="none" strike="noStrike" kern="1200" cap="none" spc="0" normalizeH="0" baseline="0" noProof="0">
              <a:ln>
                <a:noFill/>
              </a:ln>
              <a:solidFill>
                <a:srgbClr val="FF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ADCAF2A5-AE19-4D8C-BE0B-F3D90D4E6F99}"/>
              </a:ext>
            </a:extLst>
          </p:cNvPr>
          <p:cNvGrpSpPr/>
          <p:nvPr/>
        </p:nvGrpSpPr>
        <p:grpSpPr>
          <a:xfrm>
            <a:off x="5227826" y="1314204"/>
            <a:ext cx="1736347" cy="518241"/>
            <a:chOff x="3821882" y="1747064"/>
            <a:chExt cx="1736347" cy="518241"/>
          </a:xfrm>
        </p:grpSpPr>
        <p:sp>
          <p:nvSpPr>
            <p:cNvPr id="86" name="Rectangle 85">
              <a:extLst>
                <a:ext uri="{FF2B5EF4-FFF2-40B4-BE49-F238E27FC236}">
                  <a16:creationId xmlns:a16="http://schemas.microsoft.com/office/drawing/2014/main" id="{BB7F79D6-EA14-43EC-8583-7611572A9461}"/>
                </a:ext>
                <a:ext uri="{C183D7F6-B498-43B3-948B-1728B52AA6E4}">
                  <adec:decorative xmlns:adec="http://schemas.microsoft.com/office/drawing/2017/decorative" val="1"/>
                </a:ext>
              </a:extLst>
            </p:cNvPr>
            <p:cNvSpPr/>
            <p:nvPr/>
          </p:nvSpPr>
          <p:spPr bwMode="auto">
            <a:xfrm>
              <a:off x="3821882" y="174706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87" name="Rectangle 86">
              <a:extLst>
                <a:ext uri="{FF2B5EF4-FFF2-40B4-BE49-F238E27FC236}">
                  <a16:creationId xmlns:a16="http://schemas.microsoft.com/office/drawing/2014/main" id="{961F1335-7340-4773-B97D-E4DB968BD520}"/>
                </a:ext>
              </a:extLst>
            </p:cNvPr>
            <p:cNvSpPr/>
            <p:nvPr/>
          </p:nvSpPr>
          <p:spPr>
            <a:xfrm>
              <a:off x="4373370" y="1874387"/>
              <a:ext cx="97174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pic>
          <p:nvPicPr>
            <p:cNvPr id="88" name="Graphic 87">
              <a:extLst>
                <a:ext uri="{FF2B5EF4-FFF2-40B4-BE49-F238E27FC236}">
                  <a16:creationId xmlns:a16="http://schemas.microsoft.com/office/drawing/2014/main" id="{A6E50214-F78D-4640-882E-8C7F182AE0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4552" y="1822312"/>
              <a:ext cx="365760" cy="365760"/>
            </a:xfrm>
            <a:prstGeom prst="rect">
              <a:avLst/>
            </a:prstGeom>
          </p:spPr>
        </p:pic>
      </p:grpSp>
      <p:sp>
        <p:nvSpPr>
          <p:cNvPr id="89" name="Rectangle 88">
            <a:extLst>
              <a:ext uri="{FF2B5EF4-FFF2-40B4-BE49-F238E27FC236}">
                <a16:creationId xmlns:a16="http://schemas.microsoft.com/office/drawing/2014/main" id="{1023D94A-F5BE-4178-81E9-9EDC992CCCA7}"/>
              </a:ext>
            </a:extLst>
          </p:cNvPr>
          <p:cNvSpPr/>
          <p:nvPr/>
        </p:nvSpPr>
        <p:spPr bwMode="auto">
          <a:xfrm>
            <a:off x="625799" y="2115643"/>
            <a:ext cx="10940402" cy="148229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90" name="Group 89">
            <a:extLst>
              <a:ext uri="{FF2B5EF4-FFF2-40B4-BE49-F238E27FC236}">
                <a16:creationId xmlns:a16="http://schemas.microsoft.com/office/drawing/2014/main" id="{E39560D3-83C8-4F68-BC5C-B697B413E098}"/>
              </a:ext>
            </a:extLst>
          </p:cNvPr>
          <p:cNvGrpSpPr/>
          <p:nvPr/>
        </p:nvGrpSpPr>
        <p:grpSpPr>
          <a:xfrm>
            <a:off x="721875" y="2757064"/>
            <a:ext cx="10748249" cy="530300"/>
            <a:chOff x="203026" y="2579125"/>
            <a:chExt cx="10748249" cy="530300"/>
          </a:xfrm>
        </p:grpSpPr>
        <p:sp>
          <p:nvSpPr>
            <p:cNvPr id="92" name="Rectangle 91">
              <a:extLst>
                <a:ext uri="{FF2B5EF4-FFF2-40B4-BE49-F238E27FC236}">
                  <a16:creationId xmlns:a16="http://schemas.microsoft.com/office/drawing/2014/main" id="{05BB425F-5D65-4027-8F9A-3D43617744CE}"/>
                </a:ext>
                <a:ext uri="{C183D7F6-B498-43B3-948B-1728B52AA6E4}">
                  <adec:decorative xmlns:adec="http://schemas.microsoft.com/office/drawing/2017/decorative" val="1"/>
                </a:ext>
              </a:extLst>
            </p:cNvPr>
            <p:cNvSpPr/>
            <p:nvPr/>
          </p:nvSpPr>
          <p:spPr bwMode="auto">
            <a:xfrm>
              <a:off x="203026" y="2579125"/>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93" name="Graphic 92">
              <a:extLst>
                <a:ext uri="{FF2B5EF4-FFF2-40B4-BE49-F238E27FC236}">
                  <a16:creationId xmlns:a16="http://schemas.microsoft.com/office/drawing/2014/main" id="{BED55A90-2B1D-41AD-AEC3-739A8102ED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711" y="2655365"/>
              <a:ext cx="365760" cy="365760"/>
            </a:xfrm>
            <a:prstGeom prst="rect">
              <a:avLst/>
            </a:prstGeom>
          </p:spPr>
        </p:pic>
        <p:sp>
          <p:nvSpPr>
            <p:cNvPr id="94" name="Rectangle 93">
              <a:extLst>
                <a:ext uri="{FF2B5EF4-FFF2-40B4-BE49-F238E27FC236}">
                  <a16:creationId xmlns:a16="http://schemas.microsoft.com/office/drawing/2014/main" id="{6857899C-144C-4E50-977C-CEB6C037A06B}"/>
                </a:ext>
              </a:extLst>
            </p:cNvPr>
            <p:cNvSpPr/>
            <p:nvPr/>
          </p:nvSpPr>
          <p:spPr>
            <a:xfrm>
              <a:off x="682378" y="2706448"/>
              <a:ext cx="111601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sp>
          <p:nvSpPr>
            <p:cNvPr id="96" name="Rectangle 95">
              <a:extLst>
                <a:ext uri="{FF2B5EF4-FFF2-40B4-BE49-F238E27FC236}">
                  <a16:creationId xmlns:a16="http://schemas.microsoft.com/office/drawing/2014/main" id="{447008F8-F8A8-4BA3-8956-C2065691E5AE}"/>
                </a:ext>
                <a:ext uri="{C183D7F6-B498-43B3-948B-1728B52AA6E4}">
                  <adec:decorative xmlns:adec="http://schemas.microsoft.com/office/drawing/2017/decorative" val="1"/>
                </a:ext>
              </a:extLst>
            </p:cNvPr>
            <p:cNvSpPr/>
            <p:nvPr/>
          </p:nvSpPr>
          <p:spPr bwMode="auto">
            <a:xfrm>
              <a:off x="1997180" y="258109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99" name="Rectangle 98">
              <a:extLst>
                <a:ext uri="{FF2B5EF4-FFF2-40B4-BE49-F238E27FC236}">
                  <a16:creationId xmlns:a16="http://schemas.microsoft.com/office/drawing/2014/main" id="{7BCD5F68-C9DD-4718-AE8C-9346EFB29BB0}"/>
                </a:ext>
              </a:extLst>
            </p:cNvPr>
            <p:cNvSpPr/>
            <p:nvPr/>
          </p:nvSpPr>
          <p:spPr>
            <a:xfrm>
              <a:off x="2312228" y="2708415"/>
              <a:ext cx="144462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pic>
          <p:nvPicPr>
            <p:cNvPr id="100" name="Graphic 99">
              <a:extLst>
                <a:ext uri="{FF2B5EF4-FFF2-40B4-BE49-F238E27FC236}">
                  <a16:creationId xmlns:a16="http://schemas.microsoft.com/office/drawing/2014/main" id="{35E4A82B-04CF-4601-8D02-F22E52741D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3783" y="2604265"/>
              <a:ext cx="365760" cy="365760"/>
            </a:xfrm>
            <a:prstGeom prst="rect">
              <a:avLst/>
            </a:prstGeom>
          </p:spPr>
        </p:pic>
        <p:sp>
          <p:nvSpPr>
            <p:cNvPr id="101" name="Rectangle 100">
              <a:extLst>
                <a:ext uri="{FF2B5EF4-FFF2-40B4-BE49-F238E27FC236}">
                  <a16:creationId xmlns:a16="http://schemas.microsoft.com/office/drawing/2014/main" id="{DCFDE025-CD39-4BA7-90AA-9659D0D07F17}"/>
                </a:ext>
                <a:ext uri="{C183D7F6-B498-43B3-948B-1728B52AA6E4}">
                  <adec:decorative xmlns:adec="http://schemas.microsoft.com/office/drawing/2017/decorative" val="1"/>
                </a:ext>
              </a:extLst>
            </p:cNvPr>
            <p:cNvSpPr/>
            <p:nvPr/>
          </p:nvSpPr>
          <p:spPr bwMode="auto">
            <a:xfrm>
              <a:off x="3789164" y="258488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3" name="Rectangle 102">
              <a:extLst>
                <a:ext uri="{FF2B5EF4-FFF2-40B4-BE49-F238E27FC236}">
                  <a16:creationId xmlns:a16="http://schemas.microsoft.com/office/drawing/2014/main" id="{5EA23B9B-097F-4870-8E2E-B728A63CE137}"/>
                </a:ext>
              </a:extLst>
            </p:cNvPr>
            <p:cNvSpPr/>
            <p:nvPr/>
          </p:nvSpPr>
          <p:spPr>
            <a:xfrm>
              <a:off x="4232450" y="2712205"/>
              <a:ext cx="118814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pic>
          <p:nvPicPr>
            <p:cNvPr id="104" name="Graphic 103">
              <a:extLst>
                <a:ext uri="{FF2B5EF4-FFF2-40B4-BE49-F238E27FC236}">
                  <a16:creationId xmlns:a16="http://schemas.microsoft.com/office/drawing/2014/main" id="{1676DAAF-2A42-47B8-BE6D-41C39A051D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6690" y="2660130"/>
              <a:ext cx="365760" cy="365760"/>
            </a:xfrm>
            <a:prstGeom prst="rect">
              <a:avLst/>
            </a:prstGeom>
          </p:spPr>
        </p:pic>
        <p:sp>
          <p:nvSpPr>
            <p:cNvPr id="105" name="Rectangle 104">
              <a:extLst>
                <a:ext uri="{FF2B5EF4-FFF2-40B4-BE49-F238E27FC236}">
                  <a16:creationId xmlns:a16="http://schemas.microsoft.com/office/drawing/2014/main" id="{FC7A1A39-45F1-4C6C-B43B-23CA728F6F07}"/>
                </a:ext>
                <a:ext uri="{C183D7F6-B498-43B3-948B-1728B52AA6E4}">
                  <adec:decorative xmlns:adec="http://schemas.microsoft.com/office/drawing/2017/decorative" val="1"/>
                </a:ext>
              </a:extLst>
            </p:cNvPr>
            <p:cNvSpPr/>
            <p:nvPr/>
          </p:nvSpPr>
          <p:spPr bwMode="auto">
            <a:xfrm>
              <a:off x="5598004" y="2584881"/>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7" name="Rectangle 106">
              <a:extLst>
                <a:ext uri="{FF2B5EF4-FFF2-40B4-BE49-F238E27FC236}">
                  <a16:creationId xmlns:a16="http://schemas.microsoft.com/office/drawing/2014/main" id="{113DEB5A-73D3-438C-AEB9-9016A88C7579}"/>
                </a:ext>
              </a:extLst>
            </p:cNvPr>
            <p:cNvSpPr/>
            <p:nvPr/>
          </p:nvSpPr>
          <p:spPr>
            <a:xfrm>
              <a:off x="6063708" y="2706448"/>
              <a:ext cx="1109599"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pic>
          <p:nvPicPr>
            <p:cNvPr id="108" name="Graphic 107">
              <a:extLst>
                <a:ext uri="{FF2B5EF4-FFF2-40B4-BE49-F238E27FC236}">
                  <a16:creationId xmlns:a16="http://schemas.microsoft.com/office/drawing/2014/main" id="{B77516D6-55E0-447C-8EEA-844DFFDE370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141" y="2654373"/>
              <a:ext cx="365760" cy="365760"/>
            </a:xfrm>
            <a:prstGeom prst="rect">
              <a:avLst/>
            </a:prstGeom>
          </p:spPr>
        </p:pic>
        <p:sp>
          <p:nvSpPr>
            <p:cNvPr id="109" name="Rectangle 108">
              <a:extLst>
                <a:ext uri="{FF2B5EF4-FFF2-40B4-BE49-F238E27FC236}">
                  <a16:creationId xmlns:a16="http://schemas.microsoft.com/office/drawing/2014/main" id="{2D4026CD-B4A5-4865-8EE7-75A4AC29A3FB}"/>
                </a:ext>
                <a:ext uri="{C183D7F6-B498-43B3-948B-1728B52AA6E4}">
                  <adec:decorative xmlns:adec="http://schemas.microsoft.com/office/drawing/2017/decorative" val="1"/>
                </a:ext>
              </a:extLst>
            </p:cNvPr>
            <p:cNvSpPr/>
            <p:nvPr/>
          </p:nvSpPr>
          <p:spPr bwMode="auto">
            <a:xfrm>
              <a:off x="7397238" y="259118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1" name="Rectangle 110">
              <a:extLst>
                <a:ext uri="{FF2B5EF4-FFF2-40B4-BE49-F238E27FC236}">
                  <a16:creationId xmlns:a16="http://schemas.microsoft.com/office/drawing/2014/main" id="{849176A3-C43C-425E-A566-0450D83194E1}"/>
                </a:ext>
              </a:extLst>
            </p:cNvPr>
            <p:cNvSpPr/>
            <p:nvPr/>
          </p:nvSpPr>
          <p:spPr>
            <a:xfrm>
              <a:off x="8113341" y="2719499"/>
              <a:ext cx="540533"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RBAC</a:t>
              </a:r>
            </a:p>
          </p:txBody>
        </p:sp>
        <p:pic>
          <p:nvPicPr>
            <p:cNvPr id="114" name="Graphic 113">
              <a:extLst>
                <a:ext uri="{FF2B5EF4-FFF2-40B4-BE49-F238E27FC236}">
                  <a16:creationId xmlns:a16="http://schemas.microsoft.com/office/drawing/2014/main" id="{25B57884-2BD4-4333-9A85-A60C17CD3E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22430" y="2673098"/>
              <a:ext cx="365760" cy="365760"/>
            </a:xfrm>
            <a:prstGeom prst="rect">
              <a:avLst/>
            </a:prstGeom>
          </p:spPr>
        </p:pic>
        <p:sp>
          <p:nvSpPr>
            <p:cNvPr id="116" name="Rectangle 115">
              <a:extLst>
                <a:ext uri="{FF2B5EF4-FFF2-40B4-BE49-F238E27FC236}">
                  <a16:creationId xmlns:a16="http://schemas.microsoft.com/office/drawing/2014/main" id="{78981883-0510-4239-A0EA-8E703F911C37}"/>
                </a:ext>
                <a:ext uri="{C183D7F6-B498-43B3-948B-1728B52AA6E4}">
                  <adec:decorative xmlns:adec="http://schemas.microsoft.com/office/drawing/2017/decorative" val="1"/>
                </a:ext>
              </a:extLst>
            </p:cNvPr>
            <p:cNvSpPr/>
            <p:nvPr/>
          </p:nvSpPr>
          <p:spPr bwMode="auto">
            <a:xfrm>
              <a:off x="9184660" y="2591184"/>
              <a:ext cx="1736347" cy="51824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7" name="Rectangle 116">
              <a:extLst>
                <a:ext uri="{FF2B5EF4-FFF2-40B4-BE49-F238E27FC236}">
                  <a16:creationId xmlns:a16="http://schemas.microsoft.com/office/drawing/2014/main" id="{17BF7C17-148A-4703-B3DA-062DC93033A6}"/>
                </a:ext>
              </a:extLst>
            </p:cNvPr>
            <p:cNvSpPr/>
            <p:nvPr/>
          </p:nvSpPr>
          <p:spPr>
            <a:xfrm>
              <a:off x="9817631" y="2645912"/>
              <a:ext cx="1133644"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GitOps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Configurations</a:t>
              </a:r>
            </a:p>
          </p:txBody>
        </p:sp>
        <p:pic>
          <p:nvPicPr>
            <p:cNvPr id="119" name="Graphic 118">
              <a:extLst>
                <a:ext uri="{FF2B5EF4-FFF2-40B4-BE49-F238E27FC236}">
                  <a16:creationId xmlns:a16="http://schemas.microsoft.com/office/drawing/2014/main" id="{544ECB46-7BCA-439C-9CE9-AEA0366DCF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18266" y="2683853"/>
              <a:ext cx="365760" cy="365760"/>
            </a:xfrm>
            <a:prstGeom prst="rect">
              <a:avLst/>
            </a:prstGeom>
          </p:spPr>
        </p:pic>
      </p:grpSp>
      <p:sp>
        <p:nvSpPr>
          <p:cNvPr id="127" name="TextBox 126">
            <a:extLst>
              <a:ext uri="{FF2B5EF4-FFF2-40B4-BE49-F238E27FC236}">
                <a16:creationId xmlns:a16="http://schemas.microsoft.com/office/drawing/2014/main" id="{25CA68AC-0FBD-4F36-AAB3-212C485E8922}"/>
              </a:ext>
            </a:extLst>
          </p:cNvPr>
          <p:cNvSpPr txBox="1"/>
          <p:nvPr/>
        </p:nvSpPr>
        <p:spPr>
          <a:xfrm>
            <a:off x="1632208" y="3276924"/>
            <a:ext cx="8927582"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Segoe UI" pitchFamily="34" charset="0"/>
              </a:rPr>
              <a:t>Hybrid application modernization unified operations, DevOps, governance, compliance and security at-scale </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02B53E56-F6AA-4E8C-8214-C0D0934C0C4E}"/>
              </a:ext>
            </a:extLst>
          </p:cNvPr>
          <p:cNvGrpSpPr/>
          <p:nvPr/>
        </p:nvGrpSpPr>
        <p:grpSpPr>
          <a:xfrm>
            <a:off x="7019646" y="5282977"/>
            <a:ext cx="3067325" cy="1538592"/>
            <a:chOff x="8088974" y="3374217"/>
            <a:chExt cx="3067325" cy="1538592"/>
          </a:xfrm>
        </p:grpSpPr>
        <p:sp>
          <p:nvSpPr>
            <p:cNvPr id="129" name="Rectangle 128">
              <a:extLst>
                <a:ext uri="{FF2B5EF4-FFF2-40B4-BE49-F238E27FC236}">
                  <a16:creationId xmlns:a16="http://schemas.microsoft.com/office/drawing/2014/main" id="{3533AA09-8C9C-427C-817A-AC9990E9AAE0}"/>
                </a:ext>
                <a:ext uri="{C183D7F6-B498-43B3-948B-1728B52AA6E4}">
                  <adec:decorative xmlns:adec="http://schemas.microsoft.com/office/drawing/2017/decorative" val="1"/>
                </a:ext>
              </a:extLst>
            </p:cNvPr>
            <p:cNvSpPr/>
            <p:nvPr/>
          </p:nvSpPr>
          <p:spPr bwMode="auto">
            <a:xfrm>
              <a:off x="8088974" y="3374217"/>
              <a:ext cx="3067325" cy="15385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31" name="TextBox 130">
              <a:extLst>
                <a:ext uri="{FF2B5EF4-FFF2-40B4-BE49-F238E27FC236}">
                  <a16:creationId xmlns:a16="http://schemas.microsoft.com/office/drawing/2014/main" id="{6EC279C9-85A1-4471-9CDA-EE052719C5CD}"/>
                </a:ext>
              </a:extLst>
            </p:cNvPr>
            <p:cNvSpPr txBox="1"/>
            <p:nvPr/>
          </p:nvSpPr>
          <p:spPr>
            <a:xfrm>
              <a:off x="8265027" y="4370020"/>
              <a:ext cx="2725747"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On-premises/other clouds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Arc enabled Kubernetes clusters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2" name="Rectangle 131">
            <a:extLst>
              <a:ext uri="{FF2B5EF4-FFF2-40B4-BE49-F238E27FC236}">
                <a16:creationId xmlns:a16="http://schemas.microsoft.com/office/drawing/2014/main" id="{99514B23-F549-4530-95D6-CF1A67C08BF0}"/>
              </a:ext>
              <a:ext uri="{C183D7F6-B498-43B3-948B-1728B52AA6E4}">
                <adec:decorative xmlns:adec="http://schemas.microsoft.com/office/drawing/2017/decorative" val="1"/>
              </a:ext>
            </a:extLst>
          </p:cNvPr>
          <p:cNvSpPr/>
          <p:nvPr/>
        </p:nvSpPr>
        <p:spPr bwMode="auto">
          <a:xfrm>
            <a:off x="7019646" y="3649608"/>
            <a:ext cx="3067325" cy="15430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33" name="Group 132">
            <a:extLst>
              <a:ext uri="{FF2B5EF4-FFF2-40B4-BE49-F238E27FC236}">
                <a16:creationId xmlns:a16="http://schemas.microsoft.com/office/drawing/2014/main" id="{676B29C7-4DAD-4F77-A740-E15FF89A6A49}"/>
              </a:ext>
            </a:extLst>
          </p:cNvPr>
          <p:cNvGrpSpPr/>
          <p:nvPr/>
        </p:nvGrpSpPr>
        <p:grpSpPr>
          <a:xfrm>
            <a:off x="7231589" y="4106994"/>
            <a:ext cx="2614131" cy="953932"/>
            <a:chOff x="1899940" y="3408230"/>
            <a:chExt cx="2614131" cy="953932"/>
          </a:xfrm>
        </p:grpSpPr>
        <p:pic>
          <p:nvPicPr>
            <p:cNvPr id="134" name="Graphic 133">
              <a:extLst>
                <a:ext uri="{FF2B5EF4-FFF2-40B4-BE49-F238E27FC236}">
                  <a16:creationId xmlns:a16="http://schemas.microsoft.com/office/drawing/2014/main" id="{98EB2267-0786-4D1D-9E41-4565CEFCD3D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6351" y="3457032"/>
              <a:ext cx="460109" cy="460109"/>
            </a:xfrm>
            <a:prstGeom prst="rect">
              <a:avLst/>
            </a:prstGeom>
          </p:spPr>
        </p:pic>
        <p:pic>
          <p:nvPicPr>
            <p:cNvPr id="137" name="Graphic 136">
              <a:extLst>
                <a:ext uri="{FF2B5EF4-FFF2-40B4-BE49-F238E27FC236}">
                  <a16:creationId xmlns:a16="http://schemas.microsoft.com/office/drawing/2014/main" id="{9544B23F-E62A-42D6-A45E-378043BB68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781" y="3425705"/>
              <a:ext cx="460109" cy="460109"/>
            </a:xfrm>
            <a:prstGeom prst="rect">
              <a:avLst/>
            </a:prstGeom>
          </p:spPr>
        </p:pic>
        <p:pic>
          <p:nvPicPr>
            <p:cNvPr id="139" name="Graphic 138">
              <a:extLst>
                <a:ext uri="{FF2B5EF4-FFF2-40B4-BE49-F238E27FC236}">
                  <a16:creationId xmlns:a16="http://schemas.microsoft.com/office/drawing/2014/main" id="{6A19DDE0-DD2E-40FE-AB70-BAEB9030D3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99940" y="3886964"/>
              <a:ext cx="460109" cy="460109"/>
            </a:xfrm>
            <a:prstGeom prst="rect">
              <a:avLst/>
            </a:prstGeom>
          </p:spPr>
        </p:pic>
        <p:pic>
          <p:nvPicPr>
            <p:cNvPr id="141" name="Graphic 140">
              <a:extLst>
                <a:ext uri="{FF2B5EF4-FFF2-40B4-BE49-F238E27FC236}">
                  <a16:creationId xmlns:a16="http://schemas.microsoft.com/office/drawing/2014/main" id="{B13A2963-191A-4C6C-9186-E7C56FA0EC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36366" y="3902053"/>
              <a:ext cx="460109" cy="460109"/>
            </a:xfrm>
            <a:prstGeom prst="rect">
              <a:avLst/>
            </a:prstGeom>
          </p:spPr>
        </p:pic>
        <p:pic>
          <p:nvPicPr>
            <p:cNvPr id="143" name="Graphic 142">
              <a:extLst>
                <a:ext uri="{FF2B5EF4-FFF2-40B4-BE49-F238E27FC236}">
                  <a16:creationId xmlns:a16="http://schemas.microsoft.com/office/drawing/2014/main" id="{0FEABF29-664D-4DD7-850B-3ECC55E1221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53962" y="3408230"/>
              <a:ext cx="460109" cy="460109"/>
            </a:xfrm>
            <a:prstGeom prst="rect">
              <a:avLst/>
            </a:prstGeom>
          </p:spPr>
        </p:pic>
      </p:grpSp>
      <p:sp>
        <p:nvSpPr>
          <p:cNvPr id="147" name="TextBox 146">
            <a:extLst>
              <a:ext uri="{FF2B5EF4-FFF2-40B4-BE49-F238E27FC236}">
                <a16:creationId xmlns:a16="http://schemas.microsoft.com/office/drawing/2014/main" id="{FEE2C9FA-FA31-476D-8D52-23646170A59E}"/>
              </a:ext>
            </a:extLst>
          </p:cNvPr>
          <p:cNvSpPr txBox="1"/>
          <p:nvPr/>
        </p:nvSpPr>
        <p:spPr>
          <a:xfrm>
            <a:off x="7554642" y="3706460"/>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applications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06D54C56-2E26-452B-91C7-AF19A7BC1D6D}"/>
              </a:ext>
            </a:extLst>
          </p:cNvPr>
          <p:cNvGrpSpPr/>
          <p:nvPr/>
        </p:nvGrpSpPr>
        <p:grpSpPr>
          <a:xfrm>
            <a:off x="7533231" y="5385264"/>
            <a:ext cx="2030365" cy="827415"/>
            <a:chOff x="8592156" y="5444401"/>
            <a:chExt cx="2030365" cy="827415"/>
          </a:xfrm>
        </p:grpSpPr>
        <p:grpSp>
          <p:nvGrpSpPr>
            <p:cNvPr id="149" name="Group 148">
              <a:extLst>
                <a:ext uri="{FF2B5EF4-FFF2-40B4-BE49-F238E27FC236}">
                  <a16:creationId xmlns:a16="http://schemas.microsoft.com/office/drawing/2014/main" id="{44DBBD8F-4CFF-49F8-BC5C-CF5CCC56C207}"/>
                </a:ext>
              </a:extLst>
            </p:cNvPr>
            <p:cNvGrpSpPr/>
            <p:nvPr/>
          </p:nvGrpSpPr>
          <p:grpSpPr>
            <a:xfrm>
              <a:off x="8592156" y="5444401"/>
              <a:ext cx="2030365" cy="367913"/>
              <a:chOff x="8592156" y="5444401"/>
              <a:chExt cx="2030365" cy="367913"/>
            </a:xfrm>
          </p:grpSpPr>
          <p:pic>
            <p:nvPicPr>
              <p:cNvPr id="168" name="Graphic 167">
                <a:extLst>
                  <a:ext uri="{FF2B5EF4-FFF2-40B4-BE49-F238E27FC236}">
                    <a16:creationId xmlns:a16="http://schemas.microsoft.com/office/drawing/2014/main" id="{08FD89EB-8B6A-4A8A-842E-53EC3A7A86F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92156" y="5446554"/>
                <a:ext cx="365760" cy="365760"/>
              </a:xfrm>
              <a:prstGeom prst="rect">
                <a:avLst/>
              </a:prstGeom>
            </p:spPr>
          </p:pic>
          <p:pic>
            <p:nvPicPr>
              <p:cNvPr id="169" name="Graphic 168">
                <a:extLst>
                  <a:ext uri="{FF2B5EF4-FFF2-40B4-BE49-F238E27FC236}">
                    <a16:creationId xmlns:a16="http://schemas.microsoft.com/office/drawing/2014/main" id="{1211D3A5-99ED-4AA4-9102-797F2BA6D1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44853" y="5446554"/>
                <a:ext cx="365760" cy="365760"/>
              </a:xfrm>
              <a:prstGeom prst="rect">
                <a:avLst/>
              </a:prstGeom>
            </p:spPr>
          </p:pic>
          <p:pic>
            <p:nvPicPr>
              <p:cNvPr id="170" name="Graphic 169">
                <a:extLst>
                  <a:ext uri="{FF2B5EF4-FFF2-40B4-BE49-F238E27FC236}">
                    <a16:creationId xmlns:a16="http://schemas.microsoft.com/office/drawing/2014/main" id="{08BA526B-5D0A-4A06-961A-42EC1FBF73C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00807" y="5446554"/>
                <a:ext cx="365760" cy="365760"/>
              </a:xfrm>
              <a:prstGeom prst="rect">
                <a:avLst/>
              </a:prstGeom>
            </p:spPr>
          </p:pic>
          <p:pic>
            <p:nvPicPr>
              <p:cNvPr id="171" name="Graphic 170">
                <a:extLst>
                  <a:ext uri="{FF2B5EF4-FFF2-40B4-BE49-F238E27FC236}">
                    <a16:creationId xmlns:a16="http://schemas.microsoft.com/office/drawing/2014/main" id="{91B8CB12-FA1A-4871-8C93-443FBBB9A0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56761" y="5444401"/>
                <a:ext cx="365760" cy="365760"/>
              </a:xfrm>
              <a:prstGeom prst="rect">
                <a:avLst/>
              </a:prstGeom>
            </p:spPr>
          </p:pic>
        </p:grpSp>
        <p:grpSp>
          <p:nvGrpSpPr>
            <p:cNvPr id="152" name="Group 151">
              <a:extLst>
                <a:ext uri="{FF2B5EF4-FFF2-40B4-BE49-F238E27FC236}">
                  <a16:creationId xmlns:a16="http://schemas.microsoft.com/office/drawing/2014/main" id="{8EFADA6D-444C-480A-A754-2EFD1279F2E9}"/>
                </a:ext>
              </a:extLst>
            </p:cNvPr>
            <p:cNvGrpSpPr/>
            <p:nvPr/>
          </p:nvGrpSpPr>
          <p:grpSpPr>
            <a:xfrm>
              <a:off x="8592156" y="5903903"/>
              <a:ext cx="2030365" cy="367913"/>
              <a:chOff x="8592156" y="5444401"/>
              <a:chExt cx="2030365" cy="367913"/>
            </a:xfrm>
          </p:grpSpPr>
          <p:pic>
            <p:nvPicPr>
              <p:cNvPr id="153" name="Graphic 152">
                <a:extLst>
                  <a:ext uri="{FF2B5EF4-FFF2-40B4-BE49-F238E27FC236}">
                    <a16:creationId xmlns:a16="http://schemas.microsoft.com/office/drawing/2014/main" id="{BA7D69B0-FAFD-4770-9BF7-7F3B6AFF68B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92156" y="5446554"/>
                <a:ext cx="365760" cy="365760"/>
              </a:xfrm>
              <a:prstGeom prst="rect">
                <a:avLst/>
              </a:prstGeom>
            </p:spPr>
          </p:pic>
          <p:pic>
            <p:nvPicPr>
              <p:cNvPr id="154" name="Graphic 153">
                <a:extLst>
                  <a:ext uri="{FF2B5EF4-FFF2-40B4-BE49-F238E27FC236}">
                    <a16:creationId xmlns:a16="http://schemas.microsoft.com/office/drawing/2014/main" id="{D4D171D4-58FE-4C6F-BC67-D9FAAEF797C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44853" y="5446554"/>
                <a:ext cx="365760" cy="365760"/>
              </a:xfrm>
              <a:prstGeom prst="rect">
                <a:avLst/>
              </a:prstGeom>
            </p:spPr>
          </p:pic>
          <p:pic>
            <p:nvPicPr>
              <p:cNvPr id="159" name="Graphic 158">
                <a:extLst>
                  <a:ext uri="{FF2B5EF4-FFF2-40B4-BE49-F238E27FC236}">
                    <a16:creationId xmlns:a16="http://schemas.microsoft.com/office/drawing/2014/main" id="{C192100C-7B85-42B4-B856-67046B47503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00807" y="5446554"/>
                <a:ext cx="365760" cy="365760"/>
              </a:xfrm>
              <a:prstGeom prst="rect">
                <a:avLst/>
              </a:prstGeom>
            </p:spPr>
          </p:pic>
          <p:pic>
            <p:nvPicPr>
              <p:cNvPr id="160" name="Graphic 159">
                <a:extLst>
                  <a:ext uri="{FF2B5EF4-FFF2-40B4-BE49-F238E27FC236}">
                    <a16:creationId xmlns:a16="http://schemas.microsoft.com/office/drawing/2014/main" id="{0761956A-847A-48D6-8282-3B4881651F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56761" y="5444401"/>
                <a:ext cx="365760" cy="365760"/>
              </a:xfrm>
              <a:prstGeom prst="rect">
                <a:avLst/>
              </a:prstGeom>
            </p:spPr>
          </p:pic>
        </p:grpSp>
      </p:grpSp>
      <p:grpSp>
        <p:nvGrpSpPr>
          <p:cNvPr id="172" name="Group 171">
            <a:extLst>
              <a:ext uri="{FF2B5EF4-FFF2-40B4-BE49-F238E27FC236}">
                <a16:creationId xmlns:a16="http://schemas.microsoft.com/office/drawing/2014/main" id="{0CE5DA8A-6C5F-4F29-A7F1-5F63185F0083}"/>
              </a:ext>
            </a:extLst>
          </p:cNvPr>
          <p:cNvGrpSpPr/>
          <p:nvPr/>
        </p:nvGrpSpPr>
        <p:grpSpPr>
          <a:xfrm>
            <a:off x="8613318" y="4205210"/>
            <a:ext cx="1232402" cy="927956"/>
            <a:chOff x="2686879" y="5150810"/>
            <a:chExt cx="1232402" cy="927956"/>
          </a:xfrm>
        </p:grpSpPr>
        <p:pic>
          <p:nvPicPr>
            <p:cNvPr id="173" name="Graphic 172">
              <a:extLst>
                <a:ext uri="{FF2B5EF4-FFF2-40B4-BE49-F238E27FC236}">
                  <a16:creationId xmlns:a16="http://schemas.microsoft.com/office/drawing/2014/main" id="{4F12B6D9-6623-47B3-824C-B4B713AF90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59172" y="5546417"/>
              <a:ext cx="460109" cy="460109"/>
            </a:xfrm>
            <a:prstGeom prst="rect">
              <a:avLst/>
            </a:prstGeom>
          </p:spPr>
        </p:pic>
        <p:pic>
          <p:nvPicPr>
            <p:cNvPr id="174" name="Graphic 173">
              <a:extLst>
                <a:ext uri="{FF2B5EF4-FFF2-40B4-BE49-F238E27FC236}">
                  <a16:creationId xmlns:a16="http://schemas.microsoft.com/office/drawing/2014/main" id="{135E21E7-A58F-4D61-BBC4-B4FA963B1C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86879" y="5618657"/>
              <a:ext cx="460109" cy="460109"/>
            </a:xfrm>
            <a:prstGeom prst="rect">
              <a:avLst/>
            </a:prstGeom>
          </p:spPr>
        </p:pic>
        <p:pic>
          <p:nvPicPr>
            <p:cNvPr id="175" name="Graphic 174">
              <a:extLst>
                <a:ext uri="{FF2B5EF4-FFF2-40B4-BE49-F238E27FC236}">
                  <a16:creationId xmlns:a16="http://schemas.microsoft.com/office/drawing/2014/main" id="{12DFDDDB-0ACE-441C-AA90-19F8071167D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218" y="5150810"/>
              <a:ext cx="460109" cy="460109"/>
            </a:xfrm>
            <a:prstGeom prst="rect">
              <a:avLst/>
            </a:prstGeom>
          </p:spPr>
        </p:pic>
      </p:grpSp>
      <p:pic>
        <p:nvPicPr>
          <p:cNvPr id="176" name="Picture 4">
            <a:extLst>
              <a:ext uri="{FF2B5EF4-FFF2-40B4-BE49-F238E27FC236}">
                <a16:creationId xmlns:a16="http://schemas.microsoft.com/office/drawing/2014/main" id="{AE1E8305-F495-42DE-9138-8F07B615960C}"/>
              </a:ext>
            </a:extLst>
          </p:cNvPr>
          <p:cNvPicPr>
            <a:picLocks noChangeAspect="1" noChangeArrowheads="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bwMode="auto">
          <a:xfrm>
            <a:off x="6273606" y="5488312"/>
            <a:ext cx="539334" cy="539334"/>
          </a:xfrm>
          <a:prstGeom prst="rect">
            <a:avLst/>
          </a:prstGeom>
          <a:noFill/>
          <a:extLst>
            <a:ext uri="{909E8E84-426E-40DD-AFC4-6F175D3DCCD1}">
              <a14:hiddenFill xmlns:a14="http://schemas.microsoft.com/office/drawing/2010/main">
                <a:solidFill>
                  <a:srgbClr val="FFFFFF"/>
                </a:solidFill>
              </a14:hiddenFill>
            </a:ext>
          </a:extLst>
        </p:spPr>
      </p:pic>
      <p:grpSp>
        <p:nvGrpSpPr>
          <p:cNvPr id="177" name="Group 176">
            <a:extLst>
              <a:ext uri="{FF2B5EF4-FFF2-40B4-BE49-F238E27FC236}">
                <a16:creationId xmlns:a16="http://schemas.microsoft.com/office/drawing/2014/main" id="{3891E0E4-BB86-476F-AFD0-46732D4FAF6C}"/>
              </a:ext>
            </a:extLst>
          </p:cNvPr>
          <p:cNvGrpSpPr/>
          <p:nvPr/>
        </p:nvGrpSpPr>
        <p:grpSpPr>
          <a:xfrm>
            <a:off x="2108330" y="5286434"/>
            <a:ext cx="3067325" cy="1538592"/>
            <a:chOff x="8088974" y="3367139"/>
            <a:chExt cx="3067325" cy="1538592"/>
          </a:xfrm>
        </p:grpSpPr>
        <p:sp>
          <p:nvSpPr>
            <p:cNvPr id="178" name="Rectangle 177">
              <a:extLst>
                <a:ext uri="{FF2B5EF4-FFF2-40B4-BE49-F238E27FC236}">
                  <a16:creationId xmlns:a16="http://schemas.microsoft.com/office/drawing/2014/main" id="{5DE04679-229C-4977-BD67-C39EA5DCE579}"/>
                </a:ext>
                <a:ext uri="{C183D7F6-B498-43B3-948B-1728B52AA6E4}">
                  <adec:decorative xmlns:adec="http://schemas.microsoft.com/office/drawing/2017/decorative" val="1"/>
                </a:ext>
              </a:extLst>
            </p:cNvPr>
            <p:cNvSpPr/>
            <p:nvPr/>
          </p:nvSpPr>
          <p:spPr bwMode="auto">
            <a:xfrm>
              <a:off x="8088974" y="3367139"/>
              <a:ext cx="3067325" cy="15385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79" name="TextBox 178">
              <a:extLst>
                <a:ext uri="{FF2B5EF4-FFF2-40B4-BE49-F238E27FC236}">
                  <a16:creationId xmlns:a16="http://schemas.microsoft.com/office/drawing/2014/main" id="{1542648F-6361-471F-87DB-129EC793BFB1}"/>
                </a:ext>
              </a:extLst>
            </p:cNvPr>
            <p:cNvSpPr txBox="1"/>
            <p:nvPr/>
          </p:nvSpPr>
          <p:spPr>
            <a:xfrm>
              <a:off x="8256458" y="4522301"/>
              <a:ext cx="2725747"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Kubernetes Service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0" name="Rectangle 179">
            <a:extLst>
              <a:ext uri="{FF2B5EF4-FFF2-40B4-BE49-F238E27FC236}">
                <a16:creationId xmlns:a16="http://schemas.microsoft.com/office/drawing/2014/main" id="{55661F06-F2F8-4167-8E0B-45059669452F}"/>
              </a:ext>
              <a:ext uri="{C183D7F6-B498-43B3-948B-1728B52AA6E4}">
                <adec:decorative xmlns:adec="http://schemas.microsoft.com/office/drawing/2017/decorative" val="1"/>
              </a:ext>
            </a:extLst>
          </p:cNvPr>
          <p:cNvSpPr/>
          <p:nvPr/>
        </p:nvSpPr>
        <p:spPr bwMode="auto">
          <a:xfrm>
            <a:off x="2105026" y="3649608"/>
            <a:ext cx="3067325" cy="15430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81" name="Group 180">
            <a:extLst>
              <a:ext uri="{FF2B5EF4-FFF2-40B4-BE49-F238E27FC236}">
                <a16:creationId xmlns:a16="http://schemas.microsoft.com/office/drawing/2014/main" id="{D0840E2A-E438-4262-9619-3C79F25DFA1B}"/>
              </a:ext>
            </a:extLst>
          </p:cNvPr>
          <p:cNvGrpSpPr/>
          <p:nvPr/>
        </p:nvGrpSpPr>
        <p:grpSpPr>
          <a:xfrm>
            <a:off x="2320273" y="4117529"/>
            <a:ext cx="2614131" cy="953932"/>
            <a:chOff x="1899940" y="3408230"/>
            <a:chExt cx="2614131" cy="953932"/>
          </a:xfrm>
        </p:grpSpPr>
        <p:pic>
          <p:nvPicPr>
            <p:cNvPr id="182" name="Graphic 181">
              <a:extLst>
                <a:ext uri="{FF2B5EF4-FFF2-40B4-BE49-F238E27FC236}">
                  <a16:creationId xmlns:a16="http://schemas.microsoft.com/office/drawing/2014/main" id="{8AE2DC58-D20A-4DAF-ACC5-29904EF53A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6351" y="3457032"/>
              <a:ext cx="460109" cy="460109"/>
            </a:xfrm>
            <a:prstGeom prst="rect">
              <a:avLst/>
            </a:prstGeom>
          </p:spPr>
        </p:pic>
        <p:pic>
          <p:nvPicPr>
            <p:cNvPr id="183" name="Graphic 182">
              <a:extLst>
                <a:ext uri="{FF2B5EF4-FFF2-40B4-BE49-F238E27FC236}">
                  <a16:creationId xmlns:a16="http://schemas.microsoft.com/office/drawing/2014/main" id="{6A93C7D7-C8AF-444E-8AFA-0198BCDF06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781" y="3425705"/>
              <a:ext cx="460109" cy="460109"/>
            </a:xfrm>
            <a:prstGeom prst="rect">
              <a:avLst/>
            </a:prstGeom>
          </p:spPr>
        </p:pic>
        <p:pic>
          <p:nvPicPr>
            <p:cNvPr id="184" name="Graphic 183">
              <a:extLst>
                <a:ext uri="{FF2B5EF4-FFF2-40B4-BE49-F238E27FC236}">
                  <a16:creationId xmlns:a16="http://schemas.microsoft.com/office/drawing/2014/main" id="{658B28D7-2266-4305-B77F-7AD57D2348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99940" y="3886964"/>
              <a:ext cx="460109" cy="460109"/>
            </a:xfrm>
            <a:prstGeom prst="rect">
              <a:avLst/>
            </a:prstGeom>
          </p:spPr>
        </p:pic>
        <p:pic>
          <p:nvPicPr>
            <p:cNvPr id="185" name="Graphic 184">
              <a:extLst>
                <a:ext uri="{FF2B5EF4-FFF2-40B4-BE49-F238E27FC236}">
                  <a16:creationId xmlns:a16="http://schemas.microsoft.com/office/drawing/2014/main" id="{F956EB0F-1650-4067-BDB8-45BFFA42C8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36366" y="3902053"/>
              <a:ext cx="460109" cy="460109"/>
            </a:xfrm>
            <a:prstGeom prst="rect">
              <a:avLst/>
            </a:prstGeom>
          </p:spPr>
        </p:pic>
        <p:pic>
          <p:nvPicPr>
            <p:cNvPr id="186" name="Graphic 185">
              <a:extLst>
                <a:ext uri="{FF2B5EF4-FFF2-40B4-BE49-F238E27FC236}">
                  <a16:creationId xmlns:a16="http://schemas.microsoft.com/office/drawing/2014/main" id="{782BEFEA-99EF-4C1A-AA28-82061D9FE81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53962" y="3408230"/>
              <a:ext cx="460109" cy="460109"/>
            </a:xfrm>
            <a:prstGeom prst="rect">
              <a:avLst/>
            </a:prstGeom>
          </p:spPr>
        </p:pic>
      </p:grpSp>
      <p:sp>
        <p:nvSpPr>
          <p:cNvPr id="187" name="TextBox 186">
            <a:extLst>
              <a:ext uri="{FF2B5EF4-FFF2-40B4-BE49-F238E27FC236}">
                <a16:creationId xmlns:a16="http://schemas.microsoft.com/office/drawing/2014/main" id="{3CDE6952-07A4-4E5C-8320-E400A389DDE6}"/>
              </a:ext>
            </a:extLst>
          </p:cNvPr>
          <p:cNvSpPr txBox="1"/>
          <p:nvPr/>
        </p:nvSpPr>
        <p:spPr>
          <a:xfrm>
            <a:off x="2643326" y="3716995"/>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applications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8" name="Group 187">
            <a:extLst>
              <a:ext uri="{FF2B5EF4-FFF2-40B4-BE49-F238E27FC236}">
                <a16:creationId xmlns:a16="http://schemas.microsoft.com/office/drawing/2014/main" id="{E9A052F8-27AC-401B-AD68-E5A1CCE2A84D}"/>
              </a:ext>
            </a:extLst>
          </p:cNvPr>
          <p:cNvGrpSpPr/>
          <p:nvPr/>
        </p:nvGrpSpPr>
        <p:grpSpPr>
          <a:xfrm>
            <a:off x="3702002" y="4215745"/>
            <a:ext cx="1232402" cy="927956"/>
            <a:chOff x="2686879" y="5150810"/>
            <a:chExt cx="1232402" cy="927956"/>
          </a:xfrm>
        </p:grpSpPr>
        <p:pic>
          <p:nvPicPr>
            <p:cNvPr id="189" name="Graphic 188">
              <a:extLst>
                <a:ext uri="{FF2B5EF4-FFF2-40B4-BE49-F238E27FC236}">
                  <a16:creationId xmlns:a16="http://schemas.microsoft.com/office/drawing/2014/main" id="{D59D64E6-11B8-417B-9F10-2032929B6E5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59172" y="5546417"/>
              <a:ext cx="460109" cy="460109"/>
            </a:xfrm>
            <a:prstGeom prst="rect">
              <a:avLst/>
            </a:prstGeom>
          </p:spPr>
        </p:pic>
        <p:pic>
          <p:nvPicPr>
            <p:cNvPr id="190" name="Graphic 189">
              <a:extLst>
                <a:ext uri="{FF2B5EF4-FFF2-40B4-BE49-F238E27FC236}">
                  <a16:creationId xmlns:a16="http://schemas.microsoft.com/office/drawing/2014/main" id="{5855FB34-2016-4111-A4FC-0C781AC5C0B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86879" y="5618657"/>
              <a:ext cx="460109" cy="460109"/>
            </a:xfrm>
            <a:prstGeom prst="rect">
              <a:avLst/>
            </a:prstGeom>
          </p:spPr>
        </p:pic>
        <p:pic>
          <p:nvPicPr>
            <p:cNvPr id="191" name="Graphic 190">
              <a:extLst>
                <a:ext uri="{FF2B5EF4-FFF2-40B4-BE49-F238E27FC236}">
                  <a16:creationId xmlns:a16="http://schemas.microsoft.com/office/drawing/2014/main" id="{F8EA2BDA-A3E7-4E7E-9E75-5A54E78876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218" y="5150810"/>
              <a:ext cx="460109" cy="460109"/>
            </a:xfrm>
            <a:prstGeom prst="rect">
              <a:avLst/>
            </a:prstGeom>
          </p:spPr>
        </p:pic>
      </p:grpSp>
      <p:grpSp>
        <p:nvGrpSpPr>
          <p:cNvPr id="192" name="Group 191">
            <a:extLst>
              <a:ext uri="{FF2B5EF4-FFF2-40B4-BE49-F238E27FC236}">
                <a16:creationId xmlns:a16="http://schemas.microsoft.com/office/drawing/2014/main" id="{3AB41BD3-A4D3-4C2F-9EEC-9D039C775CEE}"/>
              </a:ext>
            </a:extLst>
          </p:cNvPr>
          <p:cNvGrpSpPr/>
          <p:nvPr/>
        </p:nvGrpSpPr>
        <p:grpSpPr>
          <a:xfrm>
            <a:off x="2660544" y="5367297"/>
            <a:ext cx="1956288" cy="864877"/>
            <a:chOff x="4794767" y="5333369"/>
            <a:chExt cx="1956288" cy="864877"/>
          </a:xfrm>
        </p:grpSpPr>
        <p:grpSp>
          <p:nvGrpSpPr>
            <p:cNvPr id="193" name="Group 192">
              <a:extLst>
                <a:ext uri="{FF2B5EF4-FFF2-40B4-BE49-F238E27FC236}">
                  <a16:creationId xmlns:a16="http://schemas.microsoft.com/office/drawing/2014/main" id="{50CEDB0C-AF34-4E67-99E5-DC236300504C}"/>
                </a:ext>
              </a:extLst>
            </p:cNvPr>
            <p:cNvGrpSpPr/>
            <p:nvPr/>
          </p:nvGrpSpPr>
          <p:grpSpPr>
            <a:xfrm>
              <a:off x="4794767" y="5333369"/>
              <a:ext cx="1956288" cy="383390"/>
              <a:chOff x="1433773" y="4858977"/>
              <a:chExt cx="1956288" cy="383390"/>
            </a:xfrm>
          </p:grpSpPr>
          <p:pic>
            <p:nvPicPr>
              <p:cNvPr id="199" name="Graphic 198">
                <a:extLst>
                  <a:ext uri="{FF2B5EF4-FFF2-40B4-BE49-F238E27FC236}">
                    <a16:creationId xmlns:a16="http://schemas.microsoft.com/office/drawing/2014/main" id="{100CF73D-6F19-4397-8CFC-DBC68F893BE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97516" y="4863788"/>
                <a:ext cx="365760" cy="365760"/>
              </a:xfrm>
              <a:prstGeom prst="rect">
                <a:avLst/>
              </a:prstGeom>
            </p:spPr>
          </p:pic>
          <p:pic>
            <p:nvPicPr>
              <p:cNvPr id="200" name="Graphic 199">
                <a:extLst>
                  <a:ext uri="{FF2B5EF4-FFF2-40B4-BE49-F238E27FC236}">
                    <a16:creationId xmlns:a16="http://schemas.microsoft.com/office/drawing/2014/main" id="{1DBCCEEE-FFCD-4982-86DC-F50958E9B1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64849" y="4876607"/>
                <a:ext cx="365760" cy="365760"/>
              </a:xfrm>
              <a:prstGeom prst="rect">
                <a:avLst/>
              </a:prstGeom>
            </p:spPr>
          </p:pic>
          <p:pic>
            <p:nvPicPr>
              <p:cNvPr id="201" name="Graphic 200">
                <a:extLst>
                  <a:ext uri="{FF2B5EF4-FFF2-40B4-BE49-F238E27FC236}">
                    <a16:creationId xmlns:a16="http://schemas.microsoft.com/office/drawing/2014/main" id="{2F073328-87E7-4A7B-9197-A28FDC3F531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33773" y="4869579"/>
                <a:ext cx="365760" cy="365760"/>
              </a:xfrm>
              <a:prstGeom prst="rect">
                <a:avLst/>
              </a:prstGeom>
            </p:spPr>
          </p:pic>
          <p:pic>
            <p:nvPicPr>
              <p:cNvPr id="202" name="Graphic 201">
                <a:extLst>
                  <a:ext uri="{FF2B5EF4-FFF2-40B4-BE49-F238E27FC236}">
                    <a16:creationId xmlns:a16="http://schemas.microsoft.com/office/drawing/2014/main" id="{D8EE1BE4-AFB7-46B1-A145-D4196F576AB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24301" y="4858977"/>
                <a:ext cx="365760" cy="365760"/>
              </a:xfrm>
              <a:prstGeom prst="rect">
                <a:avLst/>
              </a:prstGeom>
            </p:spPr>
          </p:pic>
        </p:grpSp>
        <p:grpSp>
          <p:nvGrpSpPr>
            <p:cNvPr id="194" name="Group 193">
              <a:extLst>
                <a:ext uri="{FF2B5EF4-FFF2-40B4-BE49-F238E27FC236}">
                  <a16:creationId xmlns:a16="http://schemas.microsoft.com/office/drawing/2014/main" id="{90FAB2A1-0EAC-454B-9DD0-6F33CFC2E741}"/>
                </a:ext>
              </a:extLst>
            </p:cNvPr>
            <p:cNvGrpSpPr/>
            <p:nvPr/>
          </p:nvGrpSpPr>
          <p:grpSpPr>
            <a:xfrm>
              <a:off x="4794767" y="5814856"/>
              <a:ext cx="1956288" cy="383390"/>
              <a:chOff x="1433773" y="4858977"/>
              <a:chExt cx="1956288" cy="383390"/>
            </a:xfrm>
          </p:grpSpPr>
          <p:pic>
            <p:nvPicPr>
              <p:cNvPr id="195" name="Graphic 194">
                <a:extLst>
                  <a:ext uri="{FF2B5EF4-FFF2-40B4-BE49-F238E27FC236}">
                    <a16:creationId xmlns:a16="http://schemas.microsoft.com/office/drawing/2014/main" id="{ADD0B381-D9CC-42FB-A088-EA42A23BF3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97516" y="4863788"/>
                <a:ext cx="365760" cy="365760"/>
              </a:xfrm>
              <a:prstGeom prst="rect">
                <a:avLst/>
              </a:prstGeom>
            </p:spPr>
          </p:pic>
          <p:pic>
            <p:nvPicPr>
              <p:cNvPr id="196" name="Graphic 195">
                <a:extLst>
                  <a:ext uri="{FF2B5EF4-FFF2-40B4-BE49-F238E27FC236}">
                    <a16:creationId xmlns:a16="http://schemas.microsoft.com/office/drawing/2014/main" id="{00F3BCA1-81A2-4A98-95E7-0098EE48641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64849" y="4876607"/>
                <a:ext cx="365760" cy="365760"/>
              </a:xfrm>
              <a:prstGeom prst="rect">
                <a:avLst/>
              </a:prstGeom>
            </p:spPr>
          </p:pic>
          <p:pic>
            <p:nvPicPr>
              <p:cNvPr id="197" name="Graphic 196">
                <a:extLst>
                  <a:ext uri="{FF2B5EF4-FFF2-40B4-BE49-F238E27FC236}">
                    <a16:creationId xmlns:a16="http://schemas.microsoft.com/office/drawing/2014/main" id="{F8756A21-4286-486B-92B1-9654BBF71F1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33773" y="4869579"/>
                <a:ext cx="365760" cy="365760"/>
              </a:xfrm>
              <a:prstGeom prst="rect">
                <a:avLst/>
              </a:prstGeom>
            </p:spPr>
          </p:pic>
          <p:pic>
            <p:nvPicPr>
              <p:cNvPr id="198" name="Graphic 197">
                <a:extLst>
                  <a:ext uri="{FF2B5EF4-FFF2-40B4-BE49-F238E27FC236}">
                    <a16:creationId xmlns:a16="http://schemas.microsoft.com/office/drawing/2014/main" id="{74D6B2EF-9125-4FB8-B49E-07B23D3A5B3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24301" y="4858977"/>
                <a:ext cx="365760" cy="365760"/>
              </a:xfrm>
              <a:prstGeom prst="rect">
                <a:avLst/>
              </a:prstGeom>
            </p:spPr>
          </p:pic>
        </p:grpSp>
      </p:grpSp>
      <p:cxnSp>
        <p:nvCxnSpPr>
          <p:cNvPr id="203" name="Connector: Elbow 202">
            <a:extLst>
              <a:ext uri="{FF2B5EF4-FFF2-40B4-BE49-F238E27FC236}">
                <a16:creationId xmlns:a16="http://schemas.microsoft.com/office/drawing/2014/main" id="{21AFA67A-8C42-4F65-AA8F-9569C7E8425C}"/>
              </a:ext>
            </a:extLst>
          </p:cNvPr>
          <p:cNvCxnSpPr>
            <a:cxnSpLocks/>
            <a:stCxn id="89" idx="2"/>
            <a:endCxn id="178" idx="3"/>
          </p:cNvCxnSpPr>
          <p:nvPr/>
        </p:nvCxnSpPr>
        <p:spPr>
          <a:xfrm rot="5400000">
            <a:off x="4406934" y="4366663"/>
            <a:ext cx="2457789" cy="920345"/>
          </a:xfrm>
          <a:prstGeom prst="bentConnector2">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03D47828-466F-4CF1-BD6F-85E78658A8C4}"/>
              </a:ext>
            </a:extLst>
          </p:cNvPr>
          <p:cNvCxnSpPr>
            <a:cxnSpLocks/>
            <a:stCxn id="89" idx="2"/>
            <a:endCxn id="180" idx="3"/>
          </p:cNvCxnSpPr>
          <p:nvPr/>
        </p:nvCxnSpPr>
        <p:spPr>
          <a:xfrm rot="5400000">
            <a:off x="5222572" y="3547721"/>
            <a:ext cx="823209" cy="923649"/>
          </a:xfrm>
          <a:prstGeom prst="bentConnector2">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9722AB9F-6D89-4EF6-908B-E8A945DF392D}"/>
              </a:ext>
            </a:extLst>
          </p:cNvPr>
          <p:cNvCxnSpPr>
            <a:cxnSpLocks/>
            <a:stCxn id="89" idx="2"/>
            <a:endCxn id="132" idx="1"/>
          </p:cNvCxnSpPr>
          <p:nvPr/>
        </p:nvCxnSpPr>
        <p:spPr>
          <a:xfrm rot="16200000" flipH="1">
            <a:off x="6146219" y="3547722"/>
            <a:ext cx="823209" cy="923646"/>
          </a:xfrm>
          <a:prstGeom prst="bentConnector2">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806C37AC-D4FB-4505-9B1E-6DA9B9105B74}"/>
              </a:ext>
            </a:extLst>
          </p:cNvPr>
          <p:cNvCxnSpPr>
            <a:cxnSpLocks/>
            <a:stCxn id="89" idx="2"/>
            <a:endCxn id="129" idx="1"/>
          </p:cNvCxnSpPr>
          <p:nvPr/>
        </p:nvCxnSpPr>
        <p:spPr>
          <a:xfrm rot="16200000" flipH="1">
            <a:off x="5330657" y="4363284"/>
            <a:ext cx="2454332" cy="923646"/>
          </a:xfrm>
          <a:prstGeom prst="bentConnector2">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3A96245-707B-42A6-BC0B-89B28D7A3A86}"/>
              </a:ext>
            </a:extLst>
          </p:cNvPr>
          <p:cNvGrpSpPr/>
          <p:nvPr/>
        </p:nvGrpSpPr>
        <p:grpSpPr>
          <a:xfrm>
            <a:off x="2541791" y="2178341"/>
            <a:ext cx="7108416" cy="550785"/>
            <a:chOff x="3135874" y="2096268"/>
            <a:chExt cx="7108416" cy="550785"/>
          </a:xfrm>
        </p:grpSpPr>
        <p:sp>
          <p:nvSpPr>
            <p:cNvPr id="102" name="Rectangle 101">
              <a:extLst>
                <a:ext uri="{FF2B5EF4-FFF2-40B4-BE49-F238E27FC236}">
                  <a16:creationId xmlns:a16="http://schemas.microsoft.com/office/drawing/2014/main" id="{EE1910C9-7B0B-469B-86EE-28A758A13353}"/>
                </a:ext>
                <a:ext uri="{C183D7F6-B498-43B3-948B-1728B52AA6E4}">
                  <adec:decorative xmlns:adec="http://schemas.microsoft.com/office/drawing/2017/decorative" val="1"/>
                </a:ext>
              </a:extLst>
            </p:cNvPr>
            <p:cNvSpPr/>
            <p:nvPr/>
          </p:nvSpPr>
          <p:spPr bwMode="auto">
            <a:xfrm>
              <a:off x="6715341" y="212325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6" name="Rectangle 105">
              <a:extLst>
                <a:ext uri="{FF2B5EF4-FFF2-40B4-BE49-F238E27FC236}">
                  <a16:creationId xmlns:a16="http://schemas.microsoft.com/office/drawing/2014/main" id="{29713D28-FA9D-4A5E-9F93-8FEB6054A8E3}"/>
                </a:ext>
              </a:extLst>
            </p:cNvPr>
            <p:cNvSpPr/>
            <p:nvPr/>
          </p:nvSpPr>
          <p:spPr>
            <a:xfrm>
              <a:off x="7290051" y="2244821"/>
              <a:ext cx="89159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pic>
          <p:nvPicPr>
            <p:cNvPr id="8" name="Graphic 7">
              <a:extLst>
                <a:ext uri="{FF2B5EF4-FFF2-40B4-BE49-F238E27FC236}">
                  <a16:creationId xmlns:a16="http://schemas.microsoft.com/office/drawing/2014/main" id="{73F7EA24-DA34-4819-8D46-546FD6CB912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771596" y="2208314"/>
              <a:ext cx="365760" cy="365760"/>
            </a:xfrm>
            <a:prstGeom prst="rect">
              <a:avLst/>
            </a:prstGeom>
          </p:spPr>
        </p:pic>
        <p:sp>
          <p:nvSpPr>
            <p:cNvPr id="110" name="Rectangle 109">
              <a:extLst>
                <a:ext uri="{FF2B5EF4-FFF2-40B4-BE49-F238E27FC236}">
                  <a16:creationId xmlns:a16="http://schemas.microsoft.com/office/drawing/2014/main" id="{7F987939-B5C5-4EAF-9021-E82040D7ECC9}"/>
                </a:ext>
                <a:ext uri="{C183D7F6-B498-43B3-948B-1728B52AA6E4}">
                  <adec:decorative xmlns:adec="http://schemas.microsoft.com/office/drawing/2017/decorative" val="1"/>
                </a:ext>
              </a:extLst>
            </p:cNvPr>
            <p:cNvSpPr/>
            <p:nvPr/>
          </p:nvSpPr>
          <p:spPr bwMode="auto">
            <a:xfrm>
              <a:off x="8507943" y="212881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2" name="Rectangle 111">
              <a:extLst>
                <a:ext uri="{FF2B5EF4-FFF2-40B4-BE49-F238E27FC236}">
                  <a16:creationId xmlns:a16="http://schemas.microsoft.com/office/drawing/2014/main" id="{90FFC7D5-5BC9-4934-9EFF-718E35DE5751}"/>
                </a:ext>
              </a:extLst>
            </p:cNvPr>
            <p:cNvSpPr/>
            <p:nvPr/>
          </p:nvSpPr>
          <p:spPr>
            <a:xfrm>
              <a:off x="8997460" y="2182086"/>
              <a:ext cx="1199367"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Graph</a:t>
              </a:r>
            </a:p>
          </p:txBody>
        </p:sp>
        <p:pic>
          <p:nvPicPr>
            <p:cNvPr id="14" name="Graphic 13">
              <a:extLst>
                <a:ext uri="{FF2B5EF4-FFF2-40B4-BE49-F238E27FC236}">
                  <a16:creationId xmlns:a16="http://schemas.microsoft.com/office/drawing/2014/main" id="{458F6F2B-F2E3-4B44-BB63-10D770D6B5A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84238" y="2216500"/>
              <a:ext cx="365760" cy="365760"/>
            </a:xfrm>
            <a:prstGeom prst="rect">
              <a:avLst/>
            </a:prstGeom>
          </p:spPr>
        </p:pic>
        <p:sp>
          <p:nvSpPr>
            <p:cNvPr id="118" name="Rectangle 117">
              <a:extLst>
                <a:ext uri="{FF2B5EF4-FFF2-40B4-BE49-F238E27FC236}">
                  <a16:creationId xmlns:a16="http://schemas.microsoft.com/office/drawing/2014/main" id="{02B36989-1753-45E1-A799-DB1154D5AF62}"/>
                </a:ext>
                <a:ext uri="{C183D7F6-B498-43B3-948B-1728B52AA6E4}">
                  <adec:decorative xmlns:adec="http://schemas.microsoft.com/office/drawing/2017/decorative" val="1"/>
                </a:ext>
              </a:extLst>
            </p:cNvPr>
            <p:cNvSpPr/>
            <p:nvPr/>
          </p:nvSpPr>
          <p:spPr bwMode="auto">
            <a:xfrm>
              <a:off x="4927228" y="2109549"/>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25" name="Rectangle 124">
              <a:extLst>
                <a:ext uri="{FF2B5EF4-FFF2-40B4-BE49-F238E27FC236}">
                  <a16:creationId xmlns:a16="http://schemas.microsoft.com/office/drawing/2014/main" id="{9DEA032F-A7F4-4FCF-ACE1-71E97F2EBE3E}"/>
                </a:ext>
              </a:extLst>
            </p:cNvPr>
            <p:cNvSpPr/>
            <p:nvPr/>
          </p:nvSpPr>
          <p:spPr>
            <a:xfrm>
              <a:off x="5476292" y="2231116"/>
              <a:ext cx="94288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sp>
          <p:nvSpPr>
            <p:cNvPr id="130" name="Rectangle 129">
              <a:extLst>
                <a:ext uri="{FF2B5EF4-FFF2-40B4-BE49-F238E27FC236}">
                  <a16:creationId xmlns:a16="http://schemas.microsoft.com/office/drawing/2014/main" id="{3E5A4C51-F093-455F-AB7F-9D08F9C851BF}"/>
                </a:ext>
                <a:ext uri="{C183D7F6-B498-43B3-948B-1728B52AA6E4}">
                  <adec:decorative xmlns:adec="http://schemas.microsoft.com/office/drawing/2017/decorative" val="1"/>
                </a:ext>
              </a:extLst>
            </p:cNvPr>
            <p:cNvSpPr/>
            <p:nvPr/>
          </p:nvSpPr>
          <p:spPr>
            <a:xfrm>
              <a:off x="5018880" y="2175436"/>
              <a:ext cx="365760" cy="365760"/>
            </a:xfrm>
            <a:prstGeom prst="rect">
              <a:avLst/>
            </a:prstGeom>
            <a: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a:blipFill>
            <a:ln w="10795" cap="flat" cmpd="sng" algn="ctr">
              <a:noFill/>
              <a:prstDash val="solid"/>
            </a:ln>
            <a:effectLst/>
          </p:spPr>
        </p:sp>
        <p:sp>
          <p:nvSpPr>
            <p:cNvPr id="135" name="Rectangle 134">
              <a:extLst>
                <a:ext uri="{FF2B5EF4-FFF2-40B4-BE49-F238E27FC236}">
                  <a16:creationId xmlns:a16="http://schemas.microsoft.com/office/drawing/2014/main" id="{6B9F4E80-CF70-4FA8-829F-04AFBE0E6730}"/>
                </a:ext>
                <a:ext uri="{C183D7F6-B498-43B3-948B-1728B52AA6E4}">
                  <adec:decorative xmlns:adec="http://schemas.microsoft.com/office/drawing/2017/decorative" val="1"/>
                </a:ext>
              </a:extLst>
            </p:cNvPr>
            <p:cNvSpPr/>
            <p:nvPr/>
          </p:nvSpPr>
          <p:spPr bwMode="auto">
            <a:xfrm>
              <a:off x="3135874" y="2096268"/>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36" name="Rectangle 135">
              <a:extLst>
                <a:ext uri="{FF2B5EF4-FFF2-40B4-BE49-F238E27FC236}">
                  <a16:creationId xmlns:a16="http://schemas.microsoft.com/office/drawing/2014/main" id="{AAFFB0F6-7DD8-470F-9099-1A58CEBC653C}"/>
                </a:ext>
              </a:extLst>
            </p:cNvPr>
            <p:cNvSpPr/>
            <p:nvPr/>
          </p:nvSpPr>
          <p:spPr>
            <a:xfrm>
              <a:off x="3528645" y="2217835"/>
              <a:ext cx="1255473"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Templates</a:t>
              </a:r>
            </a:p>
          </p:txBody>
        </p:sp>
        <p:pic>
          <p:nvPicPr>
            <p:cNvPr id="140" name="Graphic 139">
              <a:extLst>
                <a:ext uri="{FF2B5EF4-FFF2-40B4-BE49-F238E27FC236}">
                  <a16:creationId xmlns:a16="http://schemas.microsoft.com/office/drawing/2014/main" id="{ABEFADE1-AB2B-4522-96A6-8E13FC98FE0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191620" y="2179041"/>
              <a:ext cx="365760" cy="365760"/>
            </a:xfrm>
            <a:prstGeom prst="rect">
              <a:avLst/>
            </a:prstGeom>
          </p:spPr>
        </p:pic>
      </p:grpSp>
      <p:cxnSp>
        <p:nvCxnSpPr>
          <p:cNvPr id="142" name="Straight Connector 141">
            <a:extLst>
              <a:ext uri="{FF2B5EF4-FFF2-40B4-BE49-F238E27FC236}">
                <a16:creationId xmlns:a16="http://schemas.microsoft.com/office/drawing/2014/main" id="{AE14CEFC-2142-4D04-BCCF-3F22C86EDF87}"/>
              </a:ext>
              <a:ext uri="{C183D7F6-B498-43B3-948B-1728B52AA6E4}">
                <adec:decorative xmlns:adec="http://schemas.microsoft.com/office/drawing/2017/decorative" val="1"/>
              </a:ext>
            </a:extLst>
          </p:cNvPr>
          <p:cNvCxnSpPr>
            <a:cxnSpLocks/>
            <a:stCxn id="89" idx="0"/>
            <a:endCxn id="86" idx="2"/>
          </p:cNvCxnSpPr>
          <p:nvPr/>
        </p:nvCxnSpPr>
        <p:spPr>
          <a:xfrm flipV="1">
            <a:off x="6096000" y="1832445"/>
            <a:ext cx="0" cy="283198"/>
          </a:xfrm>
          <a:prstGeom prst="line">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2778505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300"/>
                                        <p:tgtEl>
                                          <p:spTgt spid="1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300"/>
                                        <p:tgtEl>
                                          <p:spTgt spid="180"/>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3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fade">
                                      <p:cBhvr>
                                        <p:cTn id="16" dur="300"/>
                                        <p:tgtEl>
                                          <p:spTgt spid="187"/>
                                        </p:tgtEl>
                                      </p:cBhvr>
                                    </p:animEffect>
                                  </p:childTnLst>
                                </p:cTn>
                              </p:par>
                              <p:par>
                                <p:cTn id="17" presetID="10"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animEffect transition="in" filter="fade">
                                      <p:cBhvr>
                                        <p:cTn id="19" dur="300"/>
                                        <p:tgtEl>
                                          <p:spTgt spid="188"/>
                                        </p:tgtEl>
                                      </p:cBhvr>
                                    </p:animEffect>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300"/>
                                        <p:tgtEl>
                                          <p:spTgt spid="1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fade">
                                      <p:cBhvr>
                                        <p:cTn id="27" dur="300"/>
                                        <p:tgtEl>
                                          <p:spTgt spid="1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300"/>
                                        <p:tgtEl>
                                          <p:spTgt spid="132"/>
                                        </p:tgtEl>
                                      </p:cBhvr>
                                    </p:animEffect>
                                  </p:childTnLst>
                                </p:cTn>
                              </p:par>
                              <p:par>
                                <p:cTn id="31" presetID="10" presetClass="entr" presetSubtype="0" fill="hold" nodeType="with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fade">
                                      <p:cBhvr>
                                        <p:cTn id="33" dur="300"/>
                                        <p:tgtEl>
                                          <p:spTgt spid="1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300"/>
                                        <p:tgtEl>
                                          <p:spTgt spid="147"/>
                                        </p:tgtEl>
                                      </p:cBhvr>
                                    </p:animEffect>
                                  </p:childTnLst>
                                </p:cTn>
                              </p:par>
                              <p:par>
                                <p:cTn id="37" presetID="10" presetClass="entr" presetSubtype="0" fill="hold" nodeType="withEffect">
                                  <p:stCondLst>
                                    <p:cond delay="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300"/>
                                        <p:tgtEl>
                                          <p:spTgt spid="148"/>
                                        </p:tgtEl>
                                      </p:cBhvr>
                                    </p:animEffect>
                                  </p:childTnLst>
                                </p:cTn>
                              </p:par>
                              <p:par>
                                <p:cTn id="40" presetID="10" presetClass="entr" presetSubtype="0" fill="hold" nodeType="withEffect">
                                  <p:stCondLst>
                                    <p:cond delay="0"/>
                                  </p:stCondLst>
                                  <p:childTnLst>
                                    <p:set>
                                      <p:cBhvr>
                                        <p:cTn id="41" dur="1" fill="hold">
                                          <p:stCondLst>
                                            <p:cond delay="0"/>
                                          </p:stCondLst>
                                        </p:cTn>
                                        <p:tgtEl>
                                          <p:spTgt spid="172"/>
                                        </p:tgtEl>
                                        <p:attrNameLst>
                                          <p:attrName>style.visibility</p:attrName>
                                        </p:attrNameLst>
                                      </p:cBhvr>
                                      <p:to>
                                        <p:strVal val="visible"/>
                                      </p:to>
                                    </p:set>
                                    <p:animEffect transition="in" filter="fade">
                                      <p:cBhvr>
                                        <p:cTn id="42" dur="300"/>
                                        <p:tgtEl>
                                          <p:spTgt spid="17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3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300"/>
                                        <p:tgtEl>
                                          <p:spTgt spid="9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300"/>
                                        <p:tgtEl>
                                          <p:spTgt spid="127"/>
                                        </p:tgtEl>
                                      </p:cBhvr>
                                    </p:animEffect>
                                  </p:childTnLst>
                                </p:cTn>
                              </p:par>
                              <p:par>
                                <p:cTn id="54" presetID="10" presetClass="entr" presetSubtype="0"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300"/>
                                        <p:tgtEl>
                                          <p:spTgt spid="19"/>
                                        </p:tgtEl>
                                      </p:cBhvr>
                                    </p:animEffect>
                                  </p:childTnLst>
                                </p:cTn>
                              </p:par>
                              <p:par>
                                <p:cTn id="57" presetID="10"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300"/>
                                        <p:tgtEl>
                                          <p:spTgt spid="85"/>
                                        </p:tgtEl>
                                      </p:cBhvr>
                                    </p:animEffect>
                                  </p:childTnLst>
                                </p:cTn>
                              </p:par>
                              <p:par>
                                <p:cTn id="60" presetID="10" presetClass="entr" presetSubtype="0" fill="hold" nodeType="with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300"/>
                                        <p:tgtEl>
                                          <p:spTgt spid="142"/>
                                        </p:tgtEl>
                                      </p:cBhvr>
                                    </p:animEffect>
                                  </p:childTnLst>
                                </p:cTn>
                              </p:par>
                              <p:par>
                                <p:cTn id="63" presetID="10" presetClass="entr" presetSubtype="0" fill="hold" nodeType="withEffect">
                                  <p:stCondLst>
                                    <p:cond delay="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300"/>
                                        <p:tgtEl>
                                          <p:spTgt spid="206"/>
                                        </p:tgtEl>
                                      </p:cBhvr>
                                    </p:animEffect>
                                  </p:childTnLst>
                                </p:cTn>
                              </p:par>
                              <p:par>
                                <p:cTn id="66" presetID="10" presetClass="entr" presetSubtype="0" fill="hold" nodeType="withEffect">
                                  <p:stCondLst>
                                    <p:cond delay="0"/>
                                  </p:stCondLst>
                                  <p:childTnLst>
                                    <p:set>
                                      <p:cBhvr>
                                        <p:cTn id="67" dur="1" fill="hold">
                                          <p:stCondLst>
                                            <p:cond delay="0"/>
                                          </p:stCondLst>
                                        </p:cTn>
                                        <p:tgtEl>
                                          <p:spTgt spid="204"/>
                                        </p:tgtEl>
                                        <p:attrNameLst>
                                          <p:attrName>style.visibility</p:attrName>
                                        </p:attrNameLst>
                                      </p:cBhvr>
                                      <p:to>
                                        <p:strVal val="visible"/>
                                      </p:to>
                                    </p:set>
                                    <p:animEffect transition="in" filter="fade">
                                      <p:cBhvr>
                                        <p:cTn id="68" dur="300"/>
                                        <p:tgtEl>
                                          <p:spTgt spid="204"/>
                                        </p:tgtEl>
                                      </p:cBhvr>
                                    </p:animEffect>
                                  </p:childTnLst>
                                </p:cTn>
                              </p:par>
                              <p:par>
                                <p:cTn id="69" presetID="10" presetClass="entr" presetSubtype="0" fill="hold" nodeType="withEffect">
                                  <p:stCondLst>
                                    <p:cond delay="0"/>
                                  </p:stCondLst>
                                  <p:childTnLst>
                                    <p:set>
                                      <p:cBhvr>
                                        <p:cTn id="70" dur="1" fill="hold">
                                          <p:stCondLst>
                                            <p:cond delay="0"/>
                                          </p:stCondLst>
                                        </p:cTn>
                                        <p:tgtEl>
                                          <p:spTgt spid="205"/>
                                        </p:tgtEl>
                                        <p:attrNameLst>
                                          <p:attrName>style.visibility</p:attrName>
                                        </p:attrNameLst>
                                      </p:cBhvr>
                                      <p:to>
                                        <p:strVal val="visible"/>
                                      </p:to>
                                    </p:set>
                                    <p:animEffect transition="in" filter="fade">
                                      <p:cBhvr>
                                        <p:cTn id="71" dur="300"/>
                                        <p:tgtEl>
                                          <p:spTgt spid="205"/>
                                        </p:tgtEl>
                                      </p:cBhvr>
                                    </p:animEffect>
                                  </p:childTnLst>
                                </p:cTn>
                              </p:par>
                              <p:par>
                                <p:cTn id="72" presetID="10" presetClass="entr" presetSubtype="0" fill="hold" nodeType="withEffect">
                                  <p:stCondLst>
                                    <p:cond delay="0"/>
                                  </p:stCondLst>
                                  <p:childTnLst>
                                    <p:set>
                                      <p:cBhvr>
                                        <p:cTn id="73" dur="1" fill="hold">
                                          <p:stCondLst>
                                            <p:cond delay="0"/>
                                          </p:stCondLst>
                                        </p:cTn>
                                        <p:tgtEl>
                                          <p:spTgt spid="203"/>
                                        </p:tgtEl>
                                        <p:attrNameLst>
                                          <p:attrName>style.visibility</p:attrName>
                                        </p:attrNameLst>
                                      </p:cBhvr>
                                      <p:to>
                                        <p:strVal val="visible"/>
                                      </p:to>
                                    </p:set>
                                    <p:animEffect transition="in" filter="fade">
                                      <p:cBhvr>
                                        <p:cTn id="74" dur="300"/>
                                        <p:tgtEl>
                                          <p:spTgt spid="203"/>
                                        </p:tgtEl>
                                      </p:cBhvr>
                                    </p:animEffect>
                                  </p:childTnLst>
                                </p:cTn>
                              </p:par>
                              <p:par>
                                <p:cTn id="75" presetID="10" presetClass="entr" presetSubtype="0" fill="hold" nodeType="withEffect">
                                  <p:stCondLst>
                                    <p:cond delay="0"/>
                                  </p:stCondLst>
                                  <p:childTnLst>
                                    <p:set>
                                      <p:cBhvr>
                                        <p:cTn id="76" dur="1" fill="hold">
                                          <p:stCondLst>
                                            <p:cond delay="0"/>
                                          </p:stCondLst>
                                        </p:cTn>
                                        <p:tgtEl>
                                          <p:spTgt spid="176"/>
                                        </p:tgtEl>
                                        <p:attrNameLst>
                                          <p:attrName>style.visibility</p:attrName>
                                        </p:attrNameLst>
                                      </p:cBhvr>
                                      <p:to>
                                        <p:strVal val="visible"/>
                                      </p:to>
                                    </p:set>
                                    <p:animEffect transition="in" filter="fade">
                                      <p:cBhvr>
                                        <p:cTn id="77" dur="3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27" grpId="0"/>
      <p:bldP spid="132" grpId="0" animBg="1"/>
      <p:bldP spid="147" grpId="0"/>
      <p:bldP spid="180" grpId="0" animBg="1"/>
      <p:bldP spid="18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119">
            <a:extLst>
              <a:ext uri="{FF2B5EF4-FFF2-40B4-BE49-F238E27FC236}">
                <a16:creationId xmlns:a16="http://schemas.microsoft.com/office/drawing/2014/main" id="{512DAD1A-1716-4F6D-A1E6-2569A8CE445E}"/>
              </a:ext>
            </a:extLst>
          </p:cNvPr>
          <p:cNvSpPr txBox="1"/>
          <p:nvPr/>
        </p:nvSpPr>
        <p:spPr>
          <a:xfrm>
            <a:off x="3480076" y="2561518"/>
            <a:ext cx="1831719"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4B4B"/>
                </a:solidFill>
                <a:effectLst/>
                <a:uLnTx/>
                <a:uFillTx/>
                <a:latin typeface="Segoe UI Semibold"/>
                <a:ea typeface="+mn-ea"/>
                <a:cs typeface="Segoe UI" pitchFamily="34" charset="0"/>
              </a:rPr>
              <a:t>No at-scale Kubernetes infrastructure governance</a:t>
            </a:r>
            <a:endParaRPr kumimoji="0" lang="en-US" sz="1100" b="0" i="0" u="none" strike="noStrike" kern="1200" cap="none" spc="0" normalizeH="0" baseline="0" noProof="0">
              <a:ln>
                <a:noFill/>
              </a:ln>
              <a:solidFill>
                <a:srgbClr val="FF4B4B"/>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5FBA7E35-7BE1-4E2B-AC0D-413F138723FC}"/>
              </a:ext>
            </a:extLst>
          </p:cNvPr>
          <p:cNvSpPr/>
          <p:nvPr/>
        </p:nvSpPr>
        <p:spPr bwMode="auto">
          <a:xfrm>
            <a:off x="6955073" y="2528714"/>
            <a:ext cx="1796254" cy="550980"/>
          </a:xfrm>
          <a:prstGeom prst="rect">
            <a:avLst/>
          </a:prstGeom>
          <a:solidFill>
            <a:srgbClr val="000000"/>
          </a:solidFill>
          <a:ln w="3175" cap="flat" cmpd="sng" algn="ctr">
            <a:solidFill>
              <a:srgbClr val="D83B01"/>
            </a:solidFill>
            <a:prstDash val="solid"/>
            <a:headEnd type="none" w="med" len="med"/>
            <a:tailEnd type="none" w="med" len="med"/>
          </a:ln>
          <a:effectLst>
            <a:outerShdw blurRad="571500" algn="tl" rotWithShape="0">
              <a:srgbClr val="D83B01">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4B4B"/>
                </a:solidFill>
                <a:effectLst/>
                <a:uLnTx/>
                <a:uFillTx/>
                <a:latin typeface="Segoe UI Semibold"/>
                <a:ea typeface="+mn-ea"/>
                <a:cs typeface="Segoe UI" pitchFamily="34" charset="0"/>
              </a:rPr>
              <a:t>No visibility, no unified operations practices</a:t>
            </a:r>
          </a:p>
        </p:txBody>
      </p:sp>
      <p:sp>
        <p:nvSpPr>
          <p:cNvPr id="2" name="Title 1">
            <a:extLst>
              <a:ext uri="{FF2B5EF4-FFF2-40B4-BE49-F238E27FC236}">
                <a16:creationId xmlns:a16="http://schemas.microsoft.com/office/drawing/2014/main" id="{36BD7F92-AA5B-42A6-B4EF-2B71476A0959}"/>
              </a:ext>
            </a:extLst>
          </p:cNvPr>
          <p:cNvSpPr>
            <a:spLocks noGrp="1"/>
          </p:cNvSpPr>
          <p:nvPr>
            <p:ph type="title"/>
          </p:nvPr>
        </p:nvSpPr>
        <p:spPr>
          <a:xfrm>
            <a:off x="113678" y="114041"/>
            <a:ext cx="12292275" cy="338554"/>
          </a:xfrm>
        </p:spPr>
        <p:txBody>
          <a:bodyPr anchor="ctr"/>
          <a:lstStyle/>
          <a:p>
            <a:r>
              <a:rPr lang="en-US" sz="2200" spc="-50"/>
              <a:t>Example: Azure Arc Partner </a:t>
            </a:r>
            <a:r>
              <a:rPr lang="en-US" sz="2200" spc="-50">
                <a:latin typeface="Segoe UI Semibold"/>
              </a:rPr>
              <a:t>Opportunity – </a:t>
            </a:r>
            <a:r>
              <a:rPr lang="en-US" sz="2200" spc="-51">
                <a:latin typeface="Segoe UI Semibold"/>
              </a:rPr>
              <a:t>App modernization, governance and compliance at-scale</a:t>
            </a:r>
            <a:endParaRPr lang="en-US" sz="2200"/>
          </a:p>
        </p:txBody>
      </p:sp>
      <p:sp>
        <p:nvSpPr>
          <p:cNvPr id="84" name="TextBox 83">
            <a:extLst>
              <a:ext uri="{FF2B5EF4-FFF2-40B4-BE49-F238E27FC236}">
                <a16:creationId xmlns:a16="http://schemas.microsoft.com/office/drawing/2014/main" id="{8937F0F4-CD6B-4895-B221-B08B188F1C12}"/>
              </a:ext>
            </a:extLst>
          </p:cNvPr>
          <p:cNvSpPr txBox="1"/>
          <p:nvPr/>
        </p:nvSpPr>
        <p:spPr>
          <a:xfrm>
            <a:off x="128496" y="522657"/>
            <a:ext cx="11962629" cy="646331"/>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Scenario: A customer has Kubernetes-based practice in both Azure and on-premises and is struggling with infrastructure sprawl and lack of operational consistency. You as a partner have been brought in to conduct an analysis of the infrastructure and the Kubernetes practice, and implement a unified operations strategy using Azure native tools.</a:t>
            </a:r>
            <a:endParaRPr kumimoji="0" lang="en-US" sz="1400" b="0" i="0" u="none" strike="noStrike" kern="1200" cap="none" spc="0" normalizeH="0" baseline="0" noProof="0">
              <a:ln>
                <a:noFill/>
              </a:ln>
              <a:solidFill>
                <a:srgbClr val="FF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ADCAF2A5-AE19-4D8C-BE0B-F3D90D4E6F99}"/>
              </a:ext>
            </a:extLst>
          </p:cNvPr>
          <p:cNvGrpSpPr/>
          <p:nvPr/>
        </p:nvGrpSpPr>
        <p:grpSpPr>
          <a:xfrm>
            <a:off x="5227826" y="1314204"/>
            <a:ext cx="1736347" cy="518241"/>
            <a:chOff x="3821882" y="1747064"/>
            <a:chExt cx="1736347" cy="518241"/>
          </a:xfrm>
        </p:grpSpPr>
        <p:sp>
          <p:nvSpPr>
            <p:cNvPr id="86" name="Rectangle 85">
              <a:extLst>
                <a:ext uri="{FF2B5EF4-FFF2-40B4-BE49-F238E27FC236}">
                  <a16:creationId xmlns:a16="http://schemas.microsoft.com/office/drawing/2014/main" id="{BB7F79D6-EA14-43EC-8583-7611572A9461}"/>
                </a:ext>
                <a:ext uri="{C183D7F6-B498-43B3-948B-1728B52AA6E4}">
                  <adec:decorative xmlns:adec="http://schemas.microsoft.com/office/drawing/2017/decorative" val="1"/>
                </a:ext>
              </a:extLst>
            </p:cNvPr>
            <p:cNvSpPr/>
            <p:nvPr/>
          </p:nvSpPr>
          <p:spPr bwMode="auto">
            <a:xfrm>
              <a:off x="3821882" y="174706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87" name="Rectangle 86">
              <a:extLst>
                <a:ext uri="{FF2B5EF4-FFF2-40B4-BE49-F238E27FC236}">
                  <a16:creationId xmlns:a16="http://schemas.microsoft.com/office/drawing/2014/main" id="{961F1335-7340-4773-B97D-E4DB968BD520}"/>
                </a:ext>
              </a:extLst>
            </p:cNvPr>
            <p:cNvSpPr/>
            <p:nvPr/>
          </p:nvSpPr>
          <p:spPr>
            <a:xfrm>
              <a:off x="4373370" y="1874387"/>
              <a:ext cx="97174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pic>
          <p:nvPicPr>
            <p:cNvPr id="88" name="Graphic 87">
              <a:extLst>
                <a:ext uri="{FF2B5EF4-FFF2-40B4-BE49-F238E27FC236}">
                  <a16:creationId xmlns:a16="http://schemas.microsoft.com/office/drawing/2014/main" id="{A6E50214-F78D-4640-882E-8C7F182AE0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4552" y="1822312"/>
              <a:ext cx="365760" cy="365760"/>
            </a:xfrm>
            <a:prstGeom prst="rect">
              <a:avLst/>
            </a:prstGeom>
          </p:spPr>
        </p:pic>
      </p:grpSp>
      <p:sp>
        <p:nvSpPr>
          <p:cNvPr id="89" name="Rectangle 88">
            <a:extLst>
              <a:ext uri="{FF2B5EF4-FFF2-40B4-BE49-F238E27FC236}">
                <a16:creationId xmlns:a16="http://schemas.microsoft.com/office/drawing/2014/main" id="{1023D94A-F5BE-4178-81E9-9EDC992CCCA7}"/>
              </a:ext>
            </a:extLst>
          </p:cNvPr>
          <p:cNvSpPr/>
          <p:nvPr/>
        </p:nvSpPr>
        <p:spPr bwMode="auto">
          <a:xfrm>
            <a:off x="625799" y="2115643"/>
            <a:ext cx="10940402" cy="148229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90" name="Group 89">
            <a:extLst>
              <a:ext uri="{FF2B5EF4-FFF2-40B4-BE49-F238E27FC236}">
                <a16:creationId xmlns:a16="http://schemas.microsoft.com/office/drawing/2014/main" id="{E39560D3-83C8-4F68-BC5C-B697B413E098}"/>
              </a:ext>
            </a:extLst>
          </p:cNvPr>
          <p:cNvGrpSpPr/>
          <p:nvPr/>
        </p:nvGrpSpPr>
        <p:grpSpPr>
          <a:xfrm>
            <a:off x="721875" y="2757064"/>
            <a:ext cx="10748249" cy="530300"/>
            <a:chOff x="203026" y="2579125"/>
            <a:chExt cx="10748249" cy="530300"/>
          </a:xfrm>
        </p:grpSpPr>
        <p:sp>
          <p:nvSpPr>
            <p:cNvPr id="92" name="Rectangle 91">
              <a:extLst>
                <a:ext uri="{FF2B5EF4-FFF2-40B4-BE49-F238E27FC236}">
                  <a16:creationId xmlns:a16="http://schemas.microsoft.com/office/drawing/2014/main" id="{05BB425F-5D65-4027-8F9A-3D43617744CE}"/>
                </a:ext>
                <a:ext uri="{C183D7F6-B498-43B3-948B-1728B52AA6E4}">
                  <adec:decorative xmlns:adec="http://schemas.microsoft.com/office/drawing/2017/decorative" val="1"/>
                </a:ext>
              </a:extLst>
            </p:cNvPr>
            <p:cNvSpPr/>
            <p:nvPr/>
          </p:nvSpPr>
          <p:spPr bwMode="auto">
            <a:xfrm>
              <a:off x="203026" y="2579125"/>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93" name="Graphic 92">
              <a:extLst>
                <a:ext uri="{FF2B5EF4-FFF2-40B4-BE49-F238E27FC236}">
                  <a16:creationId xmlns:a16="http://schemas.microsoft.com/office/drawing/2014/main" id="{BED55A90-2B1D-41AD-AEC3-739A8102ED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711" y="2655365"/>
              <a:ext cx="365760" cy="365760"/>
            </a:xfrm>
            <a:prstGeom prst="rect">
              <a:avLst/>
            </a:prstGeom>
          </p:spPr>
        </p:pic>
        <p:sp>
          <p:nvSpPr>
            <p:cNvPr id="94" name="Rectangle 93">
              <a:extLst>
                <a:ext uri="{FF2B5EF4-FFF2-40B4-BE49-F238E27FC236}">
                  <a16:creationId xmlns:a16="http://schemas.microsoft.com/office/drawing/2014/main" id="{6857899C-144C-4E50-977C-CEB6C037A06B}"/>
                </a:ext>
              </a:extLst>
            </p:cNvPr>
            <p:cNvSpPr/>
            <p:nvPr/>
          </p:nvSpPr>
          <p:spPr>
            <a:xfrm>
              <a:off x="682378" y="2706448"/>
              <a:ext cx="111601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sp>
          <p:nvSpPr>
            <p:cNvPr id="96" name="Rectangle 95">
              <a:extLst>
                <a:ext uri="{FF2B5EF4-FFF2-40B4-BE49-F238E27FC236}">
                  <a16:creationId xmlns:a16="http://schemas.microsoft.com/office/drawing/2014/main" id="{447008F8-F8A8-4BA3-8956-C2065691E5AE}"/>
                </a:ext>
                <a:ext uri="{C183D7F6-B498-43B3-948B-1728B52AA6E4}">
                  <adec:decorative xmlns:adec="http://schemas.microsoft.com/office/drawing/2017/decorative" val="1"/>
                </a:ext>
              </a:extLst>
            </p:cNvPr>
            <p:cNvSpPr/>
            <p:nvPr/>
          </p:nvSpPr>
          <p:spPr bwMode="auto">
            <a:xfrm>
              <a:off x="1997180" y="258109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99" name="Rectangle 98">
              <a:extLst>
                <a:ext uri="{FF2B5EF4-FFF2-40B4-BE49-F238E27FC236}">
                  <a16:creationId xmlns:a16="http://schemas.microsoft.com/office/drawing/2014/main" id="{7BCD5F68-C9DD-4718-AE8C-9346EFB29BB0}"/>
                </a:ext>
              </a:extLst>
            </p:cNvPr>
            <p:cNvSpPr/>
            <p:nvPr/>
          </p:nvSpPr>
          <p:spPr>
            <a:xfrm>
              <a:off x="2312228" y="2708415"/>
              <a:ext cx="144462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pic>
          <p:nvPicPr>
            <p:cNvPr id="100" name="Graphic 99">
              <a:extLst>
                <a:ext uri="{FF2B5EF4-FFF2-40B4-BE49-F238E27FC236}">
                  <a16:creationId xmlns:a16="http://schemas.microsoft.com/office/drawing/2014/main" id="{35E4A82B-04CF-4601-8D02-F22E52741D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3783" y="2604265"/>
              <a:ext cx="365760" cy="365760"/>
            </a:xfrm>
            <a:prstGeom prst="rect">
              <a:avLst/>
            </a:prstGeom>
          </p:spPr>
        </p:pic>
        <p:sp>
          <p:nvSpPr>
            <p:cNvPr id="101" name="Rectangle 100">
              <a:extLst>
                <a:ext uri="{FF2B5EF4-FFF2-40B4-BE49-F238E27FC236}">
                  <a16:creationId xmlns:a16="http://schemas.microsoft.com/office/drawing/2014/main" id="{DCFDE025-CD39-4BA7-90AA-9659D0D07F17}"/>
                </a:ext>
                <a:ext uri="{C183D7F6-B498-43B3-948B-1728B52AA6E4}">
                  <adec:decorative xmlns:adec="http://schemas.microsoft.com/office/drawing/2017/decorative" val="1"/>
                </a:ext>
              </a:extLst>
            </p:cNvPr>
            <p:cNvSpPr/>
            <p:nvPr/>
          </p:nvSpPr>
          <p:spPr bwMode="auto">
            <a:xfrm>
              <a:off x="3789164" y="258488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3" name="Rectangle 102">
              <a:extLst>
                <a:ext uri="{FF2B5EF4-FFF2-40B4-BE49-F238E27FC236}">
                  <a16:creationId xmlns:a16="http://schemas.microsoft.com/office/drawing/2014/main" id="{5EA23B9B-097F-4870-8E2E-B728A63CE137}"/>
                </a:ext>
              </a:extLst>
            </p:cNvPr>
            <p:cNvSpPr/>
            <p:nvPr/>
          </p:nvSpPr>
          <p:spPr>
            <a:xfrm>
              <a:off x="4232450" y="2712205"/>
              <a:ext cx="118814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pic>
          <p:nvPicPr>
            <p:cNvPr id="104" name="Graphic 103">
              <a:extLst>
                <a:ext uri="{FF2B5EF4-FFF2-40B4-BE49-F238E27FC236}">
                  <a16:creationId xmlns:a16="http://schemas.microsoft.com/office/drawing/2014/main" id="{1676DAAF-2A42-47B8-BE6D-41C39A051D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6690" y="2660130"/>
              <a:ext cx="365760" cy="365760"/>
            </a:xfrm>
            <a:prstGeom prst="rect">
              <a:avLst/>
            </a:prstGeom>
          </p:spPr>
        </p:pic>
        <p:sp>
          <p:nvSpPr>
            <p:cNvPr id="105" name="Rectangle 104">
              <a:extLst>
                <a:ext uri="{FF2B5EF4-FFF2-40B4-BE49-F238E27FC236}">
                  <a16:creationId xmlns:a16="http://schemas.microsoft.com/office/drawing/2014/main" id="{FC7A1A39-45F1-4C6C-B43B-23CA728F6F07}"/>
                </a:ext>
                <a:ext uri="{C183D7F6-B498-43B3-948B-1728B52AA6E4}">
                  <adec:decorative xmlns:adec="http://schemas.microsoft.com/office/drawing/2017/decorative" val="1"/>
                </a:ext>
              </a:extLst>
            </p:cNvPr>
            <p:cNvSpPr/>
            <p:nvPr/>
          </p:nvSpPr>
          <p:spPr bwMode="auto">
            <a:xfrm>
              <a:off x="5598004" y="2584881"/>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7" name="Rectangle 106">
              <a:extLst>
                <a:ext uri="{FF2B5EF4-FFF2-40B4-BE49-F238E27FC236}">
                  <a16:creationId xmlns:a16="http://schemas.microsoft.com/office/drawing/2014/main" id="{113DEB5A-73D3-438C-AEB9-9016A88C7579}"/>
                </a:ext>
              </a:extLst>
            </p:cNvPr>
            <p:cNvSpPr/>
            <p:nvPr/>
          </p:nvSpPr>
          <p:spPr>
            <a:xfrm>
              <a:off x="6063708" y="2706448"/>
              <a:ext cx="1109599"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pic>
          <p:nvPicPr>
            <p:cNvPr id="108" name="Graphic 107">
              <a:extLst>
                <a:ext uri="{FF2B5EF4-FFF2-40B4-BE49-F238E27FC236}">
                  <a16:creationId xmlns:a16="http://schemas.microsoft.com/office/drawing/2014/main" id="{B77516D6-55E0-447C-8EEA-844DFFDE370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141" y="2654373"/>
              <a:ext cx="365760" cy="365760"/>
            </a:xfrm>
            <a:prstGeom prst="rect">
              <a:avLst/>
            </a:prstGeom>
          </p:spPr>
        </p:pic>
        <p:sp>
          <p:nvSpPr>
            <p:cNvPr id="109" name="Rectangle 108">
              <a:extLst>
                <a:ext uri="{FF2B5EF4-FFF2-40B4-BE49-F238E27FC236}">
                  <a16:creationId xmlns:a16="http://schemas.microsoft.com/office/drawing/2014/main" id="{2D4026CD-B4A5-4865-8EE7-75A4AC29A3FB}"/>
                </a:ext>
                <a:ext uri="{C183D7F6-B498-43B3-948B-1728B52AA6E4}">
                  <adec:decorative xmlns:adec="http://schemas.microsoft.com/office/drawing/2017/decorative" val="1"/>
                </a:ext>
              </a:extLst>
            </p:cNvPr>
            <p:cNvSpPr/>
            <p:nvPr/>
          </p:nvSpPr>
          <p:spPr bwMode="auto">
            <a:xfrm>
              <a:off x="7397238" y="259118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1" name="Rectangle 110">
              <a:extLst>
                <a:ext uri="{FF2B5EF4-FFF2-40B4-BE49-F238E27FC236}">
                  <a16:creationId xmlns:a16="http://schemas.microsoft.com/office/drawing/2014/main" id="{849176A3-C43C-425E-A566-0450D83194E1}"/>
                </a:ext>
              </a:extLst>
            </p:cNvPr>
            <p:cNvSpPr/>
            <p:nvPr/>
          </p:nvSpPr>
          <p:spPr>
            <a:xfrm>
              <a:off x="8113341" y="2719499"/>
              <a:ext cx="540533"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RBAC</a:t>
              </a:r>
            </a:p>
          </p:txBody>
        </p:sp>
        <p:pic>
          <p:nvPicPr>
            <p:cNvPr id="114" name="Graphic 113">
              <a:extLst>
                <a:ext uri="{FF2B5EF4-FFF2-40B4-BE49-F238E27FC236}">
                  <a16:creationId xmlns:a16="http://schemas.microsoft.com/office/drawing/2014/main" id="{25B57884-2BD4-4333-9A85-A60C17CD3E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22430" y="2673098"/>
              <a:ext cx="365760" cy="365760"/>
            </a:xfrm>
            <a:prstGeom prst="rect">
              <a:avLst/>
            </a:prstGeom>
          </p:spPr>
        </p:pic>
        <p:sp>
          <p:nvSpPr>
            <p:cNvPr id="116" name="Rectangle 115">
              <a:extLst>
                <a:ext uri="{FF2B5EF4-FFF2-40B4-BE49-F238E27FC236}">
                  <a16:creationId xmlns:a16="http://schemas.microsoft.com/office/drawing/2014/main" id="{78981883-0510-4239-A0EA-8E703F911C37}"/>
                </a:ext>
                <a:ext uri="{C183D7F6-B498-43B3-948B-1728B52AA6E4}">
                  <adec:decorative xmlns:adec="http://schemas.microsoft.com/office/drawing/2017/decorative" val="1"/>
                </a:ext>
              </a:extLst>
            </p:cNvPr>
            <p:cNvSpPr/>
            <p:nvPr/>
          </p:nvSpPr>
          <p:spPr bwMode="auto">
            <a:xfrm>
              <a:off x="9184660" y="2591184"/>
              <a:ext cx="1736347" cy="51824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7" name="Rectangle 116">
              <a:extLst>
                <a:ext uri="{FF2B5EF4-FFF2-40B4-BE49-F238E27FC236}">
                  <a16:creationId xmlns:a16="http://schemas.microsoft.com/office/drawing/2014/main" id="{17BF7C17-148A-4703-B3DA-062DC93033A6}"/>
                </a:ext>
              </a:extLst>
            </p:cNvPr>
            <p:cNvSpPr/>
            <p:nvPr/>
          </p:nvSpPr>
          <p:spPr>
            <a:xfrm>
              <a:off x="9817631" y="2645912"/>
              <a:ext cx="1133644"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GitOps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Configurations</a:t>
              </a:r>
            </a:p>
          </p:txBody>
        </p:sp>
        <p:pic>
          <p:nvPicPr>
            <p:cNvPr id="119" name="Graphic 118">
              <a:extLst>
                <a:ext uri="{FF2B5EF4-FFF2-40B4-BE49-F238E27FC236}">
                  <a16:creationId xmlns:a16="http://schemas.microsoft.com/office/drawing/2014/main" id="{544ECB46-7BCA-439C-9CE9-AEA0366DCF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18266" y="2683853"/>
              <a:ext cx="365760" cy="365760"/>
            </a:xfrm>
            <a:prstGeom prst="rect">
              <a:avLst/>
            </a:prstGeom>
          </p:spPr>
        </p:pic>
      </p:grpSp>
      <p:sp>
        <p:nvSpPr>
          <p:cNvPr id="127" name="TextBox 126">
            <a:extLst>
              <a:ext uri="{FF2B5EF4-FFF2-40B4-BE49-F238E27FC236}">
                <a16:creationId xmlns:a16="http://schemas.microsoft.com/office/drawing/2014/main" id="{25CA68AC-0FBD-4F36-AAB3-212C485E8922}"/>
              </a:ext>
            </a:extLst>
          </p:cNvPr>
          <p:cNvSpPr txBox="1"/>
          <p:nvPr/>
        </p:nvSpPr>
        <p:spPr>
          <a:xfrm>
            <a:off x="1632208" y="3276924"/>
            <a:ext cx="8927582"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Segoe UI" pitchFamily="34" charset="0"/>
              </a:rPr>
              <a:t>Hybrid application modernization unified operations, DevOps, governance, compliance and security at-scale </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02B53E56-F6AA-4E8C-8214-C0D0934C0C4E}"/>
              </a:ext>
            </a:extLst>
          </p:cNvPr>
          <p:cNvGrpSpPr/>
          <p:nvPr/>
        </p:nvGrpSpPr>
        <p:grpSpPr>
          <a:xfrm>
            <a:off x="7019646" y="5282977"/>
            <a:ext cx="3067325" cy="1538592"/>
            <a:chOff x="8088974" y="3374217"/>
            <a:chExt cx="3067325" cy="1538592"/>
          </a:xfrm>
        </p:grpSpPr>
        <p:sp>
          <p:nvSpPr>
            <p:cNvPr id="129" name="Rectangle 128">
              <a:extLst>
                <a:ext uri="{FF2B5EF4-FFF2-40B4-BE49-F238E27FC236}">
                  <a16:creationId xmlns:a16="http://schemas.microsoft.com/office/drawing/2014/main" id="{3533AA09-8C9C-427C-817A-AC9990E9AAE0}"/>
                </a:ext>
                <a:ext uri="{C183D7F6-B498-43B3-948B-1728B52AA6E4}">
                  <adec:decorative xmlns:adec="http://schemas.microsoft.com/office/drawing/2017/decorative" val="1"/>
                </a:ext>
              </a:extLst>
            </p:cNvPr>
            <p:cNvSpPr/>
            <p:nvPr/>
          </p:nvSpPr>
          <p:spPr bwMode="auto">
            <a:xfrm>
              <a:off x="8088974" y="3374217"/>
              <a:ext cx="3067325" cy="15385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31" name="TextBox 130">
              <a:extLst>
                <a:ext uri="{FF2B5EF4-FFF2-40B4-BE49-F238E27FC236}">
                  <a16:creationId xmlns:a16="http://schemas.microsoft.com/office/drawing/2014/main" id="{6EC279C9-85A1-4471-9CDA-EE052719C5CD}"/>
                </a:ext>
              </a:extLst>
            </p:cNvPr>
            <p:cNvSpPr txBox="1"/>
            <p:nvPr/>
          </p:nvSpPr>
          <p:spPr>
            <a:xfrm>
              <a:off x="8265027" y="4370020"/>
              <a:ext cx="2725747"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On-premises/other clouds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Arc enabled Kubernetes clusters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2" name="Rectangle 131">
            <a:extLst>
              <a:ext uri="{FF2B5EF4-FFF2-40B4-BE49-F238E27FC236}">
                <a16:creationId xmlns:a16="http://schemas.microsoft.com/office/drawing/2014/main" id="{99514B23-F549-4530-95D6-CF1A67C08BF0}"/>
              </a:ext>
              <a:ext uri="{C183D7F6-B498-43B3-948B-1728B52AA6E4}">
                <adec:decorative xmlns:adec="http://schemas.microsoft.com/office/drawing/2017/decorative" val="1"/>
              </a:ext>
            </a:extLst>
          </p:cNvPr>
          <p:cNvSpPr/>
          <p:nvPr/>
        </p:nvSpPr>
        <p:spPr bwMode="auto">
          <a:xfrm>
            <a:off x="7019646" y="3649608"/>
            <a:ext cx="3067325" cy="15430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33" name="Group 132">
            <a:extLst>
              <a:ext uri="{FF2B5EF4-FFF2-40B4-BE49-F238E27FC236}">
                <a16:creationId xmlns:a16="http://schemas.microsoft.com/office/drawing/2014/main" id="{676B29C7-4DAD-4F77-A740-E15FF89A6A49}"/>
              </a:ext>
            </a:extLst>
          </p:cNvPr>
          <p:cNvGrpSpPr/>
          <p:nvPr/>
        </p:nvGrpSpPr>
        <p:grpSpPr>
          <a:xfrm>
            <a:off x="7231589" y="4106994"/>
            <a:ext cx="2614131" cy="953932"/>
            <a:chOff x="1899940" y="3408230"/>
            <a:chExt cx="2614131" cy="953932"/>
          </a:xfrm>
        </p:grpSpPr>
        <p:pic>
          <p:nvPicPr>
            <p:cNvPr id="134" name="Graphic 133">
              <a:extLst>
                <a:ext uri="{FF2B5EF4-FFF2-40B4-BE49-F238E27FC236}">
                  <a16:creationId xmlns:a16="http://schemas.microsoft.com/office/drawing/2014/main" id="{98EB2267-0786-4D1D-9E41-4565CEFCD3D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6351" y="3457032"/>
              <a:ext cx="460109" cy="460109"/>
            </a:xfrm>
            <a:prstGeom prst="rect">
              <a:avLst/>
            </a:prstGeom>
          </p:spPr>
        </p:pic>
        <p:pic>
          <p:nvPicPr>
            <p:cNvPr id="137" name="Graphic 136">
              <a:extLst>
                <a:ext uri="{FF2B5EF4-FFF2-40B4-BE49-F238E27FC236}">
                  <a16:creationId xmlns:a16="http://schemas.microsoft.com/office/drawing/2014/main" id="{9544B23F-E62A-42D6-A45E-378043BB68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781" y="3425705"/>
              <a:ext cx="460109" cy="460109"/>
            </a:xfrm>
            <a:prstGeom prst="rect">
              <a:avLst/>
            </a:prstGeom>
          </p:spPr>
        </p:pic>
        <p:pic>
          <p:nvPicPr>
            <p:cNvPr id="139" name="Graphic 138">
              <a:extLst>
                <a:ext uri="{FF2B5EF4-FFF2-40B4-BE49-F238E27FC236}">
                  <a16:creationId xmlns:a16="http://schemas.microsoft.com/office/drawing/2014/main" id="{6A19DDE0-DD2E-40FE-AB70-BAEB9030D3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99940" y="3886964"/>
              <a:ext cx="460109" cy="460109"/>
            </a:xfrm>
            <a:prstGeom prst="rect">
              <a:avLst/>
            </a:prstGeom>
          </p:spPr>
        </p:pic>
        <p:pic>
          <p:nvPicPr>
            <p:cNvPr id="141" name="Graphic 140">
              <a:extLst>
                <a:ext uri="{FF2B5EF4-FFF2-40B4-BE49-F238E27FC236}">
                  <a16:creationId xmlns:a16="http://schemas.microsoft.com/office/drawing/2014/main" id="{B13A2963-191A-4C6C-9186-E7C56FA0EC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36366" y="3902053"/>
              <a:ext cx="460109" cy="460109"/>
            </a:xfrm>
            <a:prstGeom prst="rect">
              <a:avLst/>
            </a:prstGeom>
          </p:spPr>
        </p:pic>
        <p:pic>
          <p:nvPicPr>
            <p:cNvPr id="143" name="Graphic 142">
              <a:extLst>
                <a:ext uri="{FF2B5EF4-FFF2-40B4-BE49-F238E27FC236}">
                  <a16:creationId xmlns:a16="http://schemas.microsoft.com/office/drawing/2014/main" id="{0FEABF29-664D-4DD7-850B-3ECC55E1221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53962" y="3408230"/>
              <a:ext cx="460109" cy="460109"/>
            </a:xfrm>
            <a:prstGeom prst="rect">
              <a:avLst/>
            </a:prstGeom>
          </p:spPr>
        </p:pic>
      </p:grpSp>
      <p:sp>
        <p:nvSpPr>
          <p:cNvPr id="147" name="TextBox 146">
            <a:extLst>
              <a:ext uri="{FF2B5EF4-FFF2-40B4-BE49-F238E27FC236}">
                <a16:creationId xmlns:a16="http://schemas.microsoft.com/office/drawing/2014/main" id="{FEE2C9FA-FA31-476D-8D52-23646170A59E}"/>
              </a:ext>
            </a:extLst>
          </p:cNvPr>
          <p:cNvSpPr txBox="1"/>
          <p:nvPr/>
        </p:nvSpPr>
        <p:spPr>
          <a:xfrm>
            <a:off x="7554642" y="3706460"/>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applications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06D54C56-2E26-452B-91C7-AF19A7BC1D6D}"/>
              </a:ext>
            </a:extLst>
          </p:cNvPr>
          <p:cNvGrpSpPr/>
          <p:nvPr/>
        </p:nvGrpSpPr>
        <p:grpSpPr>
          <a:xfrm>
            <a:off x="7533231" y="5385264"/>
            <a:ext cx="2030365" cy="827415"/>
            <a:chOff x="8592156" y="5444401"/>
            <a:chExt cx="2030365" cy="827415"/>
          </a:xfrm>
        </p:grpSpPr>
        <p:grpSp>
          <p:nvGrpSpPr>
            <p:cNvPr id="149" name="Group 148">
              <a:extLst>
                <a:ext uri="{FF2B5EF4-FFF2-40B4-BE49-F238E27FC236}">
                  <a16:creationId xmlns:a16="http://schemas.microsoft.com/office/drawing/2014/main" id="{44DBBD8F-4CFF-49F8-BC5C-CF5CCC56C207}"/>
                </a:ext>
              </a:extLst>
            </p:cNvPr>
            <p:cNvGrpSpPr/>
            <p:nvPr/>
          </p:nvGrpSpPr>
          <p:grpSpPr>
            <a:xfrm>
              <a:off x="8592156" y="5444401"/>
              <a:ext cx="2030365" cy="367913"/>
              <a:chOff x="8592156" y="5444401"/>
              <a:chExt cx="2030365" cy="367913"/>
            </a:xfrm>
          </p:grpSpPr>
          <p:pic>
            <p:nvPicPr>
              <p:cNvPr id="168" name="Graphic 167">
                <a:extLst>
                  <a:ext uri="{FF2B5EF4-FFF2-40B4-BE49-F238E27FC236}">
                    <a16:creationId xmlns:a16="http://schemas.microsoft.com/office/drawing/2014/main" id="{08FD89EB-8B6A-4A8A-842E-53EC3A7A86F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92156" y="5446554"/>
                <a:ext cx="365760" cy="365760"/>
              </a:xfrm>
              <a:prstGeom prst="rect">
                <a:avLst/>
              </a:prstGeom>
            </p:spPr>
          </p:pic>
          <p:pic>
            <p:nvPicPr>
              <p:cNvPr id="169" name="Graphic 168">
                <a:extLst>
                  <a:ext uri="{FF2B5EF4-FFF2-40B4-BE49-F238E27FC236}">
                    <a16:creationId xmlns:a16="http://schemas.microsoft.com/office/drawing/2014/main" id="{1211D3A5-99ED-4AA4-9102-797F2BA6D1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44853" y="5446554"/>
                <a:ext cx="365760" cy="365760"/>
              </a:xfrm>
              <a:prstGeom prst="rect">
                <a:avLst/>
              </a:prstGeom>
            </p:spPr>
          </p:pic>
          <p:pic>
            <p:nvPicPr>
              <p:cNvPr id="170" name="Graphic 169">
                <a:extLst>
                  <a:ext uri="{FF2B5EF4-FFF2-40B4-BE49-F238E27FC236}">
                    <a16:creationId xmlns:a16="http://schemas.microsoft.com/office/drawing/2014/main" id="{08BA526B-5D0A-4A06-961A-42EC1FBF73C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00807" y="5446554"/>
                <a:ext cx="365760" cy="365760"/>
              </a:xfrm>
              <a:prstGeom prst="rect">
                <a:avLst/>
              </a:prstGeom>
            </p:spPr>
          </p:pic>
          <p:pic>
            <p:nvPicPr>
              <p:cNvPr id="171" name="Graphic 170">
                <a:extLst>
                  <a:ext uri="{FF2B5EF4-FFF2-40B4-BE49-F238E27FC236}">
                    <a16:creationId xmlns:a16="http://schemas.microsoft.com/office/drawing/2014/main" id="{91B8CB12-FA1A-4871-8C93-443FBBB9A0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56761" y="5444401"/>
                <a:ext cx="365760" cy="365760"/>
              </a:xfrm>
              <a:prstGeom prst="rect">
                <a:avLst/>
              </a:prstGeom>
            </p:spPr>
          </p:pic>
        </p:grpSp>
        <p:grpSp>
          <p:nvGrpSpPr>
            <p:cNvPr id="152" name="Group 151">
              <a:extLst>
                <a:ext uri="{FF2B5EF4-FFF2-40B4-BE49-F238E27FC236}">
                  <a16:creationId xmlns:a16="http://schemas.microsoft.com/office/drawing/2014/main" id="{8EFADA6D-444C-480A-A754-2EFD1279F2E9}"/>
                </a:ext>
              </a:extLst>
            </p:cNvPr>
            <p:cNvGrpSpPr/>
            <p:nvPr/>
          </p:nvGrpSpPr>
          <p:grpSpPr>
            <a:xfrm>
              <a:off x="8592156" y="5903903"/>
              <a:ext cx="2030365" cy="367913"/>
              <a:chOff x="8592156" y="5444401"/>
              <a:chExt cx="2030365" cy="367913"/>
            </a:xfrm>
          </p:grpSpPr>
          <p:pic>
            <p:nvPicPr>
              <p:cNvPr id="153" name="Graphic 152">
                <a:extLst>
                  <a:ext uri="{FF2B5EF4-FFF2-40B4-BE49-F238E27FC236}">
                    <a16:creationId xmlns:a16="http://schemas.microsoft.com/office/drawing/2014/main" id="{BA7D69B0-FAFD-4770-9BF7-7F3B6AFF68B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92156" y="5446554"/>
                <a:ext cx="365760" cy="365760"/>
              </a:xfrm>
              <a:prstGeom prst="rect">
                <a:avLst/>
              </a:prstGeom>
            </p:spPr>
          </p:pic>
          <p:pic>
            <p:nvPicPr>
              <p:cNvPr id="154" name="Graphic 153">
                <a:extLst>
                  <a:ext uri="{FF2B5EF4-FFF2-40B4-BE49-F238E27FC236}">
                    <a16:creationId xmlns:a16="http://schemas.microsoft.com/office/drawing/2014/main" id="{D4D171D4-58FE-4C6F-BC67-D9FAAEF797C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44853" y="5446554"/>
                <a:ext cx="365760" cy="365760"/>
              </a:xfrm>
              <a:prstGeom prst="rect">
                <a:avLst/>
              </a:prstGeom>
            </p:spPr>
          </p:pic>
          <p:pic>
            <p:nvPicPr>
              <p:cNvPr id="159" name="Graphic 158">
                <a:extLst>
                  <a:ext uri="{FF2B5EF4-FFF2-40B4-BE49-F238E27FC236}">
                    <a16:creationId xmlns:a16="http://schemas.microsoft.com/office/drawing/2014/main" id="{C192100C-7B85-42B4-B856-67046B47503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00807" y="5446554"/>
                <a:ext cx="365760" cy="365760"/>
              </a:xfrm>
              <a:prstGeom prst="rect">
                <a:avLst/>
              </a:prstGeom>
            </p:spPr>
          </p:pic>
          <p:pic>
            <p:nvPicPr>
              <p:cNvPr id="160" name="Graphic 159">
                <a:extLst>
                  <a:ext uri="{FF2B5EF4-FFF2-40B4-BE49-F238E27FC236}">
                    <a16:creationId xmlns:a16="http://schemas.microsoft.com/office/drawing/2014/main" id="{0761956A-847A-48D6-8282-3B4881651F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56761" y="5444401"/>
                <a:ext cx="365760" cy="365760"/>
              </a:xfrm>
              <a:prstGeom prst="rect">
                <a:avLst/>
              </a:prstGeom>
            </p:spPr>
          </p:pic>
        </p:grpSp>
      </p:grpSp>
      <p:grpSp>
        <p:nvGrpSpPr>
          <p:cNvPr id="172" name="Group 171">
            <a:extLst>
              <a:ext uri="{FF2B5EF4-FFF2-40B4-BE49-F238E27FC236}">
                <a16:creationId xmlns:a16="http://schemas.microsoft.com/office/drawing/2014/main" id="{0CE5DA8A-6C5F-4F29-A7F1-5F63185F0083}"/>
              </a:ext>
            </a:extLst>
          </p:cNvPr>
          <p:cNvGrpSpPr/>
          <p:nvPr/>
        </p:nvGrpSpPr>
        <p:grpSpPr>
          <a:xfrm>
            <a:off x="8613318" y="4205210"/>
            <a:ext cx="1232402" cy="927956"/>
            <a:chOff x="2686879" y="5150810"/>
            <a:chExt cx="1232402" cy="927956"/>
          </a:xfrm>
        </p:grpSpPr>
        <p:pic>
          <p:nvPicPr>
            <p:cNvPr id="173" name="Graphic 172">
              <a:extLst>
                <a:ext uri="{FF2B5EF4-FFF2-40B4-BE49-F238E27FC236}">
                  <a16:creationId xmlns:a16="http://schemas.microsoft.com/office/drawing/2014/main" id="{4F12B6D9-6623-47B3-824C-B4B713AF90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59172" y="5546417"/>
              <a:ext cx="460109" cy="460109"/>
            </a:xfrm>
            <a:prstGeom prst="rect">
              <a:avLst/>
            </a:prstGeom>
          </p:spPr>
        </p:pic>
        <p:pic>
          <p:nvPicPr>
            <p:cNvPr id="174" name="Graphic 173">
              <a:extLst>
                <a:ext uri="{FF2B5EF4-FFF2-40B4-BE49-F238E27FC236}">
                  <a16:creationId xmlns:a16="http://schemas.microsoft.com/office/drawing/2014/main" id="{135E21E7-A58F-4D61-BBC4-B4FA963B1C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86879" y="5618657"/>
              <a:ext cx="460109" cy="460109"/>
            </a:xfrm>
            <a:prstGeom prst="rect">
              <a:avLst/>
            </a:prstGeom>
          </p:spPr>
        </p:pic>
        <p:pic>
          <p:nvPicPr>
            <p:cNvPr id="175" name="Graphic 174">
              <a:extLst>
                <a:ext uri="{FF2B5EF4-FFF2-40B4-BE49-F238E27FC236}">
                  <a16:creationId xmlns:a16="http://schemas.microsoft.com/office/drawing/2014/main" id="{12DFDDDB-0ACE-441C-AA90-19F8071167D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218" y="5150810"/>
              <a:ext cx="460109" cy="460109"/>
            </a:xfrm>
            <a:prstGeom prst="rect">
              <a:avLst/>
            </a:prstGeom>
          </p:spPr>
        </p:pic>
      </p:grpSp>
      <p:pic>
        <p:nvPicPr>
          <p:cNvPr id="176" name="Picture 4">
            <a:extLst>
              <a:ext uri="{FF2B5EF4-FFF2-40B4-BE49-F238E27FC236}">
                <a16:creationId xmlns:a16="http://schemas.microsoft.com/office/drawing/2014/main" id="{AE1E8305-F495-42DE-9138-8F07B615960C}"/>
              </a:ext>
            </a:extLst>
          </p:cNvPr>
          <p:cNvPicPr>
            <a:picLocks noChangeAspect="1" noChangeArrowheads="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bwMode="auto">
          <a:xfrm>
            <a:off x="6273606" y="5488312"/>
            <a:ext cx="539334" cy="539334"/>
          </a:xfrm>
          <a:prstGeom prst="rect">
            <a:avLst/>
          </a:prstGeom>
          <a:noFill/>
          <a:extLst>
            <a:ext uri="{909E8E84-426E-40DD-AFC4-6F175D3DCCD1}">
              <a14:hiddenFill xmlns:a14="http://schemas.microsoft.com/office/drawing/2010/main">
                <a:solidFill>
                  <a:srgbClr val="FFFFFF"/>
                </a:solidFill>
              </a14:hiddenFill>
            </a:ext>
          </a:extLst>
        </p:spPr>
      </p:pic>
      <p:grpSp>
        <p:nvGrpSpPr>
          <p:cNvPr id="177" name="Group 176">
            <a:extLst>
              <a:ext uri="{FF2B5EF4-FFF2-40B4-BE49-F238E27FC236}">
                <a16:creationId xmlns:a16="http://schemas.microsoft.com/office/drawing/2014/main" id="{3891E0E4-BB86-476F-AFD0-46732D4FAF6C}"/>
              </a:ext>
            </a:extLst>
          </p:cNvPr>
          <p:cNvGrpSpPr/>
          <p:nvPr/>
        </p:nvGrpSpPr>
        <p:grpSpPr>
          <a:xfrm>
            <a:off x="2108330" y="5286434"/>
            <a:ext cx="3067325" cy="1538592"/>
            <a:chOff x="8088974" y="3367139"/>
            <a:chExt cx="3067325" cy="1538592"/>
          </a:xfrm>
        </p:grpSpPr>
        <p:sp>
          <p:nvSpPr>
            <p:cNvPr id="178" name="Rectangle 177">
              <a:extLst>
                <a:ext uri="{FF2B5EF4-FFF2-40B4-BE49-F238E27FC236}">
                  <a16:creationId xmlns:a16="http://schemas.microsoft.com/office/drawing/2014/main" id="{5DE04679-229C-4977-BD67-C39EA5DCE579}"/>
                </a:ext>
                <a:ext uri="{C183D7F6-B498-43B3-948B-1728B52AA6E4}">
                  <adec:decorative xmlns:adec="http://schemas.microsoft.com/office/drawing/2017/decorative" val="1"/>
                </a:ext>
              </a:extLst>
            </p:cNvPr>
            <p:cNvSpPr/>
            <p:nvPr/>
          </p:nvSpPr>
          <p:spPr bwMode="auto">
            <a:xfrm>
              <a:off x="8088974" y="3367139"/>
              <a:ext cx="3067325" cy="15385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sp>
          <p:nvSpPr>
            <p:cNvPr id="179" name="TextBox 178">
              <a:extLst>
                <a:ext uri="{FF2B5EF4-FFF2-40B4-BE49-F238E27FC236}">
                  <a16:creationId xmlns:a16="http://schemas.microsoft.com/office/drawing/2014/main" id="{1542648F-6361-471F-87DB-129EC793BFB1}"/>
                </a:ext>
              </a:extLst>
            </p:cNvPr>
            <p:cNvSpPr txBox="1"/>
            <p:nvPr/>
          </p:nvSpPr>
          <p:spPr>
            <a:xfrm>
              <a:off x="8256458" y="4522301"/>
              <a:ext cx="2725747"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Azure Kubernetes Service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0" name="Rectangle 179">
            <a:extLst>
              <a:ext uri="{FF2B5EF4-FFF2-40B4-BE49-F238E27FC236}">
                <a16:creationId xmlns:a16="http://schemas.microsoft.com/office/drawing/2014/main" id="{55661F06-F2F8-4167-8E0B-45059669452F}"/>
              </a:ext>
              <a:ext uri="{C183D7F6-B498-43B3-948B-1728B52AA6E4}">
                <adec:decorative xmlns:adec="http://schemas.microsoft.com/office/drawing/2017/decorative" val="1"/>
              </a:ext>
            </a:extLst>
          </p:cNvPr>
          <p:cNvSpPr/>
          <p:nvPr/>
        </p:nvSpPr>
        <p:spPr bwMode="auto">
          <a:xfrm>
            <a:off x="2105026" y="3649608"/>
            <a:ext cx="3067325" cy="15430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50E6FF"/>
              </a:solidFill>
              <a:effectLst/>
              <a:uLnTx/>
              <a:uFillTx/>
              <a:latin typeface="Segoe UI"/>
              <a:ea typeface="+mj-ea"/>
              <a:cs typeface="+mj-cs"/>
            </a:endParaRPr>
          </a:p>
        </p:txBody>
      </p:sp>
      <p:grpSp>
        <p:nvGrpSpPr>
          <p:cNvPr id="181" name="Group 180">
            <a:extLst>
              <a:ext uri="{FF2B5EF4-FFF2-40B4-BE49-F238E27FC236}">
                <a16:creationId xmlns:a16="http://schemas.microsoft.com/office/drawing/2014/main" id="{D0840E2A-E438-4262-9619-3C79F25DFA1B}"/>
              </a:ext>
            </a:extLst>
          </p:cNvPr>
          <p:cNvGrpSpPr/>
          <p:nvPr/>
        </p:nvGrpSpPr>
        <p:grpSpPr>
          <a:xfrm>
            <a:off x="2320273" y="4117529"/>
            <a:ext cx="2614131" cy="953932"/>
            <a:chOff x="1899940" y="3408230"/>
            <a:chExt cx="2614131" cy="953932"/>
          </a:xfrm>
        </p:grpSpPr>
        <p:pic>
          <p:nvPicPr>
            <p:cNvPr id="182" name="Graphic 181">
              <a:extLst>
                <a:ext uri="{FF2B5EF4-FFF2-40B4-BE49-F238E27FC236}">
                  <a16:creationId xmlns:a16="http://schemas.microsoft.com/office/drawing/2014/main" id="{8AE2DC58-D20A-4DAF-ACC5-29904EF53A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6351" y="3457032"/>
              <a:ext cx="460109" cy="460109"/>
            </a:xfrm>
            <a:prstGeom prst="rect">
              <a:avLst/>
            </a:prstGeom>
          </p:spPr>
        </p:pic>
        <p:pic>
          <p:nvPicPr>
            <p:cNvPr id="183" name="Graphic 182">
              <a:extLst>
                <a:ext uri="{FF2B5EF4-FFF2-40B4-BE49-F238E27FC236}">
                  <a16:creationId xmlns:a16="http://schemas.microsoft.com/office/drawing/2014/main" id="{6A93C7D7-C8AF-444E-8AFA-0198BCDF06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781" y="3425705"/>
              <a:ext cx="460109" cy="460109"/>
            </a:xfrm>
            <a:prstGeom prst="rect">
              <a:avLst/>
            </a:prstGeom>
          </p:spPr>
        </p:pic>
        <p:pic>
          <p:nvPicPr>
            <p:cNvPr id="184" name="Graphic 183">
              <a:extLst>
                <a:ext uri="{FF2B5EF4-FFF2-40B4-BE49-F238E27FC236}">
                  <a16:creationId xmlns:a16="http://schemas.microsoft.com/office/drawing/2014/main" id="{658B28D7-2266-4305-B77F-7AD57D2348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99940" y="3886964"/>
              <a:ext cx="460109" cy="460109"/>
            </a:xfrm>
            <a:prstGeom prst="rect">
              <a:avLst/>
            </a:prstGeom>
          </p:spPr>
        </p:pic>
        <p:pic>
          <p:nvPicPr>
            <p:cNvPr id="185" name="Graphic 184">
              <a:extLst>
                <a:ext uri="{FF2B5EF4-FFF2-40B4-BE49-F238E27FC236}">
                  <a16:creationId xmlns:a16="http://schemas.microsoft.com/office/drawing/2014/main" id="{F956EB0F-1650-4067-BDB8-45BFFA42C8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36366" y="3902053"/>
              <a:ext cx="460109" cy="460109"/>
            </a:xfrm>
            <a:prstGeom prst="rect">
              <a:avLst/>
            </a:prstGeom>
          </p:spPr>
        </p:pic>
        <p:pic>
          <p:nvPicPr>
            <p:cNvPr id="186" name="Graphic 185">
              <a:extLst>
                <a:ext uri="{FF2B5EF4-FFF2-40B4-BE49-F238E27FC236}">
                  <a16:creationId xmlns:a16="http://schemas.microsoft.com/office/drawing/2014/main" id="{782BEFEA-99EF-4C1A-AA28-82061D9FE81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53962" y="3408230"/>
              <a:ext cx="460109" cy="460109"/>
            </a:xfrm>
            <a:prstGeom prst="rect">
              <a:avLst/>
            </a:prstGeom>
          </p:spPr>
        </p:pic>
      </p:grpSp>
      <p:sp>
        <p:nvSpPr>
          <p:cNvPr id="187" name="TextBox 186">
            <a:extLst>
              <a:ext uri="{FF2B5EF4-FFF2-40B4-BE49-F238E27FC236}">
                <a16:creationId xmlns:a16="http://schemas.microsoft.com/office/drawing/2014/main" id="{3CDE6952-07A4-4E5C-8320-E400A389DDE6}"/>
              </a:ext>
            </a:extLst>
          </p:cNvPr>
          <p:cNvSpPr txBox="1"/>
          <p:nvPr/>
        </p:nvSpPr>
        <p:spPr>
          <a:xfrm>
            <a:off x="2643326" y="3716995"/>
            <a:ext cx="2123965"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itchFamily="34" charset="0"/>
              </a:rPr>
              <a:t>Customer applications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8" name="Group 187">
            <a:extLst>
              <a:ext uri="{FF2B5EF4-FFF2-40B4-BE49-F238E27FC236}">
                <a16:creationId xmlns:a16="http://schemas.microsoft.com/office/drawing/2014/main" id="{E9A052F8-27AC-401B-AD68-E5A1CCE2A84D}"/>
              </a:ext>
            </a:extLst>
          </p:cNvPr>
          <p:cNvGrpSpPr/>
          <p:nvPr/>
        </p:nvGrpSpPr>
        <p:grpSpPr>
          <a:xfrm>
            <a:off x="3702002" y="4215745"/>
            <a:ext cx="1232402" cy="927956"/>
            <a:chOff x="2686879" y="5150810"/>
            <a:chExt cx="1232402" cy="927956"/>
          </a:xfrm>
        </p:grpSpPr>
        <p:pic>
          <p:nvPicPr>
            <p:cNvPr id="189" name="Graphic 188">
              <a:extLst>
                <a:ext uri="{FF2B5EF4-FFF2-40B4-BE49-F238E27FC236}">
                  <a16:creationId xmlns:a16="http://schemas.microsoft.com/office/drawing/2014/main" id="{D59D64E6-11B8-417B-9F10-2032929B6E5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59172" y="5546417"/>
              <a:ext cx="460109" cy="460109"/>
            </a:xfrm>
            <a:prstGeom prst="rect">
              <a:avLst/>
            </a:prstGeom>
          </p:spPr>
        </p:pic>
        <p:pic>
          <p:nvPicPr>
            <p:cNvPr id="190" name="Graphic 189">
              <a:extLst>
                <a:ext uri="{FF2B5EF4-FFF2-40B4-BE49-F238E27FC236}">
                  <a16:creationId xmlns:a16="http://schemas.microsoft.com/office/drawing/2014/main" id="{5855FB34-2016-4111-A4FC-0C781AC5C0B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86879" y="5618657"/>
              <a:ext cx="460109" cy="460109"/>
            </a:xfrm>
            <a:prstGeom prst="rect">
              <a:avLst/>
            </a:prstGeom>
          </p:spPr>
        </p:pic>
        <p:pic>
          <p:nvPicPr>
            <p:cNvPr id="191" name="Graphic 190">
              <a:extLst>
                <a:ext uri="{FF2B5EF4-FFF2-40B4-BE49-F238E27FC236}">
                  <a16:creationId xmlns:a16="http://schemas.microsoft.com/office/drawing/2014/main" id="{F8EA2BDA-A3E7-4E7E-9E75-5A54E78876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3218" y="5150810"/>
              <a:ext cx="460109" cy="460109"/>
            </a:xfrm>
            <a:prstGeom prst="rect">
              <a:avLst/>
            </a:prstGeom>
          </p:spPr>
        </p:pic>
      </p:grpSp>
      <p:grpSp>
        <p:nvGrpSpPr>
          <p:cNvPr id="192" name="Group 191">
            <a:extLst>
              <a:ext uri="{FF2B5EF4-FFF2-40B4-BE49-F238E27FC236}">
                <a16:creationId xmlns:a16="http://schemas.microsoft.com/office/drawing/2014/main" id="{3AB41BD3-A4D3-4C2F-9EEC-9D039C775CEE}"/>
              </a:ext>
            </a:extLst>
          </p:cNvPr>
          <p:cNvGrpSpPr/>
          <p:nvPr/>
        </p:nvGrpSpPr>
        <p:grpSpPr>
          <a:xfrm>
            <a:off x="2660544" y="5367297"/>
            <a:ext cx="1956288" cy="864877"/>
            <a:chOff x="4794767" y="5333369"/>
            <a:chExt cx="1956288" cy="864877"/>
          </a:xfrm>
        </p:grpSpPr>
        <p:grpSp>
          <p:nvGrpSpPr>
            <p:cNvPr id="193" name="Group 192">
              <a:extLst>
                <a:ext uri="{FF2B5EF4-FFF2-40B4-BE49-F238E27FC236}">
                  <a16:creationId xmlns:a16="http://schemas.microsoft.com/office/drawing/2014/main" id="{50CEDB0C-AF34-4E67-99E5-DC236300504C}"/>
                </a:ext>
              </a:extLst>
            </p:cNvPr>
            <p:cNvGrpSpPr/>
            <p:nvPr/>
          </p:nvGrpSpPr>
          <p:grpSpPr>
            <a:xfrm>
              <a:off x="4794767" y="5333369"/>
              <a:ext cx="1956288" cy="383390"/>
              <a:chOff x="1433773" y="4858977"/>
              <a:chExt cx="1956288" cy="383390"/>
            </a:xfrm>
          </p:grpSpPr>
          <p:pic>
            <p:nvPicPr>
              <p:cNvPr id="199" name="Graphic 198">
                <a:extLst>
                  <a:ext uri="{FF2B5EF4-FFF2-40B4-BE49-F238E27FC236}">
                    <a16:creationId xmlns:a16="http://schemas.microsoft.com/office/drawing/2014/main" id="{100CF73D-6F19-4397-8CFC-DBC68F893BE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97516" y="4863788"/>
                <a:ext cx="365760" cy="365760"/>
              </a:xfrm>
              <a:prstGeom prst="rect">
                <a:avLst/>
              </a:prstGeom>
            </p:spPr>
          </p:pic>
          <p:pic>
            <p:nvPicPr>
              <p:cNvPr id="200" name="Graphic 199">
                <a:extLst>
                  <a:ext uri="{FF2B5EF4-FFF2-40B4-BE49-F238E27FC236}">
                    <a16:creationId xmlns:a16="http://schemas.microsoft.com/office/drawing/2014/main" id="{1DBCCEEE-FFCD-4982-86DC-F50958E9B1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64849" y="4876607"/>
                <a:ext cx="365760" cy="365760"/>
              </a:xfrm>
              <a:prstGeom prst="rect">
                <a:avLst/>
              </a:prstGeom>
            </p:spPr>
          </p:pic>
          <p:pic>
            <p:nvPicPr>
              <p:cNvPr id="201" name="Graphic 200">
                <a:extLst>
                  <a:ext uri="{FF2B5EF4-FFF2-40B4-BE49-F238E27FC236}">
                    <a16:creationId xmlns:a16="http://schemas.microsoft.com/office/drawing/2014/main" id="{2F073328-87E7-4A7B-9197-A28FDC3F531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33773" y="4869579"/>
                <a:ext cx="365760" cy="365760"/>
              </a:xfrm>
              <a:prstGeom prst="rect">
                <a:avLst/>
              </a:prstGeom>
            </p:spPr>
          </p:pic>
          <p:pic>
            <p:nvPicPr>
              <p:cNvPr id="202" name="Graphic 201">
                <a:extLst>
                  <a:ext uri="{FF2B5EF4-FFF2-40B4-BE49-F238E27FC236}">
                    <a16:creationId xmlns:a16="http://schemas.microsoft.com/office/drawing/2014/main" id="{D8EE1BE4-AFB7-46B1-A145-D4196F576AB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24301" y="4858977"/>
                <a:ext cx="365760" cy="365760"/>
              </a:xfrm>
              <a:prstGeom prst="rect">
                <a:avLst/>
              </a:prstGeom>
            </p:spPr>
          </p:pic>
        </p:grpSp>
        <p:grpSp>
          <p:nvGrpSpPr>
            <p:cNvPr id="194" name="Group 193">
              <a:extLst>
                <a:ext uri="{FF2B5EF4-FFF2-40B4-BE49-F238E27FC236}">
                  <a16:creationId xmlns:a16="http://schemas.microsoft.com/office/drawing/2014/main" id="{90FAB2A1-0EAC-454B-9DD0-6F33CFC2E741}"/>
                </a:ext>
              </a:extLst>
            </p:cNvPr>
            <p:cNvGrpSpPr/>
            <p:nvPr/>
          </p:nvGrpSpPr>
          <p:grpSpPr>
            <a:xfrm>
              <a:off x="4794767" y="5814856"/>
              <a:ext cx="1956288" cy="383390"/>
              <a:chOff x="1433773" y="4858977"/>
              <a:chExt cx="1956288" cy="383390"/>
            </a:xfrm>
          </p:grpSpPr>
          <p:pic>
            <p:nvPicPr>
              <p:cNvPr id="195" name="Graphic 194">
                <a:extLst>
                  <a:ext uri="{FF2B5EF4-FFF2-40B4-BE49-F238E27FC236}">
                    <a16:creationId xmlns:a16="http://schemas.microsoft.com/office/drawing/2014/main" id="{ADD0B381-D9CC-42FB-A088-EA42A23BF3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97516" y="4863788"/>
                <a:ext cx="365760" cy="365760"/>
              </a:xfrm>
              <a:prstGeom prst="rect">
                <a:avLst/>
              </a:prstGeom>
            </p:spPr>
          </p:pic>
          <p:pic>
            <p:nvPicPr>
              <p:cNvPr id="196" name="Graphic 195">
                <a:extLst>
                  <a:ext uri="{FF2B5EF4-FFF2-40B4-BE49-F238E27FC236}">
                    <a16:creationId xmlns:a16="http://schemas.microsoft.com/office/drawing/2014/main" id="{00F3BCA1-81A2-4A98-95E7-0098EE48641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64849" y="4876607"/>
                <a:ext cx="365760" cy="365760"/>
              </a:xfrm>
              <a:prstGeom prst="rect">
                <a:avLst/>
              </a:prstGeom>
            </p:spPr>
          </p:pic>
          <p:pic>
            <p:nvPicPr>
              <p:cNvPr id="197" name="Graphic 196">
                <a:extLst>
                  <a:ext uri="{FF2B5EF4-FFF2-40B4-BE49-F238E27FC236}">
                    <a16:creationId xmlns:a16="http://schemas.microsoft.com/office/drawing/2014/main" id="{F8756A21-4286-486B-92B1-9654BBF71F1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33773" y="4869579"/>
                <a:ext cx="365760" cy="365760"/>
              </a:xfrm>
              <a:prstGeom prst="rect">
                <a:avLst/>
              </a:prstGeom>
            </p:spPr>
          </p:pic>
          <p:pic>
            <p:nvPicPr>
              <p:cNvPr id="198" name="Graphic 197">
                <a:extLst>
                  <a:ext uri="{FF2B5EF4-FFF2-40B4-BE49-F238E27FC236}">
                    <a16:creationId xmlns:a16="http://schemas.microsoft.com/office/drawing/2014/main" id="{74D6B2EF-9125-4FB8-B49E-07B23D3A5B3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24301" y="4858977"/>
                <a:ext cx="365760" cy="365760"/>
              </a:xfrm>
              <a:prstGeom prst="rect">
                <a:avLst/>
              </a:prstGeom>
            </p:spPr>
          </p:pic>
        </p:grpSp>
      </p:grpSp>
      <p:cxnSp>
        <p:nvCxnSpPr>
          <p:cNvPr id="203" name="Connector: Elbow 202">
            <a:extLst>
              <a:ext uri="{FF2B5EF4-FFF2-40B4-BE49-F238E27FC236}">
                <a16:creationId xmlns:a16="http://schemas.microsoft.com/office/drawing/2014/main" id="{21AFA67A-8C42-4F65-AA8F-9569C7E8425C}"/>
              </a:ext>
            </a:extLst>
          </p:cNvPr>
          <p:cNvCxnSpPr>
            <a:cxnSpLocks/>
            <a:stCxn id="89" idx="2"/>
            <a:endCxn id="178" idx="3"/>
          </p:cNvCxnSpPr>
          <p:nvPr/>
        </p:nvCxnSpPr>
        <p:spPr>
          <a:xfrm rot="5400000">
            <a:off x="4406934" y="4366663"/>
            <a:ext cx="2457789" cy="920345"/>
          </a:xfrm>
          <a:prstGeom prst="bentConnector2">
            <a:avLst/>
          </a:prstGeom>
          <a:ln w="19050">
            <a:solidFill>
              <a:srgbClr val="9BF00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03D47828-466F-4CF1-BD6F-85E78658A8C4}"/>
              </a:ext>
            </a:extLst>
          </p:cNvPr>
          <p:cNvCxnSpPr>
            <a:cxnSpLocks/>
            <a:stCxn id="89" idx="2"/>
            <a:endCxn id="180" idx="3"/>
          </p:cNvCxnSpPr>
          <p:nvPr/>
        </p:nvCxnSpPr>
        <p:spPr>
          <a:xfrm rot="5400000">
            <a:off x="5222572" y="3547721"/>
            <a:ext cx="823209" cy="923649"/>
          </a:xfrm>
          <a:prstGeom prst="bentConnector2">
            <a:avLst/>
          </a:prstGeom>
          <a:ln w="19050">
            <a:solidFill>
              <a:srgbClr val="9BF00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9722AB9F-6D89-4EF6-908B-E8A945DF392D}"/>
              </a:ext>
            </a:extLst>
          </p:cNvPr>
          <p:cNvCxnSpPr>
            <a:cxnSpLocks/>
            <a:stCxn id="89" idx="2"/>
            <a:endCxn id="132" idx="1"/>
          </p:cNvCxnSpPr>
          <p:nvPr/>
        </p:nvCxnSpPr>
        <p:spPr>
          <a:xfrm rot="16200000" flipH="1">
            <a:off x="6146219" y="3547722"/>
            <a:ext cx="823209" cy="923646"/>
          </a:xfrm>
          <a:prstGeom prst="bentConnector2">
            <a:avLst/>
          </a:prstGeom>
          <a:ln w="19050">
            <a:solidFill>
              <a:srgbClr val="9BF00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806C37AC-D4FB-4505-9B1E-6DA9B9105B74}"/>
              </a:ext>
            </a:extLst>
          </p:cNvPr>
          <p:cNvCxnSpPr>
            <a:cxnSpLocks/>
            <a:stCxn id="89" idx="2"/>
            <a:endCxn id="129" idx="1"/>
          </p:cNvCxnSpPr>
          <p:nvPr/>
        </p:nvCxnSpPr>
        <p:spPr>
          <a:xfrm rot="16200000" flipH="1">
            <a:off x="5330657" y="4363284"/>
            <a:ext cx="2454332" cy="923646"/>
          </a:xfrm>
          <a:prstGeom prst="bentConnector2">
            <a:avLst/>
          </a:prstGeom>
          <a:ln w="19050">
            <a:solidFill>
              <a:srgbClr val="9BF00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3A96245-707B-42A6-BC0B-89B28D7A3A86}"/>
              </a:ext>
            </a:extLst>
          </p:cNvPr>
          <p:cNvGrpSpPr/>
          <p:nvPr/>
        </p:nvGrpSpPr>
        <p:grpSpPr>
          <a:xfrm>
            <a:off x="2541791" y="2178341"/>
            <a:ext cx="7108416" cy="550785"/>
            <a:chOff x="3135874" y="2096268"/>
            <a:chExt cx="7108416" cy="550785"/>
          </a:xfrm>
        </p:grpSpPr>
        <p:sp>
          <p:nvSpPr>
            <p:cNvPr id="102" name="Rectangle 101">
              <a:extLst>
                <a:ext uri="{FF2B5EF4-FFF2-40B4-BE49-F238E27FC236}">
                  <a16:creationId xmlns:a16="http://schemas.microsoft.com/office/drawing/2014/main" id="{EE1910C9-7B0B-469B-86EE-28A758A13353}"/>
                </a:ext>
                <a:ext uri="{C183D7F6-B498-43B3-948B-1728B52AA6E4}">
                  <adec:decorative xmlns:adec="http://schemas.microsoft.com/office/drawing/2017/decorative" val="1"/>
                </a:ext>
              </a:extLst>
            </p:cNvPr>
            <p:cNvSpPr/>
            <p:nvPr/>
          </p:nvSpPr>
          <p:spPr bwMode="auto">
            <a:xfrm>
              <a:off x="6715341" y="2123254"/>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06" name="Rectangle 105">
              <a:extLst>
                <a:ext uri="{FF2B5EF4-FFF2-40B4-BE49-F238E27FC236}">
                  <a16:creationId xmlns:a16="http://schemas.microsoft.com/office/drawing/2014/main" id="{29713D28-FA9D-4A5E-9F93-8FEB6054A8E3}"/>
                </a:ext>
              </a:extLst>
            </p:cNvPr>
            <p:cNvSpPr/>
            <p:nvPr/>
          </p:nvSpPr>
          <p:spPr>
            <a:xfrm>
              <a:off x="7290051" y="2244821"/>
              <a:ext cx="89159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pic>
          <p:nvPicPr>
            <p:cNvPr id="8" name="Graphic 7">
              <a:extLst>
                <a:ext uri="{FF2B5EF4-FFF2-40B4-BE49-F238E27FC236}">
                  <a16:creationId xmlns:a16="http://schemas.microsoft.com/office/drawing/2014/main" id="{73F7EA24-DA34-4819-8D46-546FD6CB912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771596" y="2208314"/>
              <a:ext cx="365760" cy="365760"/>
            </a:xfrm>
            <a:prstGeom prst="rect">
              <a:avLst/>
            </a:prstGeom>
          </p:spPr>
        </p:pic>
        <p:sp>
          <p:nvSpPr>
            <p:cNvPr id="110" name="Rectangle 109">
              <a:extLst>
                <a:ext uri="{FF2B5EF4-FFF2-40B4-BE49-F238E27FC236}">
                  <a16:creationId xmlns:a16="http://schemas.microsoft.com/office/drawing/2014/main" id="{7F987939-B5C5-4EAF-9021-E82040D7ECC9}"/>
                </a:ext>
                <a:ext uri="{C183D7F6-B498-43B3-948B-1728B52AA6E4}">
                  <adec:decorative xmlns:adec="http://schemas.microsoft.com/office/drawing/2017/decorative" val="1"/>
                </a:ext>
              </a:extLst>
            </p:cNvPr>
            <p:cNvSpPr/>
            <p:nvPr/>
          </p:nvSpPr>
          <p:spPr bwMode="auto">
            <a:xfrm>
              <a:off x="8507943" y="2128812"/>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2" name="Rectangle 111">
              <a:extLst>
                <a:ext uri="{FF2B5EF4-FFF2-40B4-BE49-F238E27FC236}">
                  <a16:creationId xmlns:a16="http://schemas.microsoft.com/office/drawing/2014/main" id="{90FFC7D5-5BC9-4934-9EFF-718E35DE5751}"/>
                </a:ext>
              </a:extLst>
            </p:cNvPr>
            <p:cNvSpPr/>
            <p:nvPr/>
          </p:nvSpPr>
          <p:spPr>
            <a:xfrm>
              <a:off x="8997460" y="2182086"/>
              <a:ext cx="1199367"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Graph</a:t>
              </a:r>
            </a:p>
          </p:txBody>
        </p:sp>
        <p:pic>
          <p:nvPicPr>
            <p:cNvPr id="14" name="Graphic 13">
              <a:extLst>
                <a:ext uri="{FF2B5EF4-FFF2-40B4-BE49-F238E27FC236}">
                  <a16:creationId xmlns:a16="http://schemas.microsoft.com/office/drawing/2014/main" id="{458F6F2B-F2E3-4B44-BB63-10D770D6B5A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84238" y="2216500"/>
              <a:ext cx="365760" cy="365760"/>
            </a:xfrm>
            <a:prstGeom prst="rect">
              <a:avLst/>
            </a:prstGeom>
          </p:spPr>
        </p:pic>
        <p:sp>
          <p:nvSpPr>
            <p:cNvPr id="118" name="Rectangle 117">
              <a:extLst>
                <a:ext uri="{FF2B5EF4-FFF2-40B4-BE49-F238E27FC236}">
                  <a16:creationId xmlns:a16="http://schemas.microsoft.com/office/drawing/2014/main" id="{02B36989-1753-45E1-A799-DB1154D5AF62}"/>
                </a:ext>
                <a:ext uri="{C183D7F6-B498-43B3-948B-1728B52AA6E4}">
                  <adec:decorative xmlns:adec="http://schemas.microsoft.com/office/drawing/2017/decorative" val="1"/>
                </a:ext>
              </a:extLst>
            </p:cNvPr>
            <p:cNvSpPr/>
            <p:nvPr/>
          </p:nvSpPr>
          <p:spPr bwMode="auto">
            <a:xfrm>
              <a:off x="4927228" y="2109549"/>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25" name="Rectangle 124">
              <a:extLst>
                <a:ext uri="{FF2B5EF4-FFF2-40B4-BE49-F238E27FC236}">
                  <a16:creationId xmlns:a16="http://schemas.microsoft.com/office/drawing/2014/main" id="{9DEA032F-A7F4-4FCF-ACE1-71E97F2EBE3E}"/>
                </a:ext>
              </a:extLst>
            </p:cNvPr>
            <p:cNvSpPr/>
            <p:nvPr/>
          </p:nvSpPr>
          <p:spPr>
            <a:xfrm>
              <a:off x="5476292" y="2231116"/>
              <a:ext cx="94288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sp>
          <p:nvSpPr>
            <p:cNvPr id="130" name="Rectangle 129">
              <a:extLst>
                <a:ext uri="{FF2B5EF4-FFF2-40B4-BE49-F238E27FC236}">
                  <a16:creationId xmlns:a16="http://schemas.microsoft.com/office/drawing/2014/main" id="{3E5A4C51-F093-455F-AB7F-9D08F9C851BF}"/>
                </a:ext>
                <a:ext uri="{C183D7F6-B498-43B3-948B-1728B52AA6E4}">
                  <adec:decorative xmlns:adec="http://schemas.microsoft.com/office/drawing/2017/decorative" val="1"/>
                </a:ext>
              </a:extLst>
            </p:cNvPr>
            <p:cNvSpPr/>
            <p:nvPr/>
          </p:nvSpPr>
          <p:spPr>
            <a:xfrm>
              <a:off x="5018880" y="2175436"/>
              <a:ext cx="365760" cy="365760"/>
            </a:xfrm>
            <a:prstGeom prst="rect">
              <a:avLst/>
            </a:prstGeom>
            <a: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a:blipFill>
            <a:ln w="10795" cap="flat" cmpd="sng" algn="ctr">
              <a:noFill/>
              <a:prstDash val="solid"/>
            </a:ln>
            <a:effectLst/>
          </p:spPr>
        </p:sp>
        <p:sp>
          <p:nvSpPr>
            <p:cNvPr id="135" name="Rectangle 134">
              <a:extLst>
                <a:ext uri="{FF2B5EF4-FFF2-40B4-BE49-F238E27FC236}">
                  <a16:creationId xmlns:a16="http://schemas.microsoft.com/office/drawing/2014/main" id="{6B9F4E80-CF70-4FA8-829F-04AFBE0E6730}"/>
                </a:ext>
                <a:ext uri="{C183D7F6-B498-43B3-948B-1728B52AA6E4}">
                  <adec:decorative xmlns:adec="http://schemas.microsoft.com/office/drawing/2017/decorative" val="1"/>
                </a:ext>
              </a:extLst>
            </p:cNvPr>
            <p:cNvSpPr/>
            <p:nvPr/>
          </p:nvSpPr>
          <p:spPr bwMode="auto">
            <a:xfrm>
              <a:off x="3135874" y="2096268"/>
              <a:ext cx="1736347" cy="5182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36" name="Rectangle 135">
              <a:extLst>
                <a:ext uri="{FF2B5EF4-FFF2-40B4-BE49-F238E27FC236}">
                  <a16:creationId xmlns:a16="http://schemas.microsoft.com/office/drawing/2014/main" id="{AAFFB0F6-7DD8-470F-9099-1A58CEBC653C}"/>
                </a:ext>
              </a:extLst>
            </p:cNvPr>
            <p:cNvSpPr/>
            <p:nvPr/>
          </p:nvSpPr>
          <p:spPr>
            <a:xfrm>
              <a:off x="3528645" y="2217835"/>
              <a:ext cx="1255473"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Templates</a:t>
              </a:r>
            </a:p>
          </p:txBody>
        </p:sp>
        <p:pic>
          <p:nvPicPr>
            <p:cNvPr id="140" name="Graphic 139">
              <a:extLst>
                <a:ext uri="{FF2B5EF4-FFF2-40B4-BE49-F238E27FC236}">
                  <a16:creationId xmlns:a16="http://schemas.microsoft.com/office/drawing/2014/main" id="{ABEFADE1-AB2B-4522-96A6-8E13FC98FE0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191620" y="2179041"/>
              <a:ext cx="365760" cy="365760"/>
            </a:xfrm>
            <a:prstGeom prst="rect">
              <a:avLst/>
            </a:prstGeom>
          </p:spPr>
        </p:pic>
      </p:grpSp>
      <p:cxnSp>
        <p:nvCxnSpPr>
          <p:cNvPr id="142" name="Straight Connector 141">
            <a:extLst>
              <a:ext uri="{FF2B5EF4-FFF2-40B4-BE49-F238E27FC236}">
                <a16:creationId xmlns:a16="http://schemas.microsoft.com/office/drawing/2014/main" id="{AE14CEFC-2142-4D04-BCCF-3F22C86EDF87}"/>
              </a:ext>
              <a:ext uri="{C183D7F6-B498-43B3-948B-1728B52AA6E4}">
                <adec:decorative xmlns:adec="http://schemas.microsoft.com/office/drawing/2017/decorative" val="1"/>
              </a:ext>
            </a:extLst>
          </p:cNvPr>
          <p:cNvCxnSpPr>
            <a:cxnSpLocks/>
            <a:stCxn id="89" idx="0"/>
            <a:endCxn id="86" idx="2"/>
          </p:cNvCxnSpPr>
          <p:nvPr/>
        </p:nvCxnSpPr>
        <p:spPr>
          <a:xfrm flipV="1">
            <a:off x="6096000" y="1832445"/>
            <a:ext cx="0" cy="283198"/>
          </a:xfrm>
          <a:prstGeom prst="line">
            <a:avLst/>
          </a:prstGeom>
          <a:noFill/>
          <a:ln w="19050" cap="flat" cmpd="sng" algn="ctr">
            <a:solidFill>
              <a:srgbClr val="9BF00B"/>
            </a:solidFill>
            <a:prstDash val="solid"/>
            <a:miter lim="800000"/>
            <a:headEnd type="arrow" w="med" len="med"/>
            <a:tailEnd type="none" w="lg" len="med"/>
          </a:ln>
          <a:effectLst/>
        </p:spPr>
      </p:cxnSp>
      <p:sp>
        <p:nvSpPr>
          <p:cNvPr id="113" name="TextBox 112">
            <a:extLst>
              <a:ext uri="{FF2B5EF4-FFF2-40B4-BE49-F238E27FC236}">
                <a16:creationId xmlns:a16="http://schemas.microsoft.com/office/drawing/2014/main" id="{A430527D-EE2A-426A-8272-9183C0A781B5}"/>
              </a:ext>
            </a:extLst>
          </p:cNvPr>
          <p:cNvSpPr txBox="1"/>
          <p:nvPr/>
        </p:nvSpPr>
        <p:spPr>
          <a:xfrm>
            <a:off x="7767990" y="1262776"/>
            <a:ext cx="3798211" cy="646331"/>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9BF00B"/>
                </a:solidFill>
                <a:effectLst/>
                <a:uLnTx/>
                <a:uFillTx/>
                <a:latin typeface="Segoe UI Semibold"/>
                <a:ea typeface="+mn-ea"/>
                <a:cs typeface="Segoe UI" pitchFamily="34" charset="0"/>
              </a:rPr>
              <a:t>Azure Arc enabled Kubernetes ACR $ + attached services ACR $</a:t>
            </a:r>
            <a:endParaRPr kumimoji="0" lang="en-US" sz="1800" b="0" i="0" u="none" strike="noStrike" kern="1200" cap="none" spc="0" normalizeH="0" baseline="0" noProof="0">
              <a:ln>
                <a:noFill/>
              </a:ln>
              <a:solidFill>
                <a:srgbClr val="9BF00B"/>
              </a:solidFill>
              <a:effectLst/>
              <a:uLnTx/>
              <a:uFillTx/>
              <a:latin typeface="Segoe UI Semibold"/>
              <a:ea typeface="+mn-ea"/>
              <a:cs typeface="+mn-cs"/>
            </a:endParaRPr>
          </a:p>
        </p:txBody>
      </p:sp>
      <p:cxnSp>
        <p:nvCxnSpPr>
          <p:cNvPr id="115" name="Straight Arrow Connector 114">
            <a:extLst>
              <a:ext uri="{FF2B5EF4-FFF2-40B4-BE49-F238E27FC236}">
                <a16:creationId xmlns:a16="http://schemas.microsoft.com/office/drawing/2014/main" id="{079F11E8-71E9-434D-BC56-7AE39D007940}"/>
              </a:ext>
            </a:extLst>
          </p:cNvPr>
          <p:cNvCxnSpPr>
            <a:cxnSpLocks/>
          </p:cNvCxnSpPr>
          <p:nvPr/>
        </p:nvCxnSpPr>
        <p:spPr>
          <a:xfrm flipV="1">
            <a:off x="7056057" y="1568566"/>
            <a:ext cx="707735" cy="0"/>
          </a:xfrm>
          <a:prstGeom prst="straightConnector1">
            <a:avLst/>
          </a:prstGeom>
          <a:ln w="19050">
            <a:solidFill>
              <a:srgbClr val="9BF00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032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300"/>
                                        <p:tgtEl>
                                          <p:spTgt spid="1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3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72D4F-AFDE-5944-8326-67930D22730E}"/>
              </a:ext>
            </a:extLst>
          </p:cNvPr>
          <p:cNvSpPr txBox="1"/>
          <p:nvPr/>
        </p:nvSpPr>
        <p:spPr>
          <a:xfrm>
            <a:off x="403102" y="281302"/>
            <a:ext cx="11135975" cy="4431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3200" spc="-50">
                <a:solidFill>
                  <a:srgbClr val="50E6FF"/>
                </a:solidFill>
                <a:latin typeface="Segoe UI Semibold"/>
              </a:rPr>
              <a:t>Unified Operations for Hybrid Cloud – Partner Solution types</a:t>
            </a:r>
            <a:endParaRPr kumimoji="0" lang="en-US" sz="3200" b="0" i="0" u="none" strike="noStrike" kern="1200" cap="none" spc="-50" normalizeH="0" baseline="0" noProof="0">
              <a:ln>
                <a:noFill/>
              </a:ln>
              <a:solidFill>
                <a:srgbClr val="50E6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70388479-87CF-1942-84FF-1C9526FDA2AA}"/>
              </a:ext>
            </a:extLst>
          </p:cNvPr>
          <p:cNvSpPr txBox="1"/>
          <p:nvPr/>
        </p:nvSpPr>
        <p:spPr>
          <a:xfrm>
            <a:off x="1595718" y="108472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aphicFrame>
        <p:nvGraphicFramePr>
          <p:cNvPr id="4" name="Table 7">
            <a:extLst>
              <a:ext uri="{FF2B5EF4-FFF2-40B4-BE49-F238E27FC236}">
                <a16:creationId xmlns:a16="http://schemas.microsoft.com/office/drawing/2014/main" id="{BBAF83FE-F4A0-431B-A417-F661B266D410}"/>
              </a:ext>
            </a:extLst>
          </p:cNvPr>
          <p:cNvGraphicFramePr>
            <a:graphicFrameLocks noGrp="1"/>
          </p:cNvGraphicFramePr>
          <p:nvPr>
            <p:extLst>
              <p:ext uri="{D42A27DB-BD31-4B8C-83A1-F6EECF244321}">
                <p14:modId xmlns:p14="http://schemas.microsoft.com/office/powerpoint/2010/main" val="2973907154"/>
              </p:ext>
            </p:extLst>
          </p:nvPr>
        </p:nvGraphicFramePr>
        <p:xfrm>
          <a:off x="446645" y="872004"/>
          <a:ext cx="11488739" cy="5757017"/>
        </p:xfrm>
        <a:graphic>
          <a:graphicData uri="http://schemas.openxmlformats.org/drawingml/2006/table">
            <a:tbl>
              <a:tblPr firstRow="1" bandRow="1">
                <a:tableStyleId>{21E4AEA4-8DFA-4A89-87EB-49C32662AFE0}</a:tableStyleId>
              </a:tblPr>
              <a:tblGrid>
                <a:gridCol w="2117545">
                  <a:extLst>
                    <a:ext uri="{9D8B030D-6E8A-4147-A177-3AD203B41FA5}">
                      <a16:colId xmlns:a16="http://schemas.microsoft.com/office/drawing/2014/main" val="599758817"/>
                    </a:ext>
                  </a:extLst>
                </a:gridCol>
                <a:gridCol w="4685597">
                  <a:extLst>
                    <a:ext uri="{9D8B030D-6E8A-4147-A177-3AD203B41FA5}">
                      <a16:colId xmlns:a16="http://schemas.microsoft.com/office/drawing/2014/main" val="3105617018"/>
                    </a:ext>
                  </a:extLst>
                </a:gridCol>
                <a:gridCol w="4685597">
                  <a:extLst>
                    <a:ext uri="{9D8B030D-6E8A-4147-A177-3AD203B41FA5}">
                      <a16:colId xmlns:a16="http://schemas.microsoft.com/office/drawing/2014/main" val="927080708"/>
                    </a:ext>
                  </a:extLst>
                </a:gridCol>
              </a:tblGrid>
              <a:tr h="362057">
                <a:tc>
                  <a:txBody>
                    <a:bodyPr/>
                    <a:lstStyle/>
                    <a:p>
                      <a:r>
                        <a:rPr lang="en-US" sz="1400">
                          <a:solidFill>
                            <a:schemeClr val="bg1"/>
                          </a:solidFill>
                        </a:rPr>
                        <a:t>Solution</a:t>
                      </a:r>
                    </a:p>
                  </a:txBody>
                  <a:tcPr/>
                </a:tc>
                <a:tc>
                  <a:txBody>
                    <a:bodyPr/>
                    <a:lstStyle/>
                    <a:p>
                      <a:r>
                        <a:rPr lang="en-US" sz="1400">
                          <a:solidFill>
                            <a:schemeClr val="bg1"/>
                          </a:solidFill>
                        </a:rPr>
                        <a:t>Description</a:t>
                      </a:r>
                    </a:p>
                  </a:txBody>
                  <a:tcPr/>
                </a:tc>
                <a:tc>
                  <a:txBody>
                    <a:bodyPr/>
                    <a:lstStyle/>
                    <a:p>
                      <a:r>
                        <a:rPr lang="en-US" sz="1400">
                          <a:solidFill>
                            <a:schemeClr val="bg1"/>
                          </a:solidFill>
                        </a:rPr>
                        <a:t>Consumption Drivers and Profit Opportunity</a:t>
                      </a:r>
                    </a:p>
                  </a:txBody>
                  <a:tcPr/>
                </a:tc>
                <a:extLst>
                  <a:ext uri="{0D108BD9-81ED-4DB2-BD59-A6C34878D82A}">
                    <a16:rowId xmlns:a16="http://schemas.microsoft.com/office/drawing/2014/main" val="4192588755"/>
                  </a:ext>
                </a:extLst>
              </a:tr>
              <a:tr h="403569">
                <a:tc>
                  <a:txBody>
                    <a:bodyPr/>
                    <a:lstStyle/>
                    <a:p>
                      <a:r>
                        <a:rPr lang="en-US" sz="1400">
                          <a:solidFill>
                            <a:schemeClr val="bg1"/>
                          </a:solidFill>
                        </a:rPr>
                        <a:t>Inventory, Change Tracking, Update Management</a:t>
                      </a:r>
                    </a:p>
                  </a:txBody>
                  <a:tcPr/>
                </a:tc>
                <a:tc>
                  <a:txBody>
                    <a:bodyPr/>
                    <a:lstStyle/>
                    <a:p>
                      <a:pPr marL="285750" indent="-285750">
                        <a:buFont typeface="Arial" panose="020B0604020202020204" pitchFamily="34" charset="0"/>
                        <a:buChar char="•"/>
                      </a:pPr>
                      <a:r>
                        <a:rPr lang="en-US" sz="1400">
                          <a:solidFill>
                            <a:schemeClr val="bg1"/>
                          </a:solidFill>
                        </a:rPr>
                        <a:t>Track and manage my current and future server inventory from a single pane of glass. </a:t>
                      </a:r>
                    </a:p>
                    <a:p>
                      <a:pPr marL="285750" indent="-285750">
                        <a:buFont typeface="Arial" panose="020B0604020202020204" pitchFamily="34" charset="0"/>
                        <a:buChar char="•"/>
                      </a:pPr>
                      <a:r>
                        <a:rPr lang="en-US" sz="1400">
                          <a:solidFill>
                            <a:schemeClr val="bg1"/>
                          </a:solidFill>
                        </a:rPr>
                        <a:t>Track changes, automatically apply updates and patches</a:t>
                      </a:r>
                    </a:p>
                    <a:p>
                      <a:pPr marL="285750" indent="-285750">
                        <a:buFont typeface="Arial" panose="020B0604020202020204" pitchFamily="34" charset="0"/>
                        <a:buChar char="•"/>
                      </a:pPr>
                      <a:r>
                        <a:rPr lang="en-US" sz="1400">
                          <a:solidFill>
                            <a:schemeClr val="bg1"/>
                          </a:solidFill>
                        </a:rPr>
                        <a:t>Ingest logs from servers and services</a:t>
                      </a:r>
                    </a:p>
                    <a:p>
                      <a:pPr marL="285750" indent="-285750">
                        <a:buFont typeface="Arial" panose="020B0604020202020204" pitchFamily="34" charset="0"/>
                        <a:buChar char="•"/>
                      </a:pPr>
                      <a:r>
                        <a:rPr lang="en-US" sz="1400">
                          <a:solidFill>
                            <a:schemeClr val="bg1"/>
                          </a:solidFill>
                        </a:rPr>
                        <a:t>Query across all my IT assets from a single tool.</a:t>
                      </a:r>
                    </a:p>
                    <a:p>
                      <a:pPr marL="285750" indent="-285750">
                        <a:buFont typeface="Arial" panose="020B0604020202020204" pitchFamily="34" charset="0"/>
                        <a:buChar char="•"/>
                      </a:pPr>
                      <a:r>
                        <a:rPr lang="en-US" sz="1400">
                          <a:solidFill>
                            <a:schemeClr val="bg1"/>
                          </a:solidFill>
                        </a:rPr>
                        <a:t>Automation and policy to apply these at scale to any existing or new server asset regardless of where that server is hosted (on-premises, public cloud, etc). </a:t>
                      </a:r>
                    </a:p>
                  </a:txBody>
                  <a:tcPr/>
                </a:tc>
                <a:tc>
                  <a:txBody>
                    <a:bodyPr/>
                    <a:lstStyle/>
                    <a:p>
                      <a:r>
                        <a:rPr lang="en-US" sz="1400">
                          <a:solidFill>
                            <a:schemeClr val="bg1"/>
                          </a:solidFill>
                        </a:rPr>
                        <a:t>Log Analytics</a:t>
                      </a:r>
                    </a:p>
                    <a:p>
                      <a:r>
                        <a:rPr lang="en-US" sz="1400">
                          <a:solidFill>
                            <a:schemeClr val="bg1"/>
                          </a:solidFill>
                        </a:rPr>
                        <a:t>Azure Automation runbooks/watchers</a:t>
                      </a:r>
                    </a:p>
                    <a:p>
                      <a:r>
                        <a:rPr lang="en-US" sz="1400">
                          <a:solidFill>
                            <a:schemeClr val="bg1"/>
                          </a:solidFill>
                        </a:rPr>
                        <a:t>Azure Policy</a:t>
                      </a:r>
                    </a:p>
                    <a:p>
                      <a:r>
                        <a:rPr lang="en-US" sz="1400">
                          <a:solidFill>
                            <a:schemeClr val="bg1"/>
                          </a:solidFill>
                        </a:rPr>
                        <a:t>Configuration Management</a:t>
                      </a:r>
                    </a:p>
                    <a:p>
                      <a:r>
                        <a:rPr lang="en-US" sz="1400">
                          <a:solidFill>
                            <a:schemeClr val="bg1"/>
                          </a:solidFill>
                        </a:rPr>
                        <a:t>Azure Networking (VPN, ExpressRoute, peering, etc.)</a:t>
                      </a:r>
                    </a:p>
                    <a:p>
                      <a:r>
                        <a:rPr lang="en-US" sz="1400">
                          <a:solidFill>
                            <a:schemeClr val="bg1"/>
                          </a:solidFill>
                        </a:rPr>
                        <a:t>Managed Services &amp; Consulting</a:t>
                      </a:r>
                    </a:p>
                  </a:txBody>
                  <a:tcPr/>
                </a:tc>
                <a:extLst>
                  <a:ext uri="{0D108BD9-81ED-4DB2-BD59-A6C34878D82A}">
                    <a16:rowId xmlns:a16="http://schemas.microsoft.com/office/drawing/2014/main" val="1070438085"/>
                  </a:ext>
                </a:extLst>
              </a:tr>
              <a:tr h="362057">
                <a:tc>
                  <a:txBody>
                    <a:bodyPr/>
                    <a:lstStyle/>
                    <a:p>
                      <a:r>
                        <a:rPr lang="en-US" sz="1400">
                          <a:solidFill>
                            <a:schemeClr val="bg1"/>
                          </a:solidFill>
                        </a:rPr>
                        <a:t>Hybrid Cloud Security</a:t>
                      </a:r>
                    </a:p>
                  </a:txBody>
                  <a:tcPr/>
                </a:tc>
                <a:tc>
                  <a:txBody>
                    <a:bodyPr/>
                    <a:lstStyle/>
                    <a:p>
                      <a:r>
                        <a:rPr lang="en-US" sz="1400">
                          <a:solidFill>
                            <a:schemeClr val="bg1"/>
                          </a:solidFill>
                        </a:rPr>
                        <a:t>I need to manage security and incident management across my public cloud and datacenter assets through policy enforcement and automation. I need to be able to do this using the Azure tools I am already familiar with for managing Azure resources such as Azure Security Center, RBAC, Azure activity log for auditing actions, Azure Sentinel for incident management and response. </a:t>
                      </a:r>
                    </a:p>
                  </a:txBody>
                  <a:tcPr/>
                </a:tc>
                <a:tc>
                  <a:txBody>
                    <a:bodyPr/>
                    <a:lstStyle/>
                    <a:p>
                      <a:r>
                        <a:rPr lang="en-US" sz="1400">
                          <a:solidFill>
                            <a:schemeClr val="bg1"/>
                          </a:solidFill>
                        </a:rPr>
                        <a:t>All of the above PLUS</a:t>
                      </a:r>
                    </a:p>
                    <a:p>
                      <a:r>
                        <a:rPr lang="en-US" sz="1400">
                          <a:solidFill>
                            <a:schemeClr val="bg1"/>
                          </a:solidFill>
                        </a:rPr>
                        <a:t>Azure Security Center</a:t>
                      </a:r>
                    </a:p>
                    <a:p>
                      <a:r>
                        <a:rPr lang="en-US" sz="1400">
                          <a:solidFill>
                            <a:schemeClr val="bg1"/>
                          </a:solidFill>
                        </a:rPr>
                        <a:t>Azure Sentinel</a:t>
                      </a:r>
                    </a:p>
                    <a:p>
                      <a:endParaRPr lang="en-US" sz="1400">
                        <a:solidFill>
                          <a:schemeClr val="bg1"/>
                        </a:solidFill>
                      </a:endParaRPr>
                    </a:p>
                  </a:txBody>
                  <a:tcPr/>
                </a:tc>
                <a:extLst>
                  <a:ext uri="{0D108BD9-81ED-4DB2-BD59-A6C34878D82A}">
                    <a16:rowId xmlns:a16="http://schemas.microsoft.com/office/drawing/2014/main" val="3055500365"/>
                  </a:ext>
                </a:extLst>
              </a:tr>
              <a:tr h="362057">
                <a:tc>
                  <a:txBody>
                    <a:bodyPr/>
                    <a:lstStyle/>
                    <a:p>
                      <a:r>
                        <a:rPr lang="en-US" sz="1400">
                          <a:solidFill>
                            <a:schemeClr val="bg1"/>
                          </a:solidFill>
                        </a:rPr>
                        <a:t>Multi-customer/Multi-tenant Managed Service</a:t>
                      </a:r>
                    </a:p>
                  </a:txBody>
                  <a:tcPr/>
                </a:tc>
                <a:tc>
                  <a:txBody>
                    <a:bodyPr/>
                    <a:lstStyle/>
                    <a:p>
                      <a:r>
                        <a:rPr lang="en-US" sz="1400">
                          <a:solidFill>
                            <a:schemeClr val="bg1"/>
                          </a:solidFill>
                        </a:rPr>
                        <a:t>As a managed service provider (MSP), I need to do all of the above stories at scale across multiple customer environments that include Azure AD tenants/subscriptions, public cloud resources, and datacenter assets. I will use Azure Lighthouse for secure delegated management and enforcement of hybrid cloud policies, security, and automation in any environment (public cloud, datacenter).</a:t>
                      </a:r>
                    </a:p>
                  </a:txBody>
                  <a:tcPr/>
                </a:tc>
                <a:tc>
                  <a:txBody>
                    <a:bodyPr/>
                    <a:lstStyle/>
                    <a:p>
                      <a:r>
                        <a:rPr lang="en-US" sz="1400">
                          <a:solidFill>
                            <a:schemeClr val="bg1"/>
                          </a:solidFill>
                        </a:rPr>
                        <a:t>All of the above multiplied at scale with Azure Lighthouse</a:t>
                      </a:r>
                    </a:p>
                  </a:txBody>
                  <a:tcPr/>
                </a:tc>
                <a:extLst>
                  <a:ext uri="{0D108BD9-81ED-4DB2-BD59-A6C34878D82A}">
                    <a16:rowId xmlns:a16="http://schemas.microsoft.com/office/drawing/2014/main" val="2206617725"/>
                  </a:ext>
                </a:extLst>
              </a:tr>
            </a:tbl>
          </a:graphicData>
        </a:graphic>
      </p:graphicFrame>
    </p:spTree>
    <p:extLst>
      <p:ext uri="{BB962C8B-B14F-4D97-AF65-F5344CB8AC3E}">
        <p14:creationId xmlns:p14="http://schemas.microsoft.com/office/powerpoint/2010/main" val="4213259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72D4F-AFDE-5944-8326-67930D22730E}"/>
              </a:ext>
            </a:extLst>
          </p:cNvPr>
          <p:cNvSpPr txBox="1"/>
          <p:nvPr/>
        </p:nvSpPr>
        <p:spPr>
          <a:xfrm>
            <a:off x="403102" y="281302"/>
            <a:ext cx="11135975" cy="4431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3200" spc="-50">
                <a:solidFill>
                  <a:srgbClr val="50E6FF"/>
                </a:solidFill>
                <a:latin typeface="Segoe UI Semibold"/>
              </a:rPr>
              <a:t>Arc enabled Kubernetes – Partner Solution types</a:t>
            </a:r>
            <a:endParaRPr kumimoji="0" lang="en-US" sz="3200" b="0" i="0" u="none" strike="noStrike" kern="1200" cap="none" spc="-50" normalizeH="0" baseline="0" noProof="0">
              <a:ln>
                <a:noFill/>
              </a:ln>
              <a:solidFill>
                <a:srgbClr val="50E6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70388479-87CF-1942-84FF-1C9526FDA2AA}"/>
              </a:ext>
            </a:extLst>
          </p:cNvPr>
          <p:cNvSpPr txBox="1"/>
          <p:nvPr/>
        </p:nvSpPr>
        <p:spPr>
          <a:xfrm>
            <a:off x="1595718" y="108472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aphicFrame>
        <p:nvGraphicFramePr>
          <p:cNvPr id="4" name="Table 7">
            <a:extLst>
              <a:ext uri="{FF2B5EF4-FFF2-40B4-BE49-F238E27FC236}">
                <a16:creationId xmlns:a16="http://schemas.microsoft.com/office/drawing/2014/main" id="{BBAF83FE-F4A0-431B-A417-F661B266D410}"/>
              </a:ext>
            </a:extLst>
          </p:cNvPr>
          <p:cNvGraphicFramePr>
            <a:graphicFrameLocks noGrp="1"/>
          </p:cNvGraphicFramePr>
          <p:nvPr>
            <p:extLst>
              <p:ext uri="{D42A27DB-BD31-4B8C-83A1-F6EECF244321}">
                <p14:modId xmlns:p14="http://schemas.microsoft.com/office/powerpoint/2010/main" val="2085549525"/>
              </p:ext>
            </p:extLst>
          </p:nvPr>
        </p:nvGraphicFramePr>
        <p:xfrm>
          <a:off x="540262" y="1084729"/>
          <a:ext cx="10769203" cy="3288137"/>
        </p:xfrm>
        <a:graphic>
          <a:graphicData uri="http://schemas.openxmlformats.org/drawingml/2006/table">
            <a:tbl>
              <a:tblPr firstRow="1" bandRow="1">
                <a:tableStyleId>{21E4AEA4-8DFA-4A89-87EB-49C32662AFE0}</a:tableStyleId>
              </a:tblPr>
              <a:tblGrid>
                <a:gridCol w="3177280">
                  <a:extLst>
                    <a:ext uri="{9D8B030D-6E8A-4147-A177-3AD203B41FA5}">
                      <a16:colId xmlns:a16="http://schemas.microsoft.com/office/drawing/2014/main" val="599758817"/>
                    </a:ext>
                  </a:extLst>
                </a:gridCol>
                <a:gridCol w="7591923">
                  <a:extLst>
                    <a:ext uri="{9D8B030D-6E8A-4147-A177-3AD203B41FA5}">
                      <a16:colId xmlns:a16="http://schemas.microsoft.com/office/drawing/2014/main" val="3105617018"/>
                    </a:ext>
                  </a:extLst>
                </a:gridCol>
              </a:tblGrid>
              <a:tr h="362057">
                <a:tc>
                  <a:txBody>
                    <a:bodyPr/>
                    <a:lstStyle/>
                    <a:p>
                      <a:r>
                        <a:rPr lang="en-US" sz="1400">
                          <a:solidFill>
                            <a:schemeClr val="bg1"/>
                          </a:solidFill>
                        </a:rPr>
                        <a:t>Solution</a:t>
                      </a:r>
                    </a:p>
                  </a:txBody>
                  <a:tcPr/>
                </a:tc>
                <a:tc>
                  <a:txBody>
                    <a:bodyPr/>
                    <a:lstStyle/>
                    <a:p>
                      <a:r>
                        <a:rPr lang="en-US" sz="1400">
                          <a:solidFill>
                            <a:schemeClr val="bg1"/>
                          </a:solidFill>
                        </a:rPr>
                        <a:t>Description</a:t>
                      </a:r>
                    </a:p>
                  </a:txBody>
                  <a:tcPr/>
                </a:tc>
                <a:extLst>
                  <a:ext uri="{0D108BD9-81ED-4DB2-BD59-A6C34878D82A}">
                    <a16:rowId xmlns:a16="http://schemas.microsoft.com/office/drawing/2014/main" val="4192588755"/>
                  </a:ext>
                </a:extLst>
              </a:tr>
              <a:tr h="403569">
                <a:tc>
                  <a:txBody>
                    <a:bodyPr/>
                    <a:lstStyle/>
                    <a:p>
                      <a:r>
                        <a:rPr lang="en-US" sz="1400" err="1">
                          <a:solidFill>
                            <a:schemeClr val="bg1"/>
                          </a:solidFill>
                        </a:rPr>
                        <a:t>GitOps</a:t>
                      </a:r>
                      <a:r>
                        <a:rPr lang="en-US" sz="1400">
                          <a:solidFill>
                            <a:schemeClr val="bg1"/>
                          </a:solidFill>
                        </a:rPr>
                        <a:t> for Application Consistency</a:t>
                      </a:r>
                    </a:p>
                  </a:txBody>
                  <a:tcPr/>
                </a:tc>
                <a:tc>
                  <a:txBody>
                    <a:bodyPr/>
                    <a:lstStyle/>
                    <a:p>
                      <a:r>
                        <a:rPr lang="en-US" sz="1400">
                          <a:solidFill>
                            <a:schemeClr val="bg1"/>
                          </a:solidFill>
                        </a:rPr>
                        <a:t>As a DevOps/SRE engineer, I would like for all of my applications in our existing and future production Kubernetes clusters, hosted in multiple cloud providers as well as on-premises to be deployed with same version with no configuration drift across clusters.</a:t>
                      </a:r>
                    </a:p>
                  </a:txBody>
                  <a:tcPr/>
                </a:tc>
                <a:extLst>
                  <a:ext uri="{0D108BD9-81ED-4DB2-BD59-A6C34878D82A}">
                    <a16:rowId xmlns:a16="http://schemas.microsoft.com/office/drawing/2014/main" val="1070438085"/>
                  </a:ext>
                </a:extLst>
              </a:tr>
              <a:tr h="362057">
                <a:tc>
                  <a:txBody>
                    <a:bodyPr/>
                    <a:lstStyle/>
                    <a:p>
                      <a:r>
                        <a:rPr lang="en-US" sz="1400" err="1">
                          <a:solidFill>
                            <a:schemeClr val="bg1"/>
                          </a:solidFill>
                        </a:rPr>
                        <a:t>GitOps</a:t>
                      </a:r>
                      <a:r>
                        <a:rPr lang="en-US" sz="1400">
                          <a:solidFill>
                            <a:schemeClr val="bg1"/>
                          </a:solidFill>
                        </a:rPr>
                        <a:t> for Cluster Configurations Consistency</a:t>
                      </a:r>
                    </a:p>
                  </a:txBody>
                  <a:tcPr/>
                </a:tc>
                <a:tc>
                  <a:txBody>
                    <a:bodyPr/>
                    <a:lstStyle/>
                    <a:p>
                      <a:r>
                        <a:rPr lang="en-US" sz="1400">
                          <a:solidFill>
                            <a:schemeClr val="bg1"/>
                          </a:solidFill>
                        </a:rPr>
                        <a:t>As an IT Pro/DevOps/SRE engineer, I would like for all of our existing and future production Kubernetes clusters, hosted in multiple cloud providers as well as on-premises to be deployed with same configurations and management components such as our Ingress Controllers, Service Mesh topology, security apps, monitoring, etc.</a:t>
                      </a:r>
                    </a:p>
                  </a:txBody>
                  <a:tcPr/>
                </a:tc>
                <a:extLst>
                  <a:ext uri="{0D108BD9-81ED-4DB2-BD59-A6C34878D82A}">
                    <a16:rowId xmlns:a16="http://schemas.microsoft.com/office/drawing/2014/main" val="3055500365"/>
                  </a:ext>
                </a:extLst>
              </a:tr>
              <a:tr h="362057">
                <a:tc>
                  <a:txBody>
                    <a:bodyPr/>
                    <a:lstStyle/>
                    <a:p>
                      <a:r>
                        <a:rPr lang="en-US" sz="1400">
                          <a:solidFill>
                            <a:schemeClr val="bg1"/>
                          </a:solidFill>
                        </a:rPr>
                        <a:t>Cluster and Container Monitoring</a:t>
                      </a:r>
                    </a:p>
                  </a:txBody>
                  <a:tcPr/>
                </a:tc>
                <a:tc>
                  <a:txBody>
                    <a:bodyPr/>
                    <a:lstStyle/>
                    <a:p>
                      <a:r>
                        <a:rPr lang="en-US" sz="1400">
                          <a:solidFill>
                            <a:schemeClr val="bg1"/>
                          </a:solidFill>
                        </a:rPr>
                        <a:t>As an IT Pro/DevOps/SRE engineer, I need to have health visibility in single pane of glass fashion to all of my existing and future Kubernetes clusters as well as the application deployed in it, hosted in multiple cloud providers and on-premises. </a:t>
                      </a:r>
                    </a:p>
                  </a:txBody>
                  <a:tcPr/>
                </a:tc>
                <a:extLst>
                  <a:ext uri="{0D108BD9-81ED-4DB2-BD59-A6C34878D82A}">
                    <a16:rowId xmlns:a16="http://schemas.microsoft.com/office/drawing/2014/main" val="2206617725"/>
                  </a:ext>
                </a:extLst>
              </a:tr>
              <a:tr h="362057">
                <a:tc>
                  <a:txBody>
                    <a:bodyPr/>
                    <a:lstStyle/>
                    <a:p>
                      <a:r>
                        <a:rPr lang="en-US" sz="1400">
                          <a:solidFill>
                            <a:schemeClr val="bg1"/>
                          </a:solidFill>
                        </a:rPr>
                        <a:t>Cross Platform K8s Compliance </a:t>
                      </a:r>
                    </a:p>
                  </a:txBody>
                  <a:tcPr/>
                </a:tc>
                <a:tc>
                  <a:txBody>
                    <a:bodyPr/>
                    <a:lstStyle/>
                    <a:p>
                      <a:r>
                        <a:rPr lang="en-US" sz="1400">
                          <a:solidFill>
                            <a:schemeClr val="bg1"/>
                          </a:solidFill>
                        </a:rPr>
                        <a:t>As an IT Pro/DevOps/SRE engineer, I need visibility to see what the compliance of my clusters is across platforms as well as application configurations within the clusters</a:t>
                      </a:r>
                    </a:p>
                  </a:txBody>
                  <a:tcPr/>
                </a:tc>
                <a:extLst>
                  <a:ext uri="{0D108BD9-81ED-4DB2-BD59-A6C34878D82A}">
                    <a16:rowId xmlns:a16="http://schemas.microsoft.com/office/drawing/2014/main" val="1690043120"/>
                  </a:ext>
                </a:extLst>
              </a:tr>
            </a:tbl>
          </a:graphicData>
        </a:graphic>
      </p:graphicFrame>
    </p:spTree>
    <p:extLst>
      <p:ext uri="{BB962C8B-B14F-4D97-AF65-F5344CB8AC3E}">
        <p14:creationId xmlns:p14="http://schemas.microsoft.com/office/powerpoint/2010/main" val="3757830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B03BA19-1206-450E-A7EB-C55DD0434903}"/>
              </a:ext>
            </a:extLst>
          </p:cNvPr>
          <p:cNvSpPr txBox="1">
            <a:spLocks/>
          </p:cNvSpPr>
          <p:nvPr/>
        </p:nvSpPr>
        <p:spPr>
          <a:xfrm>
            <a:off x="442765" y="356328"/>
            <a:ext cx="11306469" cy="403079"/>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r>
              <a:rPr lang="en-US">
                <a:solidFill>
                  <a:schemeClr val="accent2"/>
                </a:solidFill>
              </a:rPr>
              <a:t>Azure Arc Partner Solution Journey </a:t>
            </a:r>
          </a:p>
        </p:txBody>
      </p:sp>
      <p:sp>
        <p:nvSpPr>
          <p:cNvPr id="2" name="Pentagon 1">
            <a:extLst>
              <a:ext uri="{FF2B5EF4-FFF2-40B4-BE49-F238E27FC236}">
                <a16:creationId xmlns:a16="http://schemas.microsoft.com/office/drawing/2014/main" id="{CCBE553C-FA3B-DF40-AFB7-9AD8AE3721CE}"/>
              </a:ext>
            </a:extLst>
          </p:cNvPr>
          <p:cNvSpPr/>
          <p:nvPr/>
        </p:nvSpPr>
        <p:spPr bwMode="auto">
          <a:xfrm>
            <a:off x="359656" y="1211629"/>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cs typeface="+mj-cs"/>
              </a:rPr>
              <a:t>Line-up Microsoft</a:t>
            </a:r>
          </a:p>
          <a:p>
            <a:pPr lvl="1"/>
            <a:r>
              <a:rPr lang="en-US" sz="1600">
                <a:latin typeface="Segoe UI Symbol" panose="020B0502040204020203" pitchFamily="34" charset="0"/>
                <a:ea typeface="Segoe UI Symbol" panose="020B0502040204020203" pitchFamily="34" charset="0"/>
                <a:cs typeface="+mj-cs"/>
              </a:rPr>
              <a:t>Internal Sync on Azure Arc Solution goals and Microsoft Commitment</a:t>
            </a:r>
          </a:p>
        </p:txBody>
      </p:sp>
      <p:sp>
        <p:nvSpPr>
          <p:cNvPr id="10" name="Pentagon 9">
            <a:extLst>
              <a:ext uri="{FF2B5EF4-FFF2-40B4-BE49-F238E27FC236}">
                <a16:creationId xmlns:a16="http://schemas.microsoft.com/office/drawing/2014/main" id="{1971F16B-9D0D-8043-B450-B44C0A25978E}"/>
              </a:ext>
            </a:extLst>
          </p:cNvPr>
          <p:cNvSpPr/>
          <p:nvPr/>
        </p:nvSpPr>
        <p:spPr bwMode="auto">
          <a:xfrm>
            <a:off x="359656" y="2120778"/>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cs typeface="+mj-cs"/>
              </a:rPr>
              <a:t>Line-up Partner</a:t>
            </a:r>
          </a:p>
          <a:p>
            <a:pPr lvl="1"/>
            <a:r>
              <a:rPr lang="en-US" sz="1600">
                <a:latin typeface="Segoe UI Symbol" panose="020B0502040204020203" pitchFamily="34" charset="0"/>
                <a:ea typeface="Segoe UI Symbol" panose="020B0502040204020203" pitchFamily="34" charset="0"/>
              </a:rPr>
              <a:t>Partner sync to discuss program milestones, timelines, and resource commitment</a:t>
            </a:r>
            <a:endParaRPr lang="en-US" sz="1600">
              <a:latin typeface="Segoe UI Symbol" panose="020B0502040204020203" pitchFamily="34" charset="0"/>
              <a:ea typeface="Segoe UI Symbol" panose="020B0502040204020203" pitchFamily="34" charset="0"/>
              <a:cs typeface="+mj-cs"/>
            </a:endParaRPr>
          </a:p>
        </p:txBody>
      </p:sp>
      <p:sp>
        <p:nvSpPr>
          <p:cNvPr id="11" name="Pentagon 10">
            <a:extLst>
              <a:ext uri="{FF2B5EF4-FFF2-40B4-BE49-F238E27FC236}">
                <a16:creationId xmlns:a16="http://schemas.microsoft.com/office/drawing/2014/main" id="{D358B5DB-5719-1A40-AC83-EFDE1383D434}"/>
              </a:ext>
            </a:extLst>
          </p:cNvPr>
          <p:cNvSpPr/>
          <p:nvPr/>
        </p:nvSpPr>
        <p:spPr bwMode="auto">
          <a:xfrm>
            <a:off x="359656" y="3027000"/>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rPr>
              <a:t>Technical Workstream</a:t>
            </a:r>
            <a:endParaRPr lang="en-US" sz="1600">
              <a:solidFill>
                <a:schemeClr val="accent2"/>
              </a:solidFill>
              <a:latin typeface="Segoe UI Symbol" panose="020B0502040204020203" pitchFamily="34" charset="0"/>
              <a:ea typeface="Segoe UI Symbol" panose="020B0502040204020203" pitchFamily="34" charset="0"/>
            </a:endParaRPr>
          </a:p>
          <a:p>
            <a:pPr lvl="1"/>
            <a:r>
              <a:rPr lang="en-US" sz="1600">
                <a:latin typeface="Segoe UI Symbol" panose="020B0502040204020203" pitchFamily="34" charset="0"/>
                <a:ea typeface="Segoe UI Symbol" panose="020B0502040204020203" pitchFamily="34" charset="0"/>
              </a:rPr>
              <a:t>assessment, training and technical BoM build-out</a:t>
            </a:r>
          </a:p>
        </p:txBody>
      </p:sp>
      <p:sp>
        <p:nvSpPr>
          <p:cNvPr id="14" name="Pentagon 13">
            <a:extLst>
              <a:ext uri="{FF2B5EF4-FFF2-40B4-BE49-F238E27FC236}">
                <a16:creationId xmlns:a16="http://schemas.microsoft.com/office/drawing/2014/main" id="{F8704EFE-4E88-2245-A19E-EA4081E2BE3F}"/>
              </a:ext>
            </a:extLst>
          </p:cNvPr>
          <p:cNvSpPr/>
          <p:nvPr/>
        </p:nvSpPr>
        <p:spPr bwMode="auto">
          <a:xfrm>
            <a:off x="359656" y="3933222"/>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rPr>
              <a:t>Business Workstream</a:t>
            </a:r>
            <a:endParaRPr lang="en-US" sz="1600">
              <a:solidFill>
                <a:schemeClr val="accent2"/>
              </a:solidFill>
              <a:latin typeface="Segoe UI Symbol" panose="020B0502040204020203" pitchFamily="34" charset="0"/>
              <a:ea typeface="Segoe UI Symbol" panose="020B0502040204020203" pitchFamily="34" charset="0"/>
            </a:endParaRPr>
          </a:p>
          <a:p>
            <a:pPr lvl="1"/>
            <a:r>
              <a:rPr lang="en-US" sz="1600">
                <a:latin typeface="Segoe UI Symbol" panose="020B0502040204020203" pitchFamily="34" charset="0"/>
                <a:ea typeface="Segoe UI Symbol" panose="020B0502040204020203" pitchFamily="34" charset="0"/>
              </a:rPr>
              <a:t>Publish</a:t>
            </a:r>
            <a:r>
              <a:rPr lang="en-US" sz="1200">
                <a:latin typeface="Segoe UI Symbol" panose="020B0502040204020203" pitchFamily="34" charset="0"/>
                <a:ea typeface="Segoe UI Symbol" panose="020B0502040204020203" pitchFamily="34" charset="0"/>
              </a:rPr>
              <a:t> </a:t>
            </a:r>
            <a:r>
              <a:rPr lang="en-US" sz="1600">
                <a:latin typeface="Segoe UI Symbol" panose="020B0502040204020203" pitchFamily="34" charset="0"/>
                <a:ea typeface="Segoe UI Symbol" panose="020B0502040204020203" pitchFamily="34" charset="0"/>
              </a:rPr>
              <a:t>offering, OCP GTM plan, solution BoM and program alignment</a:t>
            </a:r>
          </a:p>
        </p:txBody>
      </p:sp>
      <p:sp>
        <p:nvSpPr>
          <p:cNvPr id="15" name="Pentagon 14">
            <a:extLst>
              <a:ext uri="{FF2B5EF4-FFF2-40B4-BE49-F238E27FC236}">
                <a16:creationId xmlns:a16="http://schemas.microsoft.com/office/drawing/2014/main" id="{C96306BD-625E-954C-A035-14D7ECEA3640}"/>
              </a:ext>
            </a:extLst>
          </p:cNvPr>
          <p:cNvSpPr/>
          <p:nvPr/>
        </p:nvSpPr>
        <p:spPr bwMode="auto">
          <a:xfrm>
            <a:off x="359656" y="4839444"/>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rPr>
              <a:t>Program Launch</a:t>
            </a:r>
            <a:endParaRPr lang="en-US" sz="1600">
              <a:solidFill>
                <a:schemeClr val="accent2"/>
              </a:solidFill>
              <a:latin typeface="Segoe UI Symbol" panose="020B0502040204020203" pitchFamily="34" charset="0"/>
              <a:ea typeface="Segoe UI Symbol" panose="020B0502040204020203" pitchFamily="34" charset="0"/>
            </a:endParaRPr>
          </a:p>
          <a:p>
            <a:pPr lvl="1"/>
            <a:r>
              <a:rPr lang="en-US" sz="1600">
                <a:latin typeface="Segoe UI Symbol" panose="020B0502040204020203" pitchFamily="34" charset="0"/>
                <a:ea typeface="Segoe UI Symbol" panose="020B0502040204020203" pitchFamily="34" charset="0"/>
              </a:rPr>
              <a:t>Presales</a:t>
            </a:r>
            <a:r>
              <a:rPr lang="en-US" sz="1200">
                <a:latin typeface="Segoe UI Symbol" panose="020B0502040204020203" pitchFamily="34" charset="0"/>
                <a:ea typeface="Segoe UI Symbol" panose="020B0502040204020203" pitchFamily="34" charset="0"/>
              </a:rPr>
              <a:t> </a:t>
            </a:r>
            <a:r>
              <a:rPr lang="en-US" sz="1600">
                <a:latin typeface="Segoe UI Symbol" panose="020B0502040204020203" pitchFamily="34" charset="0"/>
                <a:ea typeface="Segoe UI Symbol" panose="020B0502040204020203" pitchFamily="34" charset="0"/>
              </a:rPr>
              <a:t>training, customer opportunities support from Microsoft CSA and product group</a:t>
            </a:r>
          </a:p>
        </p:txBody>
      </p:sp>
      <p:sp>
        <p:nvSpPr>
          <p:cNvPr id="16" name="Pentagon 15">
            <a:extLst>
              <a:ext uri="{FF2B5EF4-FFF2-40B4-BE49-F238E27FC236}">
                <a16:creationId xmlns:a16="http://schemas.microsoft.com/office/drawing/2014/main" id="{F796D77F-335C-E94E-9152-7B7C34C247F7}"/>
              </a:ext>
            </a:extLst>
          </p:cNvPr>
          <p:cNvSpPr/>
          <p:nvPr/>
        </p:nvSpPr>
        <p:spPr bwMode="auto">
          <a:xfrm>
            <a:off x="359656" y="5745666"/>
            <a:ext cx="10269433"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1"/>
            <a:r>
              <a:rPr lang="en-US">
                <a:solidFill>
                  <a:schemeClr val="accent2"/>
                </a:solidFill>
                <a:latin typeface="Segoe UI Symbol" panose="020B0502040204020203" pitchFamily="34" charset="0"/>
                <a:ea typeface="Segoe UI Symbol" panose="020B0502040204020203" pitchFamily="34" charset="0"/>
              </a:rPr>
              <a:t>Grow &amp; Ongoing Development</a:t>
            </a:r>
            <a:endParaRPr lang="en-US" sz="1600">
              <a:solidFill>
                <a:schemeClr val="accent2"/>
              </a:solidFill>
              <a:latin typeface="Segoe UI Symbol" panose="020B0502040204020203" pitchFamily="34" charset="0"/>
              <a:ea typeface="Segoe UI Symbol" panose="020B0502040204020203" pitchFamily="34" charset="0"/>
            </a:endParaRPr>
          </a:p>
          <a:p>
            <a:pPr lvl="1"/>
            <a:r>
              <a:rPr lang="en-US" sz="1600">
                <a:latin typeface="Segoe UI Symbol" panose="020B0502040204020203" pitchFamily="34" charset="0"/>
                <a:ea typeface="Segoe UI Symbol" panose="020B0502040204020203" pitchFamily="34" charset="0"/>
              </a:rPr>
              <a:t>Business &amp; Technical tracking, solution optimization, case studies, wins and pipeline development</a:t>
            </a:r>
          </a:p>
        </p:txBody>
      </p:sp>
    </p:spTree>
    <p:extLst>
      <p:ext uri="{BB962C8B-B14F-4D97-AF65-F5344CB8AC3E}">
        <p14:creationId xmlns:p14="http://schemas.microsoft.com/office/powerpoint/2010/main" val="4185862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300"/>
                                        <p:tgtEl>
                                          <p:spTgt spid="10"/>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300"/>
                                        <p:tgtEl>
                                          <p:spTgt spid="11"/>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300"/>
                                        <p:tgtEl>
                                          <p:spTgt spid="15"/>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4" grpId="0" animBg="1"/>
      <p:bldP spid="15"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72D4F-AFDE-5944-8326-67930D22730E}"/>
              </a:ext>
            </a:extLst>
          </p:cNvPr>
          <p:cNvSpPr txBox="1"/>
          <p:nvPr/>
        </p:nvSpPr>
        <p:spPr>
          <a:xfrm>
            <a:off x="403910" y="281749"/>
            <a:ext cx="5019832" cy="443198"/>
          </a:xfrm>
          <a:prstGeom prst="rect">
            <a:avLst/>
          </a:prstGeom>
          <a:noFill/>
        </p:spPr>
        <p:txBody>
          <a:bodyPr wrap="square" lIns="0" tIns="0" rIns="0" bIns="0" rtlCol="0">
            <a:spAutoFit/>
          </a:bodyPr>
          <a:lstStyle/>
          <a:p>
            <a:pPr defTabSz="914192">
              <a:lnSpc>
                <a:spcPct val="90000"/>
              </a:lnSpc>
              <a:defRPr/>
            </a:pPr>
            <a:r>
              <a:rPr lang="en-US" sz="3200" spc="-50" dirty="0">
                <a:solidFill>
                  <a:schemeClr val="accent2"/>
                </a:solidFill>
                <a:latin typeface="Segoe UI Semibold"/>
              </a:rPr>
              <a:t>Technical Milestones</a:t>
            </a:r>
          </a:p>
        </p:txBody>
      </p:sp>
      <p:sp>
        <p:nvSpPr>
          <p:cNvPr id="5" name="Rectangle 4">
            <a:extLst>
              <a:ext uri="{FF2B5EF4-FFF2-40B4-BE49-F238E27FC236}">
                <a16:creationId xmlns:a16="http://schemas.microsoft.com/office/drawing/2014/main" id="{D94BABE4-A480-2C46-A55B-341E9C2E0C4F}"/>
              </a:ext>
            </a:extLst>
          </p:cNvPr>
          <p:cNvSpPr/>
          <p:nvPr/>
        </p:nvSpPr>
        <p:spPr>
          <a:xfrm>
            <a:off x="403910" y="866069"/>
            <a:ext cx="6372766" cy="4734945"/>
          </a:xfrm>
          <a:prstGeom prst="rect">
            <a:avLst/>
          </a:prstGeom>
        </p:spPr>
        <p:txBody>
          <a:bodyPr wrap="square" lIns="0" tIns="45713" rIns="91427" bIns="45713" anchor="t" anchorCtr="0">
            <a:spAutoFit/>
          </a:bodyPr>
          <a:lstStyle/>
          <a:p>
            <a:pPr defTabSz="932293" fontAlgn="base">
              <a:spcBef>
                <a:spcPct val="0"/>
              </a:spcBef>
              <a:spcAft>
                <a:spcPts val="600"/>
              </a:spcAft>
              <a:defRPr/>
            </a:pPr>
            <a:endParaRPr lang="en-US" sz="400" dirty="0">
              <a:latin typeface="Segoe UI Semibold" panose="020B0702040204020203" pitchFamily="34" charset="0"/>
              <a:cs typeface="Segoe UI Semibold" panose="020B0702040204020203" pitchFamily="34" charset="0"/>
            </a:endParaRPr>
          </a:p>
          <a:p>
            <a:pPr defTabSz="932293" fontAlgn="base">
              <a:spcBef>
                <a:spcPct val="0"/>
              </a:spcBef>
              <a:spcAft>
                <a:spcPts val="600"/>
              </a:spcAft>
              <a:defRPr/>
            </a:pPr>
            <a:r>
              <a:rPr lang="en-US" b="1" dirty="0">
                <a:latin typeface="Segoe UI Semibold" panose="020B0702040204020203" pitchFamily="34" charset="0"/>
                <a:cs typeface="Segoe UI Semibold" panose="020B0702040204020203" pitchFamily="34" charset="0"/>
              </a:rPr>
              <a:t>Milestone 1: Identify Solution to build</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Migration</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Cloud and infrastructure management </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Governance, compliance, and security</a:t>
            </a:r>
          </a:p>
          <a:p>
            <a:pPr defTabSz="932293" fontAlgn="base">
              <a:spcBef>
                <a:spcPct val="0"/>
              </a:spcBef>
              <a:spcAft>
                <a:spcPts val="600"/>
              </a:spcAft>
              <a:defRPr/>
            </a:pPr>
            <a:r>
              <a:rPr lang="en-US" b="1" dirty="0">
                <a:latin typeface="Segoe UI Semibold" panose="020B0702040204020203" pitchFamily="34" charset="0"/>
                <a:cs typeface="Segoe UI Semibold" panose="020B0702040204020203" pitchFamily="34" charset="0"/>
              </a:rPr>
              <a:t>Milestone 2: Technical Skilling</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Get hands on with Jumpstart/Office-Hours</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Get certified (Adv Spec - Hybrid)</a:t>
            </a:r>
          </a:p>
          <a:p>
            <a:pPr defTabSz="932293" fontAlgn="base">
              <a:spcBef>
                <a:spcPct val="0"/>
              </a:spcBef>
              <a:spcAft>
                <a:spcPts val="600"/>
              </a:spcAft>
              <a:defRPr/>
            </a:pPr>
            <a:r>
              <a:rPr lang="en-US" b="1" dirty="0">
                <a:latin typeface="Segoe UI Semibold" panose="020B0702040204020203" pitchFamily="34" charset="0"/>
                <a:cs typeface="Segoe UI Semibold" panose="020B0702040204020203" pitchFamily="34" charset="0"/>
              </a:rPr>
              <a:t>Milestone 3: POC/Pilot</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Design reference architecture</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Best practices </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Build POC around solution with first customer</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Build Bill of Materials</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panose="020B0702040204020203" pitchFamily="34" charset="0"/>
                <a:cs typeface="Segoe UI Semibold" panose="020B0702040204020203" pitchFamily="34" charset="0"/>
              </a:rPr>
              <a:t>Build Cost model</a:t>
            </a:r>
          </a:p>
        </p:txBody>
      </p:sp>
      <p:sp>
        <p:nvSpPr>
          <p:cNvPr id="6" name="TextBox 5">
            <a:extLst>
              <a:ext uri="{FF2B5EF4-FFF2-40B4-BE49-F238E27FC236}">
                <a16:creationId xmlns:a16="http://schemas.microsoft.com/office/drawing/2014/main" id="{70388479-87CF-1942-84FF-1C9526FDA2AA}"/>
              </a:ext>
            </a:extLst>
          </p:cNvPr>
          <p:cNvSpPr txBox="1"/>
          <p:nvPr/>
        </p:nvSpPr>
        <p:spPr>
          <a:xfrm>
            <a:off x="1596358" y="1085061"/>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graphicFrame>
        <p:nvGraphicFramePr>
          <p:cNvPr id="4" name="Table 7">
            <a:extLst>
              <a:ext uri="{FF2B5EF4-FFF2-40B4-BE49-F238E27FC236}">
                <a16:creationId xmlns:a16="http://schemas.microsoft.com/office/drawing/2014/main" id="{BBAF83FE-F4A0-431B-A417-F661B266D410}"/>
              </a:ext>
            </a:extLst>
          </p:cNvPr>
          <p:cNvGraphicFramePr>
            <a:graphicFrameLocks noGrp="1"/>
          </p:cNvGraphicFramePr>
          <p:nvPr/>
        </p:nvGraphicFramePr>
        <p:xfrm>
          <a:off x="6936483" y="1658646"/>
          <a:ext cx="5019834" cy="1448024"/>
        </p:xfrm>
        <a:graphic>
          <a:graphicData uri="http://schemas.openxmlformats.org/drawingml/2006/table">
            <a:tbl>
              <a:tblPr firstRow="1" bandRow="1">
                <a:tableStyleId>{21E4AEA4-8DFA-4A89-87EB-49C32662AFE0}</a:tableStyleId>
              </a:tblPr>
              <a:tblGrid>
                <a:gridCol w="2852472">
                  <a:extLst>
                    <a:ext uri="{9D8B030D-6E8A-4147-A177-3AD203B41FA5}">
                      <a16:colId xmlns:a16="http://schemas.microsoft.com/office/drawing/2014/main" val="599758817"/>
                    </a:ext>
                  </a:extLst>
                </a:gridCol>
                <a:gridCol w="2167362">
                  <a:extLst>
                    <a:ext uri="{9D8B030D-6E8A-4147-A177-3AD203B41FA5}">
                      <a16:colId xmlns:a16="http://schemas.microsoft.com/office/drawing/2014/main" val="3105617018"/>
                    </a:ext>
                  </a:extLst>
                </a:gridCol>
              </a:tblGrid>
              <a:tr h="362006">
                <a:tc>
                  <a:txBody>
                    <a:bodyPr/>
                    <a:lstStyle/>
                    <a:p>
                      <a:r>
                        <a:rPr lang="en-US" sz="1600">
                          <a:solidFill>
                            <a:schemeClr val="bg1"/>
                          </a:solidFill>
                        </a:rPr>
                        <a:t>Accountability (Partner)</a:t>
                      </a:r>
                    </a:p>
                  </a:txBody>
                  <a:tcPr marL="91427" marR="91427" marT="45713" marB="45713"/>
                </a:tc>
                <a:tc>
                  <a:txBody>
                    <a:bodyPr/>
                    <a:lstStyle/>
                    <a:p>
                      <a:r>
                        <a:rPr lang="en-US" sz="1600">
                          <a:solidFill>
                            <a:schemeClr val="bg1"/>
                          </a:solidFill>
                        </a:rPr>
                        <a:t>Person</a:t>
                      </a:r>
                    </a:p>
                  </a:txBody>
                  <a:tcPr marL="91427" marR="91427" marT="45713" marB="45713"/>
                </a:tc>
                <a:extLst>
                  <a:ext uri="{0D108BD9-81ED-4DB2-BD59-A6C34878D82A}">
                    <a16:rowId xmlns:a16="http://schemas.microsoft.com/office/drawing/2014/main" val="4192588755"/>
                  </a:ext>
                </a:extLst>
              </a:tr>
              <a:tr h="362006">
                <a:tc>
                  <a:txBody>
                    <a:bodyPr/>
                    <a:lstStyle/>
                    <a:p>
                      <a:r>
                        <a:rPr lang="en-US" sz="1600">
                          <a:solidFill>
                            <a:schemeClr val="bg1"/>
                          </a:solidFill>
                        </a:rPr>
                        <a:t>Product Owner</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1070438085"/>
                  </a:ext>
                </a:extLst>
              </a:tr>
              <a:tr h="362006">
                <a:tc>
                  <a:txBody>
                    <a:bodyPr/>
                    <a:lstStyle/>
                    <a:p>
                      <a:r>
                        <a:rPr lang="en-US" sz="1600">
                          <a:solidFill>
                            <a:schemeClr val="bg1"/>
                          </a:solidFill>
                        </a:rPr>
                        <a:t>Architects</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3055500365"/>
                  </a:ext>
                </a:extLst>
              </a:tr>
              <a:tr h="362006">
                <a:tc>
                  <a:txBody>
                    <a:bodyPr/>
                    <a:lstStyle/>
                    <a:p>
                      <a:r>
                        <a:rPr lang="en-US" sz="1600">
                          <a:solidFill>
                            <a:schemeClr val="bg1"/>
                          </a:solidFill>
                        </a:rPr>
                        <a:t>Executive Sponsor</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2206617725"/>
                  </a:ext>
                </a:extLst>
              </a:tr>
            </a:tbl>
          </a:graphicData>
        </a:graphic>
      </p:graphicFrame>
      <p:graphicFrame>
        <p:nvGraphicFramePr>
          <p:cNvPr id="9" name="Table 7">
            <a:extLst>
              <a:ext uri="{FF2B5EF4-FFF2-40B4-BE49-F238E27FC236}">
                <a16:creationId xmlns:a16="http://schemas.microsoft.com/office/drawing/2014/main" id="{638FCE01-F5C1-4C30-BB7A-90A978D72B62}"/>
              </a:ext>
            </a:extLst>
          </p:cNvPr>
          <p:cNvGraphicFramePr>
            <a:graphicFrameLocks noGrp="1"/>
          </p:cNvGraphicFramePr>
          <p:nvPr/>
        </p:nvGraphicFramePr>
        <p:xfrm>
          <a:off x="6936483" y="3735297"/>
          <a:ext cx="5019834" cy="1448024"/>
        </p:xfrm>
        <a:graphic>
          <a:graphicData uri="http://schemas.openxmlformats.org/drawingml/2006/table">
            <a:tbl>
              <a:tblPr firstRow="1" bandRow="1">
                <a:tableStyleId>{21E4AEA4-8DFA-4A89-87EB-49C32662AFE0}</a:tableStyleId>
              </a:tblPr>
              <a:tblGrid>
                <a:gridCol w="2857067">
                  <a:extLst>
                    <a:ext uri="{9D8B030D-6E8A-4147-A177-3AD203B41FA5}">
                      <a16:colId xmlns:a16="http://schemas.microsoft.com/office/drawing/2014/main" val="599758817"/>
                    </a:ext>
                  </a:extLst>
                </a:gridCol>
                <a:gridCol w="2162767">
                  <a:extLst>
                    <a:ext uri="{9D8B030D-6E8A-4147-A177-3AD203B41FA5}">
                      <a16:colId xmlns:a16="http://schemas.microsoft.com/office/drawing/2014/main" val="3105617018"/>
                    </a:ext>
                  </a:extLst>
                </a:gridCol>
              </a:tblGrid>
              <a:tr h="362006">
                <a:tc>
                  <a:txBody>
                    <a:bodyPr/>
                    <a:lstStyle/>
                    <a:p>
                      <a:r>
                        <a:rPr lang="en-US" sz="1600">
                          <a:solidFill>
                            <a:sysClr val="windowText" lastClr="000000"/>
                          </a:solidFill>
                        </a:rPr>
                        <a:t>Accountability (Microsoft)</a:t>
                      </a:r>
                    </a:p>
                  </a:txBody>
                  <a:tcPr marL="91427" marR="91427" marT="45713" marB="45713"/>
                </a:tc>
                <a:tc>
                  <a:txBody>
                    <a:bodyPr/>
                    <a:lstStyle/>
                    <a:p>
                      <a:r>
                        <a:rPr lang="en-US" sz="1600">
                          <a:solidFill>
                            <a:sysClr val="windowText" lastClr="000000"/>
                          </a:solidFill>
                        </a:rPr>
                        <a:t>Person</a:t>
                      </a:r>
                    </a:p>
                  </a:txBody>
                  <a:tcPr marL="91427" marR="91427" marT="45713" marB="45713"/>
                </a:tc>
                <a:extLst>
                  <a:ext uri="{0D108BD9-81ED-4DB2-BD59-A6C34878D82A}">
                    <a16:rowId xmlns:a16="http://schemas.microsoft.com/office/drawing/2014/main" val="4192588755"/>
                  </a:ext>
                </a:extLst>
              </a:tr>
              <a:tr h="362006">
                <a:tc>
                  <a:txBody>
                    <a:bodyPr/>
                    <a:lstStyle/>
                    <a:p>
                      <a:r>
                        <a:rPr lang="en-US" sz="1600">
                          <a:solidFill>
                            <a:sysClr val="windowText" lastClr="000000"/>
                          </a:solidFill>
                        </a:rPr>
                        <a:t>Technical Enablement (CSA)</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1070438085"/>
                  </a:ext>
                </a:extLst>
              </a:tr>
              <a:tr h="362006">
                <a:tc>
                  <a:txBody>
                    <a:bodyPr/>
                    <a:lstStyle/>
                    <a:p>
                      <a:r>
                        <a:rPr lang="en-US" sz="1600">
                          <a:solidFill>
                            <a:sysClr val="windowText" lastClr="000000"/>
                          </a:solidFill>
                        </a:rPr>
                        <a:t>Technical Strategy (PTS)</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3055500365"/>
                  </a:ext>
                </a:extLst>
              </a:tr>
              <a:tr h="362006">
                <a:tc>
                  <a:txBody>
                    <a:bodyPr/>
                    <a:lstStyle/>
                    <a:p>
                      <a:endParaRPr lang="en-US" sz="1600">
                        <a:solidFill>
                          <a:sysClr val="windowText" lastClr="000000"/>
                        </a:solidFill>
                      </a:endParaRP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2206617725"/>
                  </a:ext>
                </a:extLst>
              </a:tr>
            </a:tbl>
          </a:graphicData>
        </a:graphic>
      </p:graphicFrame>
    </p:spTree>
    <p:extLst>
      <p:ext uri="{BB962C8B-B14F-4D97-AF65-F5344CB8AC3E}">
        <p14:creationId xmlns:p14="http://schemas.microsoft.com/office/powerpoint/2010/main" val="833980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72D4F-AFDE-5944-8326-67930D22730E}"/>
              </a:ext>
            </a:extLst>
          </p:cNvPr>
          <p:cNvSpPr txBox="1"/>
          <p:nvPr/>
        </p:nvSpPr>
        <p:spPr>
          <a:xfrm>
            <a:off x="403910" y="281749"/>
            <a:ext cx="5019832" cy="443198"/>
          </a:xfrm>
          <a:prstGeom prst="rect">
            <a:avLst/>
          </a:prstGeom>
          <a:noFill/>
        </p:spPr>
        <p:txBody>
          <a:bodyPr wrap="square" lIns="0" tIns="0" rIns="0" bIns="0" rtlCol="0">
            <a:spAutoFit/>
          </a:bodyPr>
          <a:lstStyle/>
          <a:p>
            <a:pPr defTabSz="914192">
              <a:lnSpc>
                <a:spcPct val="90000"/>
              </a:lnSpc>
              <a:defRPr/>
            </a:pPr>
            <a:r>
              <a:rPr lang="en-US" sz="3200" spc="-50">
                <a:solidFill>
                  <a:schemeClr val="accent2"/>
                </a:solidFill>
                <a:latin typeface="Segoe UI Semibold"/>
              </a:rPr>
              <a:t>Co-Sell Milestones</a:t>
            </a:r>
          </a:p>
        </p:txBody>
      </p:sp>
      <p:sp>
        <p:nvSpPr>
          <p:cNvPr id="5" name="Rectangle 4">
            <a:extLst>
              <a:ext uri="{FF2B5EF4-FFF2-40B4-BE49-F238E27FC236}">
                <a16:creationId xmlns:a16="http://schemas.microsoft.com/office/drawing/2014/main" id="{D94BABE4-A480-2C46-A55B-341E9C2E0C4F}"/>
              </a:ext>
            </a:extLst>
          </p:cNvPr>
          <p:cNvSpPr/>
          <p:nvPr/>
        </p:nvSpPr>
        <p:spPr>
          <a:xfrm>
            <a:off x="403911" y="865407"/>
            <a:ext cx="6327638" cy="4597974"/>
          </a:xfrm>
          <a:prstGeom prst="rect">
            <a:avLst/>
          </a:prstGeom>
        </p:spPr>
        <p:txBody>
          <a:bodyPr wrap="square" lIns="0" tIns="45713" rIns="91427" bIns="45713" anchor="t" anchorCtr="0">
            <a:spAutoFit/>
          </a:bodyPr>
          <a:lstStyle/>
          <a:p>
            <a:pPr defTabSz="932293" fontAlgn="base">
              <a:spcBef>
                <a:spcPct val="0"/>
              </a:spcBef>
              <a:spcAft>
                <a:spcPts val="600"/>
              </a:spcAft>
              <a:defRPr/>
            </a:pPr>
            <a:r>
              <a:rPr lang="en-US" b="1" dirty="0">
                <a:latin typeface="Segoe UI Semibold"/>
                <a:cs typeface="Segoe UI Semibold"/>
              </a:rPr>
              <a:t>Milestone 1: Prepare Co-sell Solution</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Create Co-sell Prioritized Solution</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Create Sales/Marketing Assets</a:t>
            </a:r>
          </a:p>
          <a:p>
            <a:pPr marL="1199920" lvl="2"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Pitch Deck, One Pager, Landing Page</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Identify first customers (aka pipeline)</a:t>
            </a:r>
          </a:p>
          <a:p>
            <a:pPr defTabSz="932293" fontAlgn="base">
              <a:spcBef>
                <a:spcPct val="0"/>
              </a:spcBef>
              <a:spcAft>
                <a:spcPts val="600"/>
              </a:spcAft>
              <a:defRPr/>
            </a:pPr>
            <a:endParaRPr lang="en-US" b="1" dirty="0">
              <a:latin typeface="Segoe UI Semibold"/>
              <a:cs typeface="Segoe UI Semibold"/>
            </a:endParaRPr>
          </a:p>
          <a:p>
            <a:pPr defTabSz="932293" fontAlgn="base">
              <a:spcBef>
                <a:spcPct val="0"/>
              </a:spcBef>
              <a:spcAft>
                <a:spcPts val="600"/>
              </a:spcAft>
              <a:defRPr/>
            </a:pPr>
            <a:endParaRPr lang="en-US" b="1" dirty="0">
              <a:latin typeface="Segoe UI Semibold"/>
              <a:cs typeface="Segoe UI Semibold"/>
            </a:endParaRPr>
          </a:p>
          <a:p>
            <a:pPr defTabSz="932293" fontAlgn="base">
              <a:spcBef>
                <a:spcPct val="0"/>
              </a:spcBef>
              <a:spcAft>
                <a:spcPts val="600"/>
              </a:spcAft>
              <a:defRPr/>
            </a:pPr>
            <a:r>
              <a:rPr lang="en-US" b="1" dirty="0">
                <a:latin typeface="Segoe UI Semibold"/>
                <a:cs typeface="Segoe UI Semibold"/>
              </a:rPr>
              <a:t>Milestone 2: Publish Co-Sell Ready Solution</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Get Technically Validated</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Pass review and get to Cosell prioritized</a:t>
            </a:r>
          </a:p>
          <a:p>
            <a:pPr marL="742808" lvl="1"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Bring to Microsoft Field (MSUS) </a:t>
            </a:r>
            <a:endParaRPr lang="en-US" dirty="0">
              <a:latin typeface="Segoe UI Semibold" panose="020B0702040204020203" pitchFamily="34" charset="0"/>
              <a:cs typeface="Segoe UI Semibold" panose="020B0702040204020203" pitchFamily="34" charset="0"/>
            </a:endParaRPr>
          </a:p>
          <a:p>
            <a:pPr marL="1199920" lvl="2" indent="-285695" defTabSz="932293" fontAlgn="base">
              <a:spcBef>
                <a:spcPct val="0"/>
              </a:spcBef>
              <a:spcAft>
                <a:spcPts val="600"/>
              </a:spcAft>
              <a:buFont typeface="Arial" panose="020B0604020202020204" pitchFamily="34" charset="0"/>
              <a:buChar char="•"/>
              <a:defRPr/>
            </a:pPr>
            <a:r>
              <a:rPr lang="en-US" dirty="0">
                <a:latin typeface="Segoe UI Semibold"/>
                <a:cs typeface="Segoe UI Semibold"/>
              </a:rPr>
              <a:t>STU/CSU Community via ECMs</a:t>
            </a:r>
          </a:p>
          <a:p>
            <a:pPr defTabSz="932293" fontAlgn="base">
              <a:spcBef>
                <a:spcPct val="0"/>
              </a:spcBef>
              <a:spcAft>
                <a:spcPts val="600"/>
              </a:spcAft>
              <a:defRPr/>
            </a:pPr>
            <a:endParaRPr lang="en-US" b="1" dirty="0">
              <a:latin typeface="Segoe UI Semibold"/>
              <a:cs typeface="Segoe UI Semibold"/>
            </a:endParaRPr>
          </a:p>
        </p:txBody>
      </p:sp>
      <p:sp>
        <p:nvSpPr>
          <p:cNvPr id="6" name="TextBox 5">
            <a:extLst>
              <a:ext uri="{FF2B5EF4-FFF2-40B4-BE49-F238E27FC236}">
                <a16:creationId xmlns:a16="http://schemas.microsoft.com/office/drawing/2014/main" id="{70388479-87CF-1942-84FF-1C9526FDA2AA}"/>
              </a:ext>
            </a:extLst>
          </p:cNvPr>
          <p:cNvSpPr txBox="1"/>
          <p:nvPr/>
        </p:nvSpPr>
        <p:spPr>
          <a:xfrm>
            <a:off x="1596358" y="1085061"/>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graphicFrame>
        <p:nvGraphicFramePr>
          <p:cNvPr id="7" name="Table 7">
            <a:extLst>
              <a:ext uri="{FF2B5EF4-FFF2-40B4-BE49-F238E27FC236}">
                <a16:creationId xmlns:a16="http://schemas.microsoft.com/office/drawing/2014/main" id="{9D12ECED-1EE8-D443-85FA-5EF098093BCB}"/>
              </a:ext>
            </a:extLst>
          </p:cNvPr>
          <p:cNvGraphicFramePr>
            <a:graphicFrameLocks noGrp="1"/>
          </p:cNvGraphicFramePr>
          <p:nvPr/>
        </p:nvGraphicFramePr>
        <p:xfrm>
          <a:off x="6936483" y="1658646"/>
          <a:ext cx="5019834" cy="1665124"/>
        </p:xfrm>
        <a:graphic>
          <a:graphicData uri="http://schemas.openxmlformats.org/drawingml/2006/table">
            <a:tbl>
              <a:tblPr firstRow="1" bandRow="1">
                <a:tableStyleId>{21E4AEA4-8DFA-4A89-87EB-49C32662AFE0}</a:tableStyleId>
              </a:tblPr>
              <a:tblGrid>
                <a:gridCol w="2852472">
                  <a:extLst>
                    <a:ext uri="{9D8B030D-6E8A-4147-A177-3AD203B41FA5}">
                      <a16:colId xmlns:a16="http://schemas.microsoft.com/office/drawing/2014/main" val="599758817"/>
                    </a:ext>
                  </a:extLst>
                </a:gridCol>
                <a:gridCol w="2167362">
                  <a:extLst>
                    <a:ext uri="{9D8B030D-6E8A-4147-A177-3AD203B41FA5}">
                      <a16:colId xmlns:a16="http://schemas.microsoft.com/office/drawing/2014/main" val="3105617018"/>
                    </a:ext>
                  </a:extLst>
                </a:gridCol>
              </a:tblGrid>
              <a:tr h="362006">
                <a:tc>
                  <a:txBody>
                    <a:bodyPr/>
                    <a:lstStyle/>
                    <a:p>
                      <a:r>
                        <a:rPr lang="en-US" sz="1600">
                          <a:solidFill>
                            <a:schemeClr val="bg1"/>
                          </a:solidFill>
                        </a:rPr>
                        <a:t>Accountability (Partner)</a:t>
                      </a:r>
                    </a:p>
                  </a:txBody>
                  <a:tcPr marL="91427" marR="91427" marT="45713" marB="45713"/>
                </a:tc>
                <a:tc>
                  <a:txBody>
                    <a:bodyPr/>
                    <a:lstStyle/>
                    <a:p>
                      <a:r>
                        <a:rPr lang="en-US" sz="1600">
                          <a:solidFill>
                            <a:schemeClr val="bg1"/>
                          </a:solidFill>
                        </a:rPr>
                        <a:t>Person</a:t>
                      </a:r>
                    </a:p>
                  </a:txBody>
                  <a:tcPr marL="91427" marR="91427" marT="45713" marB="45713"/>
                </a:tc>
                <a:extLst>
                  <a:ext uri="{0D108BD9-81ED-4DB2-BD59-A6C34878D82A}">
                    <a16:rowId xmlns:a16="http://schemas.microsoft.com/office/drawing/2014/main" val="4192588755"/>
                  </a:ext>
                </a:extLst>
              </a:tr>
              <a:tr h="362006">
                <a:tc>
                  <a:txBody>
                    <a:bodyPr/>
                    <a:lstStyle/>
                    <a:p>
                      <a:r>
                        <a:rPr lang="en-US" sz="1600">
                          <a:solidFill>
                            <a:sysClr val="windowText" lastClr="000000"/>
                          </a:solidFill>
                        </a:rPr>
                        <a:t>OCP GTM</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1070438085"/>
                  </a:ext>
                </a:extLst>
              </a:tr>
              <a:tr h="579038">
                <a:tc>
                  <a:txBody>
                    <a:bodyPr/>
                    <a:lstStyle/>
                    <a:p>
                      <a:r>
                        <a:rPr lang="en-US" sz="1600">
                          <a:solidFill>
                            <a:sysClr val="windowText" lastClr="000000"/>
                          </a:solidFill>
                        </a:rPr>
                        <a:t>Solution Sales/Marketing Assets</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3055500365"/>
                  </a:ext>
                </a:extLst>
              </a:tr>
              <a:tr h="362006">
                <a:tc>
                  <a:txBody>
                    <a:bodyPr/>
                    <a:lstStyle/>
                    <a:p>
                      <a:r>
                        <a:rPr lang="en-US" sz="1600">
                          <a:solidFill>
                            <a:sysClr val="windowText" lastClr="000000"/>
                          </a:solidFill>
                        </a:rPr>
                        <a:t>Technical Architecture</a:t>
                      </a:r>
                    </a:p>
                  </a:txBody>
                  <a:tcPr marL="91427" marR="91427" marT="45713" marB="45713"/>
                </a:tc>
                <a:tc>
                  <a:txBody>
                    <a:bodyPr/>
                    <a:lstStyle/>
                    <a:p>
                      <a:endParaRPr lang="en-US" sz="1600">
                        <a:solidFill>
                          <a:schemeClr val="bg1"/>
                        </a:solidFill>
                      </a:endParaRPr>
                    </a:p>
                  </a:txBody>
                  <a:tcPr marL="91427" marR="91427" marT="45713" marB="45713"/>
                </a:tc>
                <a:extLst>
                  <a:ext uri="{0D108BD9-81ED-4DB2-BD59-A6C34878D82A}">
                    <a16:rowId xmlns:a16="http://schemas.microsoft.com/office/drawing/2014/main" val="2206617725"/>
                  </a:ext>
                </a:extLst>
              </a:tr>
            </a:tbl>
          </a:graphicData>
        </a:graphic>
      </p:graphicFrame>
      <p:graphicFrame>
        <p:nvGraphicFramePr>
          <p:cNvPr id="8" name="Table 7">
            <a:extLst>
              <a:ext uri="{FF2B5EF4-FFF2-40B4-BE49-F238E27FC236}">
                <a16:creationId xmlns:a16="http://schemas.microsoft.com/office/drawing/2014/main" id="{803D1EC4-C976-C74B-9A89-5A33D8ACB7EF}"/>
              </a:ext>
            </a:extLst>
          </p:cNvPr>
          <p:cNvGraphicFramePr>
            <a:graphicFrameLocks noGrp="1"/>
          </p:cNvGraphicFramePr>
          <p:nvPr/>
        </p:nvGraphicFramePr>
        <p:xfrm>
          <a:off x="6936483" y="3735296"/>
          <a:ext cx="5019834" cy="2172036"/>
        </p:xfrm>
        <a:graphic>
          <a:graphicData uri="http://schemas.openxmlformats.org/drawingml/2006/table">
            <a:tbl>
              <a:tblPr firstRow="1" bandRow="1">
                <a:tableStyleId>{21E4AEA4-8DFA-4A89-87EB-49C32662AFE0}</a:tableStyleId>
              </a:tblPr>
              <a:tblGrid>
                <a:gridCol w="2857067">
                  <a:extLst>
                    <a:ext uri="{9D8B030D-6E8A-4147-A177-3AD203B41FA5}">
                      <a16:colId xmlns:a16="http://schemas.microsoft.com/office/drawing/2014/main" val="599758817"/>
                    </a:ext>
                  </a:extLst>
                </a:gridCol>
                <a:gridCol w="2162767">
                  <a:extLst>
                    <a:ext uri="{9D8B030D-6E8A-4147-A177-3AD203B41FA5}">
                      <a16:colId xmlns:a16="http://schemas.microsoft.com/office/drawing/2014/main" val="3105617018"/>
                    </a:ext>
                  </a:extLst>
                </a:gridCol>
              </a:tblGrid>
              <a:tr h="362006">
                <a:tc>
                  <a:txBody>
                    <a:bodyPr/>
                    <a:lstStyle/>
                    <a:p>
                      <a:r>
                        <a:rPr lang="en-US" sz="1600">
                          <a:solidFill>
                            <a:sysClr val="windowText" lastClr="000000"/>
                          </a:solidFill>
                        </a:rPr>
                        <a:t>Accountability (Microsoft)</a:t>
                      </a:r>
                    </a:p>
                  </a:txBody>
                  <a:tcPr marL="91427" marR="91427" marT="45713" marB="45713"/>
                </a:tc>
                <a:tc>
                  <a:txBody>
                    <a:bodyPr/>
                    <a:lstStyle/>
                    <a:p>
                      <a:r>
                        <a:rPr lang="en-US" sz="1600">
                          <a:solidFill>
                            <a:sysClr val="windowText" lastClr="000000"/>
                          </a:solidFill>
                        </a:rPr>
                        <a:t>Person</a:t>
                      </a:r>
                    </a:p>
                  </a:txBody>
                  <a:tcPr marL="91427" marR="91427" marT="45713" marB="45713"/>
                </a:tc>
                <a:extLst>
                  <a:ext uri="{0D108BD9-81ED-4DB2-BD59-A6C34878D82A}">
                    <a16:rowId xmlns:a16="http://schemas.microsoft.com/office/drawing/2014/main" val="4192588755"/>
                  </a:ext>
                </a:extLst>
              </a:tr>
              <a:tr h="362006">
                <a:tc>
                  <a:txBody>
                    <a:bodyPr/>
                    <a:lstStyle/>
                    <a:p>
                      <a:r>
                        <a:rPr lang="en-US" sz="1600">
                          <a:solidFill>
                            <a:sysClr val="windowText" lastClr="000000"/>
                          </a:solidFill>
                        </a:rPr>
                        <a:t>OCP GTM (PDM)</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1070438085"/>
                  </a:ext>
                </a:extLst>
              </a:tr>
              <a:tr h="362006">
                <a:tc>
                  <a:txBody>
                    <a:bodyPr/>
                    <a:lstStyle/>
                    <a:p>
                      <a:r>
                        <a:rPr lang="en-US" sz="1600">
                          <a:solidFill>
                            <a:sysClr val="windowText" lastClr="000000"/>
                          </a:solidFill>
                        </a:rPr>
                        <a:t>Lead PTS </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3067764472"/>
                  </a:ext>
                </a:extLst>
              </a:tr>
              <a:tr h="362006">
                <a:tc>
                  <a:txBody>
                    <a:bodyPr/>
                    <a:lstStyle/>
                    <a:p>
                      <a:r>
                        <a:rPr lang="en-US" sz="1600">
                          <a:solidFill>
                            <a:sysClr val="windowText" lastClr="000000"/>
                          </a:solidFill>
                        </a:rPr>
                        <a:t>Lead CSA</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3326075875"/>
                  </a:ext>
                </a:extLst>
              </a:tr>
              <a:tr h="362006">
                <a:tc>
                  <a:txBody>
                    <a:bodyPr/>
                    <a:lstStyle/>
                    <a:p>
                      <a:r>
                        <a:rPr lang="en-US" sz="1600">
                          <a:solidFill>
                            <a:sysClr val="windowText" lastClr="000000"/>
                          </a:solidFill>
                        </a:rPr>
                        <a:t>Technical Skills (CSA)</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3055500365"/>
                  </a:ext>
                </a:extLst>
              </a:tr>
              <a:tr h="362006">
                <a:tc>
                  <a:txBody>
                    <a:bodyPr/>
                    <a:lstStyle/>
                    <a:p>
                      <a:r>
                        <a:rPr lang="en-US" sz="1600">
                          <a:solidFill>
                            <a:sysClr val="windowText" lastClr="000000"/>
                          </a:solidFill>
                        </a:rPr>
                        <a:t>Solution Validation (CSA)</a:t>
                      </a:r>
                    </a:p>
                  </a:txBody>
                  <a:tcPr marL="91427" marR="91427" marT="45713" marB="45713"/>
                </a:tc>
                <a:tc>
                  <a:txBody>
                    <a:bodyPr/>
                    <a:lstStyle/>
                    <a:p>
                      <a:endParaRPr lang="en-US" sz="1600">
                        <a:solidFill>
                          <a:sysClr val="windowText" lastClr="000000"/>
                        </a:solidFill>
                      </a:endParaRPr>
                    </a:p>
                  </a:txBody>
                  <a:tcPr marL="91427" marR="91427" marT="45713" marB="45713"/>
                </a:tc>
                <a:extLst>
                  <a:ext uri="{0D108BD9-81ED-4DB2-BD59-A6C34878D82A}">
                    <a16:rowId xmlns:a16="http://schemas.microsoft.com/office/drawing/2014/main" val="2206617725"/>
                  </a:ext>
                </a:extLst>
              </a:tr>
            </a:tbl>
          </a:graphicData>
        </a:graphic>
      </p:graphicFrame>
    </p:spTree>
    <p:extLst>
      <p:ext uri="{BB962C8B-B14F-4D97-AF65-F5344CB8AC3E}">
        <p14:creationId xmlns:p14="http://schemas.microsoft.com/office/powerpoint/2010/main" val="1779964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72D4F-AFDE-5944-8326-67930D22730E}"/>
              </a:ext>
            </a:extLst>
          </p:cNvPr>
          <p:cNvSpPr txBox="1"/>
          <p:nvPr/>
        </p:nvSpPr>
        <p:spPr>
          <a:xfrm>
            <a:off x="403103" y="281302"/>
            <a:ext cx="5020544" cy="443198"/>
          </a:xfrm>
          <a:prstGeom prst="rect">
            <a:avLst/>
          </a:prstGeom>
          <a:noFill/>
        </p:spPr>
        <p:txBody>
          <a:bodyPr wrap="square" lIns="0" tIns="0" rIns="0" bIns="0" rtlCol="0">
            <a:spAutoFit/>
          </a:bodyPr>
          <a:lstStyle/>
          <a:p>
            <a:pPr marL="0" marR="0" lvl="0" indent="0" defTabSz="914367"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50" normalizeH="0" baseline="0" noProof="0">
                <a:ln>
                  <a:noFill/>
                </a:ln>
                <a:solidFill>
                  <a:schemeClr val="accent2"/>
                </a:solidFill>
                <a:effectLst/>
                <a:uLnTx/>
                <a:uFillTx/>
                <a:latin typeface="Segoe UI Semibold"/>
                <a:ea typeface="+mn-ea"/>
                <a:cs typeface="+mn-cs"/>
              </a:rPr>
              <a:t>Rhythm</a:t>
            </a:r>
            <a:r>
              <a:rPr kumimoji="0" lang="en-US" sz="3200" b="0" i="0" u="none" strike="noStrike" kern="1200" cap="none" spc="-50" normalizeH="0" noProof="0">
                <a:ln>
                  <a:noFill/>
                </a:ln>
                <a:solidFill>
                  <a:schemeClr val="accent2"/>
                </a:solidFill>
                <a:effectLst/>
                <a:uLnTx/>
                <a:uFillTx/>
                <a:latin typeface="Segoe UI Semibold"/>
                <a:ea typeface="+mn-ea"/>
                <a:cs typeface="+mn-cs"/>
              </a:rPr>
              <a:t> of Business</a:t>
            </a:r>
            <a:endParaRPr kumimoji="0" lang="en-US" sz="3200" b="0" i="0" u="none" strike="noStrike" kern="1200" cap="none" spc="-50" normalizeH="0" baseline="0" noProof="0">
              <a:ln>
                <a:noFill/>
              </a:ln>
              <a:solidFill>
                <a:schemeClr val="accent2"/>
              </a:solidFill>
              <a:effectLst/>
              <a:uLnTx/>
              <a:uFillTx/>
              <a:latin typeface="Segoe UI Semibold"/>
              <a:ea typeface="+mn-ea"/>
              <a:cs typeface="+mn-cs"/>
            </a:endParaRPr>
          </a:p>
        </p:txBody>
      </p:sp>
      <p:sp>
        <p:nvSpPr>
          <p:cNvPr id="5" name="Rectangle 4">
            <a:extLst>
              <a:ext uri="{FF2B5EF4-FFF2-40B4-BE49-F238E27FC236}">
                <a16:creationId xmlns:a16="http://schemas.microsoft.com/office/drawing/2014/main" id="{D94BABE4-A480-2C46-A55B-341E9C2E0C4F}"/>
              </a:ext>
            </a:extLst>
          </p:cNvPr>
          <p:cNvSpPr/>
          <p:nvPr/>
        </p:nvSpPr>
        <p:spPr>
          <a:xfrm>
            <a:off x="403103" y="865705"/>
            <a:ext cx="8588497" cy="3416320"/>
          </a:xfrm>
          <a:prstGeom prst="rect">
            <a:avLst/>
          </a:prstGeom>
        </p:spPr>
        <p:txBody>
          <a:bodyPr wrap="square" lIns="0" tIns="45720" rIns="91440" bIns="45720" anchor="t" anchorCtr="0">
            <a:spAutoFit/>
          </a:bodyPr>
          <a:lstStyle/>
          <a:p>
            <a:pPr lvl="0" defTabSz="932472" fontAlgn="base">
              <a:spcBef>
                <a:spcPct val="0"/>
              </a:spcBef>
              <a:spcAft>
                <a:spcPts val="600"/>
              </a:spcAft>
              <a:defRPr/>
            </a:pPr>
            <a:endParaRPr lang="en-US" sz="2400">
              <a:latin typeface="Segoe UI Semibold" panose="020B0702040204020203" pitchFamily="34" charset="0"/>
              <a:cs typeface="Segoe UI Semibold" panose="020B0702040204020203" pitchFamily="34" charset="0"/>
            </a:endParaRPr>
          </a:p>
          <a:p>
            <a:pPr marL="742950" lvl="1" indent="-285750" defTabSz="932472" fontAlgn="base">
              <a:spcBef>
                <a:spcPct val="0"/>
              </a:spcBef>
              <a:spcAft>
                <a:spcPts val="600"/>
              </a:spcAft>
              <a:buFont typeface="Arial" panose="020B0604020202020204" pitchFamily="34" charset="0"/>
              <a:buChar char="•"/>
              <a:defRPr/>
            </a:pPr>
            <a:r>
              <a:rPr lang="en-US" sz="2400">
                <a:latin typeface="Segoe UI Semibold" panose="020B0702040204020203" pitchFamily="34" charset="0"/>
                <a:cs typeface="Segoe UI Semibold" panose="020B0702040204020203" pitchFamily="34" charset="0"/>
              </a:rPr>
              <a:t>Teams teams: Channel to communicate</a:t>
            </a:r>
          </a:p>
          <a:p>
            <a:pPr marL="742950" lvl="1" indent="-285750" defTabSz="932472" fontAlgn="base">
              <a:spcBef>
                <a:spcPct val="0"/>
              </a:spcBef>
              <a:spcAft>
                <a:spcPts val="600"/>
              </a:spcAft>
              <a:buFont typeface="Arial" panose="020B0604020202020204" pitchFamily="34" charset="0"/>
              <a:buChar char="•"/>
              <a:defRPr/>
            </a:pPr>
            <a:r>
              <a:rPr lang="en-US" sz="2400">
                <a:latin typeface="Segoe UI Semibold" panose="020B0702040204020203" pitchFamily="34" charset="0"/>
                <a:cs typeface="Segoe UI Semibold" panose="020B0702040204020203" pitchFamily="34" charset="0"/>
              </a:rPr>
              <a:t>All up weekly check in</a:t>
            </a:r>
          </a:p>
          <a:p>
            <a:pPr marL="742950" lvl="1" indent="-285750" defTabSz="932472" fontAlgn="base">
              <a:spcBef>
                <a:spcPct val="0"/>
              </a:spcBef>
              <a:spcAft>
                <a:spcPts val="600"/>
              </a:spcAft>
              <a:buFont typeface="Arial" panose="020B0604020202020204" pitchFamily="34" charset="0"/>
              <a:buChar char="•"/>
              <a:defRPr/>
            </a:pPr>
            <a:r>
              <a:rPr lang="en-US" sz="2400">
                <a:latin typeface="Segoe UI Semibold" panose="020B0702040204020203" pitchFamily="34" charset="0"/>
                <a:cs typeface="Segoe UI Semibold" panose="020B0702040204020203" pitchFamily="34" charset="0"/>
              </a:rPr>
              <a:t>Weekly/daily standup for building </a:t>
            </a:r>
            <a:r>
              <a:rPr lang="en-US" sz="2400" err="1">
                <a:latin typeface="Segoe UI Semibold" panose="020B0702040204020203" pitchFamily="34" charset="0"/>
                <a:cs typeface="Segoe UI Semibold" panose="020B0702040204020203" pitchFamily="34" charset="0"/>
              </a:rPr>
              <a:t>PoC</a:t>
            </a:r>
            <a:endParaRPr lang="en-US" sz="2400">
              <a:latin typeface="Segoe UI Semibold" panose="020B0702040204020203" pitchFamily="34" charset="0"/>
              <a:cs typeface="Segoe UI Semibold" panose="020B0702040204020203" pitchFamily="34" charset="0"/>
            </a:endParaRPr>
          </a:p>
          <a:p>
            <a:pPr marL="742950" lvl="1" indent="-285750" defTabSz="932472" fontAlgn="base">
              <a:spcBef>
                <a:spcPct val="0"/>
              </a:spcBef>
              <a:spcAft>
                <a:spcPts val="600"/>
              </a:spcAft>
              <a:buFont typeface="Arial" panose="020B0604020202020204" pitchFamily="34" charset="0"/>
              <a:buChar char="•"/>
              <a:defRPr/>
            </a:pPr>
            <a:r>
              <a:rPr lang="en-US" sz="2400">
                <a:latin typeface="Segoe UI Semibold" panose="020B0702040204020203" pitchFamily="34" charset="0"/>
                <a:cs typeface="Segoe UI Semibold" panose="020B0702040204020203" pitchFamily="34" charset="0"/>
              </a:rPr>
              <a:t>Weekly standup for building solution sales assets and meeting Cosell requirements</a:t>
            </a:r>
          </a:p>
          <a:p>
            <a:pPr marL="742950" lvl="1" indent="-285750" defTabSz="932472" fontAlgn="base">
              <a:spcBef>
                <a:spcPct val="0"/>
              </a:spcBef>
              <a:spcAft>
                <a:spcPts val="600"/>
              </a:spcAft>
              <a:buFont typeface="Arial" panose="020B0604020202020204" pitchFamily="34" charset="0"/>
              <a:buChar char="•"/>
              <a:defRPr/>
            </a:pPr>
            <a:endParaRPr lang="en-US" sz="2400">
              <a:latin typeface="Segoe UI Semibold" panose="020B0702040204020203" pitchFamily="34" charset="0"/>
              <a:cs typeface="Segoe UI Semibold" panose="020B0702040204020203" pitchFamily="34" charset="0"/>
            </a:endParaRPr>
          </a:p>
          <a:p>
            <a:pPr lvl="0" defTabSz="932472" fontAlgn="base">
              <a:spcBef>
                <a:spcPct val="0"/>
              </a:spcBef>
              <a:spcAft>
                <a:spcPts val="600"/>
              </a:spcAft>
              <a:defRPr/>
            </a:pPr>
            <a:r>
              <a:rPr lang="en-US">
                <a:latin typeface="Segoe UI Semibold" panose="020B0702040204020203" pitchFamily="34" charset="0"/>
                <a:cs typeface="Segoe UI" panose="020B0502040204020203" pitchFamily="34" charset="0"/>
              </a:rPr>
              <a:t>	</a:t>
            </a:r>
            <a:endParaRPr lang="en-US">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70388479-87CF-1942-84FF-1C9526FDA2AA}"/>
              </a:ext>
            </a:extLst>
          </p:cNvPr>
          <p:cNvSpPr txBox="1"/>
          <p:nvPr/>
        </p:nvSpPr>
        <p:spPr>
          <a:xfrm>
            <a:off x="1595718" y="1084729"/>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7979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6EAC-F5EC-42EE-A34D-53C469F891B8}"/>
              </a:ext>
            </a:extLst>
          </p:cNvPr>
          <p:cNvSpPr>
            <a:spLocks noGrp="1"/>
          </p:cNvSpPr>
          <p:nvPr>
            <p:ph type="title"/>
          </p:nvPr>
        </p:nvSpPr>
        <p:spPr>
          <a:xfrm>
            <a:off x="371769" y="397398"/>
            <a:ext cx="11018520" cy="553998"/>
          </a:xfrm>
        </p:spPr>
        <p:txBody>
          <a:bodyPr/>
          <a:lstStyle/>
          <a:p>
            <a:r>
              <a:rPr lang="en-US"/>
              <a:t>Enhance practices with Azure Arc</a:t>
            </a:r>
          </a:p>
        </p:txBody>
      </p:sp>
      <p:sp>
        <p:nvSpPr>
          <p:cNvPr id="81" name="Pentagon 1">
            <a:extLst>
              <a:ext uri="{FF2B5EF4-FFF2-40B4-BE49-F238E27FC236}">
                <a16:creationId xmlns:a16="http://schemas.microsoft.com/office/drawing/2014/main" id="{B7A7ACE7-7B9D-4DF4-8891-7F2CFFD924E4}"/>
              </a:ext>
            </a:extLst>
          </p:cNvPr>
          <p:cNvSpPr/>
          <p:nvPr/>
        </p:nvSpPr>
        <p:spPr bwMode="auto">
          <a:xfrm>
            <a:off x="869613" y="1434835"/>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82" name="Rectangle 81">
            <a:extLst>
              <a:ext uri="{FF2B5EF4-FFF2-40B4-BE49-F238E27FC236}">
                <a16:creationId xmlns:a16="http://schemas.microsoft.com/office/drawing/2014/main" id="{5A6FCBD7-224D-460D-88E4-B6B7BAE33465}"/>
              </a:ext>
              <a:ext uri="{C183D7F6-B498-43B3-948B-1728B52AA6E4}">
                <adec:decorative xmlns:adec="http://schemas.microsoft.com/office/drawing/2017/decorative" val="1"/>
              </a:ext>
            </a:extLst>
          </p:cNvPr>
          <p:cNvSpPr/>
          <p:nvPr/>
        </p:nvSpPr>
        <p:spPr bwMode="auto">
          <a:xfrm>
            <a:off x="5147935" y="1434835"/>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Use Azure Arc to get full visibility for assessment and attach Azure services to move from a one-time to continuous engagement</a:t>
            </a: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a:t>
            </a: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84" name="Pentagon 1">
            <a:extLst>
              <a:ext uri="{FF2B5EF4-FFF2-40B4-BE49-F238E27FC236}">
                <a16:creationId xmlns:a16="http://schemas.microsoft.com/office/drawing/2014/main" id="{95652997-BE5D-4653-B1B5-785B7265B408}"/>
              </a:ext>
            </a:extLst>
          </p:cNvPr>
          <p:cNvSpPr/>
          <p:nvPr/>
        </p:nvSpPr>
        <p:spPr bwMode="auto">
          <a:xfrm>
            <a:off x="869613" y="2460263"/>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0" name="Rectangle 89">
            <a:extLst>
              <a:ext uri="{FF2B5EF4-FFF2-40B4-BE49-F238E27FC236}">
                <a16:creationId xmlns:a16="http://schemas.microsoft.com/office/drawing/2014/main" id="{BEFF66EB-FA21-4F6B-AB1A-6A7816778BBC}"/>
              </a:ext>
              <a:ext uri="{C183D7F6-B498-43B3-948B-1728B52AA6E4}">
                <adec:decorative xmlns:adec="http://schemas.microsoft.com/office/drawing/2017/decorative" val="1"/>
              </a:ext>
            </a:extLst>
          </p:cNvPr>
          <p:cNvSpPr/>
          <p:nvPr/>
        </p:nvSpPr>
        <p:spPr bwMode="auto">
          <a:xfrm>
            <a:off x="5147936" y="2460263"/>
            <a:ext cx="5870126"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92" name="Pentagon 1">
            <a:extLst>
              <a:ext uri="{FF2B5EF4-FFF2-40B4-BE49-F238E27FC236}">
                <a16:creationId xmlns:a16="http://schemas.microsoft.com/office/drawing/2014/main" id="{73601A14-CE18-49BA-9DE0-B774DB094C73}"/>
              </a:ext>
            </a:extLst>
          </p:cNvPr>
          <p:cNvSpPr/>
          <p:nvPr/>
        </p:nvSpPr>
        <p:spPr bwMode="auto">
          <a:xfrm>
            <a:off x="869613" y="3485691"/>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4" name="Rectangle 93">
            <a:extLst>
              <a:ext uri="{FF2B5EF4-FFF2-40B4-BE49-F238E27FC236}">
                <a16:creationId xmlns:a16="http://schemas.microsoft.com/office/drawing/2014/main" id="{ADC2E415-AAD3-4FBE-93DA-5E764D539243}"/>
              </a:ext>
              <a:ext uri="{C183D7F6-B498-43B3-948B-1728B52AA6E4}">
                <adec:decorative xmlns:adec="http://schemas.microsoft.com/office/drawing/2017/decorative" val="1"/>
              </a:ext>
            </a:extLst>
          </p:cNvPr>
          <p:cNvSpPr/>
          <p:nvPr/>
        </p:nvSpPr>
        <p:spPr bwMode="auto">
          <a:xfrm>
            <a:off x="5147935" y="3485691"/>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96" name="Pentagon 1">
            <a:extLst>
              <a:ext uri="{FF2B5EF4-FFF2-40B4-BE49-F238E27FC236}">
                <a16:creationId xmlns:a16="http://schemas.microsoft.com/office/drawing/2014/main" id="{990B05B3-BC01-4086-A50D-17920D18E32C}"/>
              </a:ext>
            </a:extLst>
          </p:cNvPr>
          <p:cNvSpPr/>
          <p:nvPr/>
        </p:nvSpPr>
        <p:spPr bwMode="auto">
          <a:xfrm>
            <a:off x="869613" y="4511119"/>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98" name="Rectangle 97">
            <a:extLst>
              <a:ext uri="{FF2B5EF4-FFF2-40B4-BE49-F238E27FC236}">
                <a16:creationId xmlns:a16="http://schemas.microsoft.com/office/drawing/2014/main" id="{E052A064-506D-4B1C-AB6C-575A85CB4422}"/>
              </a:ext>
              <a:ext uri="{C183D7F6-B498-43B3-948B-1728B52AA6E4}">
                <adec:decorative xmlns:adec="http://schemas.microsoft.com/office/drawing/2017/decorative" val="1"/>
              </a:ext>
            </a:extLst>
          </p:cNvPr>
          <p:cNvSpPr/>
          <p:nvPr/>
        </p:nvSpPr>
        <p:spPr bwMode="auto">
          <a:xfrm>
            <a:off x="5147935" y="4511119"/>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105" name="Pentagon 1">
            <a:extLst>
              <a:ext uri="{FF2B5EF4-FFF2-40B4-BE49-F238E27FC236}">
                <a16:creationId xmlns:a16="http://schemas.microsoft.com/office/drawing/2014/main" id="{57C82D2B-AE25-456F-A7D7-CCEB392229A5}"/>
              </a:ext>
            </a:extLst>
          </p:cNvPr>
          <p:cNvSpPr/>
          <p:nvPr/>
        </p:nvSpPr>
        <p:spPr bwMode="auto">
          <a:xfrm>
            <a:off x="869613" y="5536547"/>
            <a:ext cx="3980922" cy="693906"/>
          </a:xfrm>
          <a:prstGeom prst="homePlate">
            <a:avLst>
              <a:gd name="adj" fmla="val 25701"/>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j-cs"/>
            </a:endParaRPr>
          </a:p>
        </p:txBody>
      </p:sp>
      <p:sp>
        <p:nvSpPr>
          <p:cNvPr id="107" name="Rectangle 106">
            <a:extLst>
              <a:ext uri="{FF2B5EF4-FFF2-40B4-BE49-F238E27FC236}">
                <a16:creationId xmlns:a16="http://schemas.microsoft.com/office/drawing/2014/main" id="{8322AEC2-80B9-4214-8170-16704E435F6B}"/>
              </a:ext>
              <a:ext uri="{C183D7F6-B498-43B3-948B-1728B52AA6E4}">
                <adec:decorative xmlns:adec="http://schemas.microsoft.com/office/drawing/2017/decorative" val="1"/>
              </a:ext>
            </a:extLst>
          </p:cNvPr>
          <p:cNvSpPr/>
          <p:nvPr/>
        </p:nvSpPr>
        <p:spPr bwMode="auto">
          <a:xfrm>
            <a:off x="5147935" y="5536547"/>
            <a:ext cx="5870129" cy="68991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Semibold"/>
            </a:endParaRPr>
          </a:p>
        </p:txBody>
      </p:sp>
      <p:sp>
        <p:nvSpPr>
          <p:cNvPr id="108" name="TextBox 107">
            <a:extLst>
              <a:ext uri="{FF2B5EF4-FFF2-40B4-BE49-F238E27FC236}">
                <a16:creationId xmlns:a16="http://schemas.microsoft.com/office/drawing/2014/main" id="{E410A1DC-FC11-48E9-991F-22AF1FD89EDF}"/>
              </a:ext>
            </a:extLst>
          </p:cNvPr>
          <p:cNvSpPr txBox="1"/>
          <p:nvPr/>
        </p:nvSpPr>
        <p:spPr>
          <a:xfrm>
            <a:off x="371769" y="2624600"/>
            <a:ext cx="4478767" cy="369332"/>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Cloud and infrastructure management </a:t>
            </a:r>
          </a:p>
        </p:txBody>
      </p:sp>
      <p:sp>
        <p:nvSpPr>
          <p:cNvPr id="109" name="TextBox 108">
            <a:extLst>
              <a:ext uri="{FF2B5EF4-FFF2-40B4-BE49-F238E27FC236}">
                <a16:creationId xmlns:a16="http://schemas.microsoft.com/office/drawing/2014/main" id="{862981F0-3793-416B-98AF-2C646EFE611F}"/>
              </a:ext>
            </a:extLst>
          </p:cNvPr>
          <p:cNvSpPr txBox="1"/>
          <p:nvPr/>
        </p:nvSpPr>
        <p:spPr>
          <a:xfrm>
            <a:off x="869612" y="3635214"/>
            <a:ext cx="3851439"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App modernization and innovation</a:t>
            </a:r>
          </a:p>
        </p:txBody>
      </p:sp>
      <p:sp>
        <p:nvSpPr>
          <p:cNvPr id="110" name="TextBox 109">
            <a:extLst>
              <a:ext uri="{FF2B5EF4-FFF2-40B4-BE49-F238E27FC236}">
                <a16:creationId xmlns:a16="http://schemas.microsoft.com/office/drawing/2014/main" id="{CBD60509-6E1F-43ED-9A25-2E3958EB8A40}"/>
              </a:ext>
            </a:extLst>
          </p:cNvPr>
          <p:cNvSpPr txBox="1"/>
          <p:nvPr/>
        </p:nvSpPr>
        <p:spPr>
          <a:xfrm>
            <a:off x="869613" y="1595125"/>
            <a:ext cx="1433670"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Migration</a:t>
            </a:r>
          </a:p>
        </p:txBody>
      </p:sp>
      <p:sp>
        <p:nvSpPr>
          <p:cNvPr id="111" name="TextBox 110">
            <a:extLst>
              <a:ext uri="{FF2B5EF4-FFF2-40B4-BE49-F238E27FC236}">
                <a16:creationId xmlns:a16="http://schemas.microsoft.com/office/drawing/2014/main" id="{F6B208A5-EA8D-4291-8152-6DAC1E75A63B}"/>
              </a:ext>
            </a:extLst>
          </p:cNvPr>
          <p:cNvSpPr txBox="1"/>
          <p:nvPr/>
        </p:nvSpPr>
        <p:spPr>
          <a:xfrm>
            <a:off x="869613" y="4671409"/>
            <a:ext cx="3851438" cy="369332"/>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Data modernization and sovereignty</a:t>
            </a:r>
          </a:p>
        </p:txBody>
      </p:sp>
      <p:sp>
        <p:nvSpPr>
          <p:cNvPr id="112" name="TextBox 111">
            <a:extLst>
              <a:ext uri="{FF2B5EF4-FFF2-40B4-BE49-F238E27FC236}">
                <a16:creationId xmlns:a16="http://schemas.microsoft.com/office/drawing/2014/main" id="{C49F5ABD-5620-45BD-9EDB-092B843FCA25}"/>
              </a:ext>
            </a:extLst>
          </p:cNvPr>
          <p:cNvSpPr txBox="1"/>
          <p:nvPr/>
        </p:nvSpPr>
        <p:spPr>
          <a:xfrm>
            <a:off x="869613" y="5707604"/>
            <a:ext cx="3999743" cy="369332"/>
          </a:xfrm>
          <a:prstGeom prst="rect">
            <a:avLst/>
          </a:prstGeom>
          <a:noFill/>
        </p:spPr>
        <p:txBody>
          <a:bodyPr wrap="square">
            <a:spAutoFit/>
          </a:bodyPr>
          <a:lstStyle>
            <a:defPPr>
              <a:defRPr lang="en-US"/>
            </a:defPPr>
            <a:lvl1pPr marR="0" lvl="0" indent="0" defTabSz="914102" fontAlgn="base">
              <a:lnSpc>
                <a:spcPct val="100000"/>
              </a:lnSpc>
              <a:spcBef>
                <a:spcPct val="0"/>
              </a:spcBef>
              <a:spcAft>
                <a:spcPct val="0"/>
              </a:spcAft>
              <a:buClrTx/>
              <a:buSzTx/>
              <a:buFontTx/>
              <a:buNone/>
              <a:tabLst/>
              <a:defRPr>
                <a:solidFill>
                  <a:schemeClr val="accent2"/>
                </a:solidFill>
                <a:latin typeface="Segoe UI Symbol" panose="020B0502040204020203" pitchFamily="34" charset="0"/>
                <a:ea typeface="Segoe UI Symbol" panose="020B0502040204020203"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Governance, compliance, and security</a:t>
            </a:r>
          </a:p>
        </p:txBody>
      </p:sp>
      <p:sp>
        <p:nvSpPr>
          <p:cNvPr id="113" name="TextBox 112">
            <a:extLst>
              <a:ext uri="{FF2B5EF4-FFF2-40B4-BE49-F238E27FC236}">
                <a16:creationId xmlns:a16="http://schemas.microsoft.com/office/drawing/2014/main" id="{CAA272E3-B1DB-46D5-9424-8E5EE301FF02}"/>
              </a:ext>
            </a:extLst>
          </p:cNvPr>
          <p:cNvSpPr txBox="1"/>
          <p:nvPr/>
        </p:nvSpPr>
        <p:spPr>
          <a:xfrm>
            <a:off x="5209399" y="2576604"/>
            <a:ext cx="5745914" cy="480131"/>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Develop consistent and transferable skills across environments and  reduce custom development through Azure services</a:t>
            </a:r>
            <a:endPar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14" name="TextBox 113">
            <a:extLst>
              <a:ext uri="{FF2B5EF4-FFF2-40B4-BE49-F238E27FC236}">
                <a16:creationId xmlns:a16="http://schemas.microsoft.com/office/drawing/2014/main" id="{E3BE15FE-FC4E-4F4A-89A7-6D39802067DE}"/>
              </a:ext>
            </a:extLst>
          </p:cNvPr>
          <p:cNvSpPr txBox="1"/>
          <p:nvPr/>
        </p:nvSpPr>
        <p:spPr>
          <a:xfrm>
            <a:off x="5209399" y="3471439"/>
            <a:ext cx="5720436" cy="738664"/>
          </a:xfrm>
          <a:prstGeom prst="rect">
            <a:avLst/>
          </a:prstGeom>
          <a:noFill/>
        </p:spPr>
        <p:txBody>
          <a:bodyPr wrap="square">
            <a:spAutoFit/>
          </a:bodyPr>
          <a:lstStyle>
            <a:defPPr>
              <a:defRPr lang="en-US"/>
            </a:defPPr>
            <a:lvl1pPr defTabSz="932472" fontAlgn="base">
              <a:lnSpc>
                <a:spcPct val="90000"/>
              </a:lnSpc>
              <a:spcBef>
                <a:spcPct val="0"/>
              </a:spcBef>
              <a:spcAft>
                <a:spcPct val="0"/>
              </a:spcAft>
              <a:defRPr sz="1400" kern="0">
                <a:solidFill>
                  <a:srgbClr val="FFFFFF"/>
                </a:solidFill>
                <a:cs typeface="Segoe UI Semibold" panose="020B0702040204020203"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Leverage continuous Azure investment in K8s and developer tools. Simplify hard to find talent acquisition with a platform built for diverse skillsets.</a:t>
            </a: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5" name="TextBox 114">
            <a:extLst>
              <a:ext uri="{FF2B5EF4-FFF2-40B4-BE49-F238E27FC236}">
                <a16:creationId xmlns:a16="http://schemas.microsoft.com/office/drawing/2014/main" id="{5847AFFF-54F6-499E-8184-6C2238A74A99}"/>
              </a:ext>
            </a:extLst>
          </p:cNvPr>
          <p:cNvSpPr txBox="1"/>
          <p:nvPr/>
        </p:nvSpPr>
        <p:spPr>
          <a:xfrm>
            <a:off x="5147934" y="4594890"/>
            <a:ext cx="5678658" cy="523220"/>
          </a:xfrm>
          <a:prstGeom prst="rect">
            <a:avLst/>
          </a:prstGeom>
          <a:noFill/>
        </p:spPr>
        <p:txBody>
          <a:bodyPr wrap="square" anchor="ctr">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Expand your data practices to Azure managed PaaS data services running in datacenter, edge or even other clouds</a:t>
            </a:r>
          </a:p>
        </p:txBody>
      </p:sp>
      <p:sp>
        <p:nvSpPr>
          <p:cNvPr id="116" name="TextBox 115">
            <a:extLst>
              <a:ext uri="{FF2B5EF4-FFF2-40B4-BE49-F238E27FC236}">
                <a16:creationId xmlns:a16="http://schemas.microsoft.com/office/drawing/2014/main" id="{99E168F1-4469-4A05-BA5E-4F4E6B014635}"/>
              </a:ext>
            </a:extLst>
          </p:cNvPr>
          <p:cNvSpPr txBox="1"/>
          <p:nvPr/>
        </p:nvSpPr>
        <p:spPr>
          <a:xfrm>
            <a:off x="5129114" y="5619893"/>
            <a:ext cx="5602451" cy="523220"/>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Offer consistent at-scale Azure governance and security fully integrated with the management and identity services</a:t>
            </a: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255701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fade">
                                      <p:cBhvr>
                                        <p:cTn id="28" dur="500"/>
                                        <p:tgtEl>
                                          <p:spTgt spid="9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500"/>
                                        <p:tgtEl>
                                          <p:spTgt spid="1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fade">
                                      <p:cBhvr>
                                        <p:cTn id="36" dur="500"/>
                                        <p:tgtEl>
                                          <p:spTgt spid="10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fade">
                                      <p:cBhvr>
                                        <p:cTn id="39"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90" grpId="0" animBg="1"/>
      <p:bldP spid="94" grpId="0" animBg="1"/>
      <p:bldP spid="98" grpId="0" animBg="1"/>
      <p:bldP spid="107" grpId="0" animBg="1"/>
      <p:bldP spid="113" grpId="0"/>
      <p:bldP spid="114" grpId="0"/>
      <p:bldP spid="115" grpId="0"/>
      <p:bldP spid="1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7C69-E8E6-4052-B685-C340EC6ABA5A}"/>
              </a:ext>
            </a:extLst>
          </p:cNvPr>
          <p:cNvSpPr>
            <a:spLocks noGrp="1"/>
          </p:cNvSpPr>
          <p:nvPr>
            <p:ph type="title"/>
          </p:nvPr>
        </p:nvSpPr>
        <p:spPr>
          <a:xfrm>
            <a:off x="588263" y="457200"/>
            <a:ext cx="11018520" cy="553998"/>
          </a:xfrm>
        </p:spPr>
        <p:txBody>
          <a:bodyPr/>
          <a:lstStyle/>
          <a:p>
            <a:pPr algn="ctr"/>
            <a:r>
              <a:rPr lang="en-US"/>
              <a:t>Azure Arc roadmap</a:t>
            </a:r>
          </a:p>
        </p:txBody>
      </p:sp>
      <p:sp>
        <p:nvSpPr>
          <p:cNvPr id="13" name="Title 1">
            <a:extLst>
              <a:ext uri="{FF2B5EF4-FFF2-40B4-BE49-F238E27FC236}">
                <a16:creationId xmlns:a16="http://schemas.microsoft.com/office/drawing/2014/main" id="{949CF65A-1F13-214F-94D0-9BA5CEFC3912}"/>
              </a:ext>
            </a:extLst>
          </p:cNvPr>
          <p:cNvSpPr txBox="1">
            <a:spLocks/>
          </p:cNvSpPr>
          <p:nvPr/>
        </p:nvSpPr>
        <p:spPr>
          <a:xfrm>
            <a:off x="0" y="2288391"/>
            <a:ext cx="2263313" cy="12926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Arc infrastructure &amp; services</a:t>
            </a:r>
          </a:p>
        </p:txBody>
      </p:sp>
      <p:sp>
        <p:nvSpPr>
          <p:cNvPr id="6" name="TextBox 5">
            <a:extLst>
              <a:ext uri="{FF2B5EF4-FFF2-40B4-BE49-F238E27FC236}">
                <a16:creationId xmlns:a16="http://schemas.microsoft.com/office/drawing/2014/main" id="{8B1957AD-33D8-4424-B3CE-F89E783FB943}"/>
              </a:ext>
            </a:extLst>
          </p:cNvPr>
          <p:cNvSpPr txBox="1"/>
          <p:nvPr/>
        </p:nvSpPr>
        <p:spPr>
          <a:xfrm>
            <a:off x="4299761" y="1227894"/>
            <a:ext cx="530273" cy="246221"/>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Today</a:t>
            </a:r>
          </a:p>
        </p:txBody>
      </p:sp>
      <p:cxnSp>
        <p:nvCxnSpPr>
          <p:cNvPr id="138" name="Straight Connector 137">
            <a:extLst>
              <a:ext uri="{FF2B5EF4-FFF2-40B4-BE49-F238E27FC236}">
                <a16:creationId xmlns:a16="http://schemas.microsoft.com/office/drawing/2014/main" id="{7D4F45F7-0478-4435-8081-C8B6D3A20E2C}"/>
              </a:ext>
              <a:ext uri="{C183D7F6-B498-43B3-948B-1728B52AA6E4}">
                <adec:decorative xmlns:adec="http://schemas.microsoft.com/office/drawing/2017/decorative" val="1"/>
              </a:ext>
            </a:extLst>
          </p:cNvPr>
          <p:cNvCxnSpPr>
            <a:cxnSpLocks/>
          </p:cNvCxnSpPr>
          <p:nvPr/>
        </p:nvCxnSpPr>
        <p:spPr>
          <a:xfrm>
            <a:off x="2525027" y="1464306"/>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6232E04-0533-4601-905E-FE2FB76AF3C0}"/>
              </a:ext>
              <a:ext uri="{C183D7F6-B498-43B3-948B-1728B52AA6E4}">
                <adec:decorative xmlns:adec="http://schemas.microsoft.com/office/drawing/2017/decorative" val="1"/>
              </a:ext>
            </a:extLst>
          </p:cNvPr>
          <p:cNvCxnSpPr>
            <a:cxnSpLocks/>
          </p:cNvCxnSpPr>
          <p:nvPr/>
        </p:nvCxnSpPr>
        <p:spPr>
          <a:xfrm>
            <a:off x="2520805" y="1603376"/>
            <a:ext cx="8735648" cy="1100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FCA90EC-33F4-AE46-8EEB-ADB92CA014A6}"/>
              </a:ext>
            </a:extLst>
          </p:cNvPr>
          <p:cNvSpPr txBox="1"/>
          <p:nvPr/>
        </p:nvSpPr>
        <p:spPr>
          <a:xfrm>
            <a:off x="8710927" y="1236818"/>
            <a:ext cx="769441" cy="246221"/>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H2 CY21</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73E82D33-A57C-FE49-9139-AC06FFC2ED0E}"/>
              </a:ext>
              <a:ext uri="{C183D7F6-B498-43B3-948B-1728B52AA6E4}">
                <adec:decorative xmlns:adec="http://schemas.microsoft.com/office/drawing/2017/decorative" val="1"/>
              </a:ext>
            </a:extLst>
          </p:cNvPr>
          <p:cNvCxnSpPr>
            <a:cxnSpLocks/>
          </p:cNvCxnSpPr>
          <p:nvPr/>
        </p:nvCxnSpPr>
        <p:spPr>
          <a:xfrm>
            <a:off x="6438313" y="1505232"/>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1E5973-768D-B540-AAC1-09DB296FA7D1}"/>
              </a:ext>
              <a:ext uri="{C183D7F6-B498-43B3-948B-1728B52AA6E4}">
                <adec:decorative xmlns:adec="http://schemas.microsoft.com/office/drawing/2017/decorative" val="1"/>
              </a:ext>
            </a:extLst>
          </p:cNvPr>
          <p:cNvCxnSpPr>
            <a:cxnSpLocks/>
          </p:cNvCxnSpPr>
          <p:nvPr/>
        </p:nvCxnSpPr>
        <p:spPr>
          <a:xfrm>
            <a:off x="11256453" y="1474005"/>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EF0DC69-7073-1B47-BA55-0A1028DD6EFE}"/>
              </a:ext>
            </a:extLst>
          </p:cNvPr>
          <p:cNvSpPr/>
          <p:nvPr/>
        </p:nvSpPr>
        <p:spPr bwMode="auto">
          <a:xfrm>
            <a:off x="3539449" y="1690811"/>
            <a:ext cx="2580172" cy="3135087"/>
          </a:xfrm>
          <a:prstGeom prst="rect">
            <a:avLst/>
          </a:prstGeom>
          <a:solidFill>
            <a:srgbClr val="000000"/>
          </a:solidFill>
          <a:ln w="317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General availability</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servers</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Kubernetes</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AKS on Azure Stack HCI</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j-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j-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Public preview</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SQL Server</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 –enabled data services</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Azure SQL Managed Instance</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Azure PostgreSQL Hyperscale</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ML (Training)</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app services</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App Service, Functions, Logic Apps, APIM, Event Grid</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FFFFFF"/>
              </a:solidFill>
              <a:effectLst/>
              <a:uLnTx/>
              <a:uFillTx/>
              <a:latin typeface="Segoe UI"/>
              <a:ea typeface="+mj-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2" name="Rectangle 11">
            <a:extLst>
              <a:ext uri="{FF2B5EF4-FFF2-40B4-BE49-F238E27FC236}">
                <a16:creationId xmlns:a16="http://schemas.microsoft.com/office/drawing/2014/main" id="{4880B906-5D50-4244-83DC-AF4859CCDCD2}"/>
              </a:ext>
            </a:extLst>
          </p:cNvPr>
          <p:cNvSpPr/>
          <p:nvPr/>
        </p:nvSpPr>
        <p:spPr bwMode="auto">
          <a:xfrm>
            <a:off x="8345593" y="1690811"/>
            <a:ext cx="2642760" cy="2521001"/>
          </a:xfrm>
          <a:prstGeom prst="rect">
            <a:avLst/>
          </a:prstGeom>
          <a:solidFill>
            <a:srgbClr val="000000"/>
          </a:solidFill>
          <a:ln w="317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General availability</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data services</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Azure SQL Managed Instance</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Azure PostgreSQL Hyperscale</a:t>
            </a:r>
          </a:p>
          <a:p>
            <a:pPr marL="342900" marR="0" lvl="1"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FFFFFF"/>
              </a:solidFill>
              <a:effectLst/>
              <a:uLnTx/>
              <a:uFillTx/>
              <a:latin typeface="Segoe UI"/>
              <a:ea typeface="+mj-ea"/>
              <a:cs typeface="Segoe UI"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 Azure Arc-enabled SQL Server</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a:ea typeface="+mj-ea"/>
              <a:cs typeface="Segoe UI"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FFFFFF"/>
              </a:solidFill>
              <a:effectLst/>
              <a:uLnTx/>
              <a:uFillTx/>
              <a:latin typeface="Segoe UI"/>
              <a:ea typeface="+mj-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Public preview</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Azure Stack HCI</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VMware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SCVMM</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Arc-enabled ML (Inferencing)</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Kubernetes Cluster Lifecycle Mgmt.</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AKS on HCI</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OpenShift</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Segoe UI"/>
                <a:ea typeface="+mj-ea"/>
                <a:cs typeface="Segoe UI" pitchFamily="34" charset="0"/>
              </a:rPr>
              <a:t>VMware Tanzu/TKG</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50E6FF"/>
              </a:solidFill>
              <a:effectLst/>
              <a:uLnTx/>
              <a:uFillTx/>
              <a:latin typeface="Segoe UI Semibold"/>
              <a:ea typeface="+mj-ea"/>
              <a:cs typeface="Segoe UI" pitchFamily="34" charset="0"/>
            </a:endParaRP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FFFFFF"/>
              </a:solidFill>
              <a:effectLst/>
              <a:uLnTx/>
              <a:uFillTx/>
              <a:latin typeface="Segoe UI"/>
              <a:ea typeface="+mj-ea"/>
              <a:cs typeface="Segoe UI" pitchFamily="34" charset="0"/>
            </a:endParaRPr>
          </a:p>
        </p:txBody>
      </p:sp>
      <p:sp>
        <p:nvSpPr>
          <p:cNvPr id="41" name="Rectangle 40">
            <a:extLst>
              <a:ext uri="{FF2B5EF4-FFF2-40B4-BE49-F238E27FC236}">
                <a16:creationId xmlns:a16="http://schemas.microsoft.com/office/drawing/2014/main" id="{97CDDB87-8593-6B45-8B76-ADB9F7AEDB36}"/>
              </a:ext>
            </a:extLst>
          </p:cNvPr>
          <p:cNvSpPr/>
          <p:nvPr/>
        </p:nvSpPr>
        <p:spPr bwMode="auto">
          <a:xfrm>
            <a:off x="3539449" y="4457821"/>
            <a:ext cx="2263313" cy="1942979"/>
          </a:xfrm>
          <a:prstGeom prst="rect">
            <a:avLst/>
          </a:prstGeom>
          <a:solidFill>
            <a:srgbClr val="000000"/>
          </a:solidFill>
          <a:ln w="317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General availability</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Server: Guest Config policy, Azure Update Management, Sentinel, Defender, Monitor, ...</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Kubernetes Config Mgmt.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j-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Public preview</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Monitor for Containers</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Defender for Kubernetes</a:t>
            </a:r>
          </a:p>
          <a:p>
            <a:pPr marL="177800" marR="0" lvl="0" indent="-1778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j-ea"/>
                <a:cs typeface="Segoe UI" pitchFamily="34" charset="0"/>
              </a:rPr>
              <a:t>Azure Policy for Kubernetes</a:t>
            </a: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45" name="Title 1">
            <a:extLst>
              <a:ext uri="{FF2B5EF4-FFF2-40B4-BE49-F238E27FC236}">
                <a16:creationId xmlns:a16="http://schemas.microsoft.com/office/drawing/2014/main" id="{AE159A32-E18D-A64E-9441-B64F09B841A3}"/>
              </a:ext>
            </a:extLst>
          </p:cNvPr>
          <p:cNvSpPr txBox="1">
            <a:spLocks/>
          </p:cNvSpPr>
          <p:nvPr/>
        </p:nvSpPr>
        <p:spPr>
          <a:xfrm>
            <a:off x="-114743" y="4838272"/>
            <a:ext cx="2725921"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Management</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Services</a:t>
            </a:r>
          </a:p>
        </p:txBody>
      </p:sp>
      <p:sp>
        <p:nvSpPr>
          <p:cNvPr id="10" name="Rectangle 9">
            <a:extLst>
              <a:ext uri="{FF2B5EF4-FFF2-40B4-BE49-F238E27FC236}">
                <a16:creationId xmlns:a16="http://schemas.microsoft.com/office/drawing/2014/main" id="{1FA3CCE0-31B5-42CD-9440-85C4C12A77C6}"/>
              </a:ext>
            </a:extLst>
          </p:cNvPr>
          <p:cNvSpPr/>
          <p:nvPr/>
        </p:nvSpPr>
        <p:spPr bwMode="auto">
          <a:xfrm>
            <a:off x="3" y="6475713"/>
            <a:ext cx="12191997" cy="369109"/>
          </a:xfrm>
          <a:prstGeom prst="rect">
            <a:avLst/>
          </a:prstGeom>
          <a:solidFill>
            <a:srgbClr val="FF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NDA ONLY!</a:t>
            </a:r>
          </a:p>
        </p:txBody>
      </p:sp>
    </p:spTree>
    <p:extLst>
      <p:ext uri="{BB962C8B-B14F-4D97-AF65-F5344CB8AC3E}">
        <p14:creationId xmlns:p14="http://schemas.microsoft.com/office/powerpoint/2010/main" val="188498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905054C6-2EE4-1748-8191-D616D467A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Lst>
          </p:cNvPr>
          <p:cNvCxnSpPr>
            <a:cxnSpLocks/>
          </p:cNvCxnSpPr>
          <p:nvPr/>
        </p:nvCxnSpPr>
        <p:spPr>
          <a:xfrm flipH="1">
            <a:off x="6076961" y="4215719"/>
            <a:ext cx="1" cy="215971"/>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Lst>
          </p:cNvPr>
          <p:cNvCxnSpPr>
            <a:cxnSpLocks/>
            <a:endCxn id="34" idx="0"/>
          </p:cNvCxnSpPr>
          <p:nvPr/>
        </p:nvCxnSpPr>
        <p:spPr>
          <a:xfrm rot="10800000" flipV="1">
            <a:off x="2983380" y="4635328"/>
            <a:ext cx="2706656" cy="400670"/>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Lst>
          </p:cNvPr>
          <p:cNvCxnSpPr>
            <a:cxnSpLocks/>
            <a:endCxn id="65" idx="0"/>
          </p:cNvCxnSpPr>
          <p:nvPr/>
        </p:nvCxnSpPr>
        <p:spPr>
          <a:xfrm>
            <a:off x="6463538" y="4622464"/>
            <a:ext cx="2746540" cy="397232"/>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algn="ctr"/>
            <a:r>
              <a:rPr lang="en-US" sz="1200" kern="0">
                <a:solidFill>
                  <a:srgbClr val="50E6FF"/>
                </a:solidFill>
                <a:latin typeface="Segoe UI Semibold"/>
                <a:ea typeface="+mj-ea"/>
                <a:cs typeface="Segoe UI" pitchFamily="34" charset="0"/>
              </a:rPr>
              <a:t>Azure Arc</a:t>
            </a:r>
          </a:p>
        </p:txBody>
      </p:sp>
      <p:sp>
        <p:nvSpPr>
          <p:cNvPr id="127" name="Rectangle 126">
            <a:extLst>
              <a:ext uri="{FF2B5EF4-FFF2-40B4-BE49-F238E27FC236}">
                <a16:creationId xmlns:a16="http://schemas.microsoft.com/office/drawing/2014/main" id="{4AA75C58-797C-4B4E-B88E-B6DF1B3F9592}"/>
              </a:ext>
            </a:extLst>
          </p:cNvPr>
          <p:cNvSpPr/>
          <p:nvPr/>
        </p:nvSpPr>
        <p:spPr bwMode="auto">
          <a:xfrm>
            <a:off x="1022130" y="25917"/>
            <a:ext cx="10109662" cy="10984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a:rPr>
              <a:t>Contoso MSP Tenant Powered by Azure Lighthouse</a:t>
            </a:r>
            <a:r>
              <a:rPr lang="en-US" sz="1200" kern="0">
                <a:solidFill>
                  <a:srgbClr val="50E6FF"/>
                </a:solidFill>
                <a:latin typeface="Segoe UI Semibold"/>
                <a:cs typeface="Segoe UI"/>
              </a:rPr>
              <a:t>  </a:t>
            </a:r>
            <a:endParaRPr lang="en-US" sz="1200" kern="0">
              <a:solidFill>
                <a:srgbClr val="50E6FF"/>
              </a:solidFill>
              <a:latin typeface="Segoe UI Semibold"/>
              <a:ea typeface="+mj-ea"/>
              <a:cs typeface="Segoe UI" pitchFamily="34" charset="0"/>
            </a:endParaRPr>
          </a:p>
        </p:txBody>
      </p:sp>
      <p:cxnSp>
        <p:nvCxnSpPr>
          <p:cNvPr id="129" name="Straight Connector 128">
            <a:extLst>
              <a:ext uri="{FF2B5EF4-FFF2-40B4-BE49-F238E27FC236}">
                <a16:creationId xmlns:a16="http://schemas.microsoft.com/office/drawing/2014/main" id="{A80A4CBD-2117-B344-ACA5-597E65BD2CA4}"/>
              </a:ext>
            </a:extLst>
          </p:cNvPr>
          <p:cNvCxnSpPr>
            <a:cxnSpLocks/>
          </p:cNvCxnSpPr>
          <p:nvPr/>
        </p:nvCxnSpPr>
        <p:spPr>
          <a:xfrm>
            <a:off x="5794659" y="1116228"/>
            <a:ext cx="0" cy="305161"/>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5BDF0F8-C367-CE42-9209-7A25A70EACC5}"/>
              </a:ext>
            </a:extLst>
          </p:cNvPr>
          <p:cNvCxnSpPr>
            <a:cxnSpLocks/>
          </p:cNvCxnSpPr>
          <p:nvPr/>
        </p:nvCxnSpPr>
        <p:spPr>
          <a:xfrm flipV="1">
            <a:off x="6408672" y="1124358"/>
            <a:ext cx="0" cy="298563"/>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8319BF5-73FA-BB40-A756-902F99485C26}"/>
              </a:ext>
            </a:extLst>
          </p:cNvPr>
          <p:cNvGrpSpPr/>
          <p:nvPr/>
        </p:nvGrpSpPr>
        <p:grpSpPr>
          <a:xfrm>
            <a:off x="2105145" y="515931"/>
            <a:ext cx="7943632" cy="497366"/>
            <a:chOff x="925182" y="602911"/>
            <a:chExt cx="7943632" cy="497366"/>
          </a:xfrm>
        </p:grpSpPr>
        <p:sp>
          <p:nvSpPr>
            <p:cNvPr id="148" name="Rectangle 147">
              <a:extLst>
                <a:ext uri="{FF2B5EF4-FFF2-40B4-BE49-F238E27FC236}">
                  <a16:creationId xmlns:a16="http://schemas.microsoft.com/office/drawing/2014/main" id="{ADF9918C-6242-3E45-BA66-88B23A2B7B48}"/>
                </a:ext>
              </a:extLst>
            </p:cNvPr>
            <p:cNvSpPr/>
            <p:nvPr/>
          </p:nvSpPr>
          <p:spPr bwMode="auto">
            <a:xfrm>
              <a:off x="925182" y="610329"/>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kern="0">
                  <a:solidFill>
                    <a:srgbClr val="50E6FF"/>
                  </a:solidFill>
                  <a:latin typeface="Segoe UI Semibold"/>
                  <a:ea typeface="+mj-ea"/>
                  <a:cs typeface="Segoe UI" pitchFamily="34" charset="0"/>
                </a:rPr>
                <a:t>Access Management</a:t>
              </a:r>
            </a:p>
            <a:p>
              <a:pPr algn="ctr" defTabSz="932472" fontAlgn="base">
                <a:lnSpc>
                  <a:spcPct val="90000"/>
                </a:lnSpc>
                <a:spcBef>
                  <a:spcPct val="0"/>
                </a:spcBef>
                <a:spcAft>
                  <a:spcPct val="0"/>
                </a:spcAft>
              </a:pPr>
              <a:r>
                <a:rPr lang="en-US" sz="1000" kern="0">
                  <a:solidFill>
                    <a:srgbClr val="50E6FF"/>
                  </a:solidFill>
                  <a:latin typeface="Segoe UI Semibold"/>
                  <a:ea typeface="+mj-ea"/>
                  <a:cs typeface="Segoe UI" pitchFamily="34" charset="0"/>
                </a:rPr>
                <a:t>Portal &amp; Dashboarding</a:t>
              </a:r>
            </a:p>
            <a:p>
              <a:pPr algn="ctr" defTabSz="932472" fontAlgn="base">
                <a:lnSpc>
                  <a:spcPct val="90000"/>
                </a:lnSpc>
                <a:spcBef>
                  <a:spcPct val="0"/>
                </a:spcBef>
                <a:spcAft>
                  <a:spcPct val="0"/>
                </a:spcAft>
              </a:pPr>
              <a:r>
                <a:rPr lang="en-US" sz="1000" kern="0">
                  <a:solidFill>
                    <a:srgbClr val="50E6FF"/>
                  </a:solidFill>
                  <a:latin typeface="Segoe UI Semibold"/>
                  <a:ea typeface="+mj-ea"/>
                  <a:cs typeface="Segoe UI" pitchFamily="34" charset="0"/>
                </a:rPr>
                <a:t>Policy &amp; Governance</a:t>
              </a:r>
            </a:p>
          </p:txBody>
        </p:sp>
        <p:sp>
          <p:nvSpPr>
            <p:cNvPr id="149" name="Rectangle 148">
              <a:extLst>
                <a:ext uri="{FF2B5EF4-FFF2-40B4-BE49-F238E27FC236}">
                  <a16:creationId xmlns:a16="http://schemas.microsoft.com/office/drawing/2014/main" id="{71F8AFC6-54C8-2D4E-8463-D6512C671B2D}"/>
                </a:ext>
              </a:extLst>
            </p:cNvPr>
            <p:cNvSpPr/>
            <p:nvPr/>
          </p:nvSpPr>
          <p:spPr bwMode="auto">
            <a:xfrm>
              <a:off x="2525710" y="604785"/>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Monitoring</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Logging &amp; Analytics</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Cost Management</a:t>
              </a:r>
            </a:p>
          </p:txBody>
        </p:sp>
        <p:sp>
          <p:nvSpPr>
            <p:cNvPr id="150" name="Rectangle 149">
              <a:extLst>
                <a:ext uri="{FF2B5EF4-FFF2-40B4-BE49-F238E27FC236}">
                  <a16:creationId xmlns:a16="http://schemas.microsoft.com/office/drawing/2014/main" id="{F5E33705-E674-9A4B-BA8A-FED4011E131E}"/>
                </a:ext>
              </a:extLst>
            </p:cNvPr>
            <p:cNvSpPr/>
            <p:nvPr/>
          </p:nvSpPr>
          <p:spPr bwMode="auto">
            <a:xfrm>
              <a:off x="4128082" y="604785"/>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Security</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Patch Management</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BC/DR</a:t>
              </a:r>
            </a:p>
          </p:txBody>
        </p:sp>
        <p:sp>
          <p:nvSpPr>
            <p:cNvPr id="161" name="Rectangle 160">
              <a:extLst>
                <a:ext uri="{FF2B5EF4-FFF2-40B4-BE49-F238E27FC236}">
                  <a16:creationId xmlns:a16="http://schemas.microsoft.com/office/drawing/2014/main" id="{C7115802-BF23-DC41-8F10-00C8FEAA673E}"/>
                </a:ext>
              </a:extLst>
            </p:cNvPr>
            <p:cNvSpPr/>
            <p:nvPr/>
          </p:nvSpPr>
          <p:spPr bwMode="auto">
            <a:xfrm>
              <a:off x="5728610" y="60452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MSP 3rd Party </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Solutions Integration</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7334190" y="60291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Service Health </a:t>
              </a:r>
            </a:p>
            <a:p>
              <a:pPr algn="ctr" defTabSz="932472" fontAlgn="base">
                <a:lnSpc>
                  <a:spcPct val="90000"/>
                </a:lnSpc>
                <a:spcBef>
                  <a:spcPct val="0"/>
                </a:spcBef>
                <a:spcAft>
                  <a:spcPct val="0"/>
                </a:spcAft>
              </a:pPr>
              <a:r>
                <a:rPr lang="en-US" sz="1050" kern="0">
                  <a:solidFill>
                    <a:srgbClr val="50E6FF"/>
                  </a:solidFill>
                  <a:latin typeface="Segoe UI Semibold"/>
                  <a:ea typeface="+mj-ea"/>
                  <a:cs typeface="Segoe UI" pitchFamily="34" charset="0"/>
                </a:rPr>
                <a:t>&amp; Support</a:t>
              </a:r>
            </a:p>
          </p:txBody>
        </p:sp>
      </p:grpSp>
      <p:sp>
        <p:nvSpPr>
          <p:cNvPr id="167" name="Rectangle 166">
            <a:extLst>
              <a:ext uri="{FF2B5EF4-FFF2-40B4-BE49-F238E27FC236}">
                <a16:creationId xmlns:a16="http://schemas.microsoft.com/office/drawing/2014/main" id="{71FF7642-DF3C-7E4C-9213-79E9CA9B7F0C}"/>
              </a:ext>
            </a:extLst>
          </p:cNvPr>
          <p:cNvSpPr/>
          <p:nvPr/>
        </p:nvSpPr>
        <p:spPr bwMode="auto">
          <a:xfrm>
            <a:off x="8336815" y="207332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Fourth Coffee Azure Tenant</a:t>
            </a:r>
          </a:p>
        </p:txBody>
      </p:sp>
      <p:grpSp>
        <p:nvGrpSpPr>
          <p:cNvPr id="168" name="Group 167">
            <a:extLst>
              <a:ext uri="{FF2B5EF4-FFF2-40B4-BE49-F238E27FC236}">
                <a16:creationId xmlns:a16="http://schemas.microsoft.com/office/drawing/2014/main" id="{8FE4FF19-353B-944E-A9DD-5260B599C687}"/>
              </a:ext>
            </a:extLst>
          </p:cNvPr>
          <p:cNvGrpSpPr/>
          <p:nvPr/>
        </p:nvGrpSpPr>
        <p:grpSpPr>
          <a:xfrm>
            <a:off x="8336815" y="3387673"/>
            <a:ext cx="2793430" cy="781430"/>
            <a:chOff x="392041" y="3375044"/>
            <a:chExt cx="2793430" cy="781430"/>
          </a:xfrm>
        </p:grpSpPr>
        <p:sp>
          <p:nvSpPr>
            <p:cNvPr id="177" name="Rectangle 176">
              <a:extLst>
                <a:ext uri="{FF2B5EF4-FFF2-40B4-BE49-F238E27FC236}">
                  <a16:creationId xmlns:a16="http://schemas.microsoft.com/office/drawing/2014/main" id="{2BDE2FAB-6755-4D49-BE26-669E21387162}"/>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Fourth Coffee</a:t>
              </a:r>
            </a:p>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On-Premises Datacenter</a:t>
              </a:r>
            </a:p>
          </p:txBody>
        </p:sp>
        <p:sp>
          <p:nvSpPr>
            <p:cNvPr id="178" name="Rectangle 177">
              <a:extLst>
                <a:ext uri="{FF2B5EF4-FFF2-40B4-BE49-F238E27FC236}">
                  <a16:creationId xmlns:a16="http://schemas.microsoft.com/office/drawing/2014/main" id="{7A99D19A-1581-4648-A456-E127EB732ABA}"/>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Fourth Coffee</a:t>
              </a:r>
            </a:p>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Multi-Cloud Workloads</a:t>
              </a:r>
            </a:p>
          </p:txBody>
        </p:sp>
      </p:grpSp>
      <p:pic>
        <p:nvPicPr>
          <p:cNvPr id="170" name="Graphic 169">
            <a:extLst>
              <a:ext uri="{FF2B5EF4-FFF2-40B4-BE49-F238E27FC236}">
                <a16:creationId xmlns:a16="http://schemas.microsoft.com/office/drawing/2014/main" id="{77847066-496D-304E-9A6B-FE6A2B5A64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11097" y="2814043"/>
            <a:ext cx="444867" cy="444867"/>
          </a:xfrm>
          <a:prstGeom prst="rect">
            <a:avLst/>
          </a:prstGeom>
          <a:effectLst>
            <a:outerShdw blurRad="571500" algn="tl" rotWithShape="0">
              <a:srgbClr val="0078D4">
                <a:alpha val="70000"/>
              </a:srgbClr>
            </a:outerShdw>
          </a:effectLst>
        </p:spPr>
      </p:pic>
      <p:cxnSp>
        <p:nvCxnSpPr>
          <p:cNvPr id="171" name="Curved Connector 170">
            <a:extLst>
              <a:ext uri="{FF2B5EF4-FFF2-40B4-BE49-F238E27FC236}">
                <a16:creationId xmlns:a16="http://schemas.microsoft.com/office/drawing/2014/main" id="{87BB91E9-A24E-1D4B-ACAA-41B364C57686}"/>
              </a:ext>
            </a:extLst>
          </p:cNvPr>
          <p:cNvCxnSpPr>
            <a:cxnSpLocks/>
            <a:endCxn id="177" idx="0"/>
          </p:cNvCxnSpPr>
          <p:nvPr/>
        </p:nvCxnSpPr>
        <p:spPr>
          <a:xfrm rot="10800000" flipV="1">
            <a:off x="8947799" y="3058945"/>
            <a:ext cx="504892" cy="328727"/>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Curved Connector 171">
            <a:extLst>
              <a:ext uri="{FF2B5EF4-FFF2-40B4-BE49-F238E27FC236}">
                <a16:creationId xmlns:a16="http://schemas.microsoft.com/office/drawing/2014/main" id="{8BAE9D95-6F69-CA45-8A54-FC668471344C}"/>
              </a:ext>
            </a:extLst>
          </p:cNvPr>
          <p:cNvCxnSpPr>
            <a:cxnSpLocks/>
            <a:endCxn id="178" idx="0"/>
          </p:cNvCxnSpPr>
          <p:nvPr/>
        </p:nvCxnSpPr>
        <p:spPr>
          <a:xfrm>
            <a:off x="10008919" y="3058945"/>
            <a:ext cx="510343" cy="328728"/>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46B2D5E-5C35-EB4E-AA6E-C753C1F4283C}"/>
              </a:ext>
            </a:extLst>
          </p:cNvPr>
          <p:cNvCxnSpPr>
            <a:cxnSpLocks/>
          </p:cNvCxnSpPr>
          <p:nvPr/>
        </p:nvCxnSpPr>
        <p:spPr>
          <a:xfrm>
            <a:off x="9733530" y="2623911"/>
            <a:ext cx="1" cy="239228"/>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A4D41F-28B6-2544-A90C-942E4E5B9922}"/>
              </a:ext>
            </a:extLst>
          </p:cNvPr>
          <p:cNvCxnSpPr>
            <a:cxnSpLocks/>
          </p:cNvCxnSpPr>
          <p:nvPr/>
        </p:nvCxnSpPr>
        <p:spPr>
          <a:xfrm>
            <a:off x="9389858" y="1116228"/>
            <a:ext cx="0" cy="950976"/>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E9FE8A3-44AE-1C40-9826-38D3DB4749B1}"/>
              </a:ext>
            </a:extLst>
          </p:cNvPr>
          <p:cNvCxnSpPr>
            <a:cxnSpLocks/>
          </p:cNvCxnSpPr>
          <p:nvPr/>
        </p:nvCxnSpPr>
        <p:spPr>
          <a:xfrm flipV="1">
            <a:off x="10212211" y="1124358"/>
            <a:ext cx="0" cy="948968"/>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BAC9946C-1461-564A-A280-5B484E442A2F}"/>
              </a:ext>
            </a:extLst>
          </p:cNvPr>
          <p:cNvSpPr/>
          <p:nvPr/>
        </p:nvSpPr>
        <p:spPr bwMode="auto">
          <a:xfrm>
            <a:off x="1026806" y="207268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Parnell Aerospace Azure Tenant</a:t>
            </a:r>
          </a:p>
        </p:txBody>
      </p:sp>
      <p:grpSp>
        <p:nvGrpSpPr>
          <p:cNvPr id="183" name="Group 182">
            <a:extLst>
              <a:ext uri="{FF2B5EF4-FFF2-40B4-BE49-F238E27FC236}">
                <a16:creationId xmlns:a16="http://schemas.microsoft.com/office/drawing/2014/main" id="{2E3BE283-3961-CA40-BDBB-7E38ABECB774}"/>
              </a:ext>
            </a:extLst>
          </p:cNvPr>
          <p:cNvGrpSpPr/>
          <p:nvPr/>
        </p:nvGrpSpPr>
        <p:grpSpPr>
          <a:xfrm>
            <a:off x="1026806" y="3387033"/>
            <a:ext cx="2793430" cy="781430"/>
            <a:chOff x="392041" y="3375044"/>
            <a:chExt cx="2793430" cy="781430"/>
          </a:xfrm>
        </p:grpSpPr>
        <p:sp>
          <p:nvSpPr>
            <p:cNvPr id="188" name="Rectangle 187">
              <a:extLst>
                <a:ext uri="{FF2B5EF4-FFF2-40B4-BE49-F238E27FC236}">
                  <a16:creationId xmlns:a16="http://schemas.microsoft.com/office/drawing/2014/main" id="{FEE8B37A-4972-A74E-A18D-945C08F0B9CF}"/>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Parnell Aerospace </a:t>
              </a:r>
            </a:p>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On-Premises Datacenter</a:t>
              </a:r>
            </a:p>
          </p:txBody>
        </p:sp>
        <p:sp>
          <p:nvSpPr>
            <p:cNvPr id="189" name="Rectangle 188">
              <a:extLst>
                <a:ext uri="{FF2B5EF4-FFF2-40B4-BE49-F238E27FC236}">
                  <a16:creationId xmlns:a16="http://schemas.microsoft.com/office/drawing/2014/main" id="{603E9B09-DAB7-A141-8CDD-B6EF6E4B20A5}"/>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Parnell Aerospace </a:t>
              </a:r>
            </a:p>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Multi-Cloud Workloads</a:t>
              </a:r>
            </a:p>
          </p:txBody>
        </p:sp>
      </p:grpSp>
      <p:pic>
        <p:nvPicPr>
          <p:cNvPr id="184" name="Graphic 183">
            <a:extLst>
              <a:ext uri="{FF2B5EF4-FFF2-40B4-BE49-F238E27FC236}">
                <a16:creationId xmlns:a16="http://schemas.microsoft.com/office/drawing/2014/main" id="{989EB41D-613E-F445-9C20-6ACC101BF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1088" y="2813403"/>
            <a:ext cx="444867" cy="444867"/>
          </a:xfrm>
          <a:prstGeom prst="rect">
            <a:avLst/>
          </a:prstGeom>
          <a:effectLst>
            <a:outerShdw blurRad="571500" algn="tl" rotWithShape="0">
              <a:srgbClr val="0078D4">
                <a:alpha val="70000"/>
              </a:srgbClr>
            </a:outerShdw>
          </a:effectLst>
        </p:spPr>
      </p:pic>
      <p:cxnSp>
        <p:nvCxnSpPr>
          <p:cNvPr id="185" name="Curved Connector 184">
            <a:extLst>
              <a:ext uri="{FF2B5EF4-FFF2-40B4-BE49-F238E27FC236}">
                <a16:creationId xmlns:a16="http://schemas.microsoft.com/office/drawing/2014/main" id="{71827C96-9057-554C-A1D5-96F7B75C061D}"/>
              </a:ext>
            </a:extLst>
          </p:cNvPr>
          <p:cNvCxnSpPr>
            <a:cxnSpLocks/>
            <a:endCxn id="188" idx="0"/>
          </p:cNvCxnSpPr>
          <p:nvPr/>
        </p:nvCxnSpPr>
        <p:spPr>
          <a:xfrm rot="10800000" flipV="1">
            <a:off x="1637790" y="3058305"/>
            <a:ext cx="504892" cy="328727"/>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Curved Connector 185">
            <a:extLst>
              <a:ext uri="{FF2B5EF4-FFF2-40B4-BE49-F238E27FC236}">
                <a16:creationId xmlns:a16="http://schemas.microsoft.com/office/drawing/2014/main" id="{1E4FD675-2930-0945-B7C9-10F41C151147}"/>
              </a:ext>
            </a:extLst>
          </p:cNvPr>
          <p:cNvCxnSpPr>
            <a:cxnSpLocks/>
            <a:endCxn id="189" idx="0"/>
          </p:cNvCxnSpPr>
          <p:nvPr/>
        </p:nvCxnSpPr>
        <p:spPr>
          <a:xfrm>
            <a:off x="2698910" y="3058305"/>
            <a:ext cx="510343" cy="328728"/>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DDC5B4-86E7-0043-AEAA-4B9891DD4AE4}"/>
              </a:ext>
            </a:extLst>
          </p:cNvPr>
          <p:cNvCxnSpPr>
            <a:cxnSpLocks/>
          </p:cNvCxnSpPr>
          <p:nvPr/>
        </p:nvCxnSpPr>
        <p:spPr>
          <a:xfrm>
            <a:off x="2423521" y="2623271"/>
            <a:ext cx="1" cy="239228"/>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F57D0-8BB4-4746-A423-E88F462CBBE1}"/>
              </a:ext>
            </a:extLst>
          </p:cNvPr>
          <p:cNvCxnSpPr>
            <a:cxnSpLocks/>
          </p:cNvCxnSpPr>
          <p:nvPr/>
        </p:nvCxnSpPr>
        <p:spPr>
          <a:xfrm>
            <a:off x="2079849" y="1115588"/>
            <a:ext cx="0" cy="950976"/>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1F75E4F-5711-C143-A718-C4F5321E9DB2}"/>
              </a:ext>
            </a:extLst>
          </p:cNvPr>
          <p:cNvCxnSpPr>
            <a:cxnSpLocks/>
          </p:cNvCxnSpPr>
          <p:nvPr/>
        </p:nvCxnSpPr>
        <p:spPr>
          <a:xfrm flipV="1">
            <a:off x="2902202" y="1123718"/>
            <a:ext cx="0" cy="948968"/>
          </a:xfrm>
          <a:prstGeom prst="line">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19E9098-9904-5B4A-AB06-753A152EBF06}"/>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kern="0">
              <a:solidFill>
                <a:srgbClr val="50E6FF"/>
              </a:solidFill>
              <a:latin typeface="Segoe UI Semibold"/>
              <a:ea typeface="+mj-ea"/>
              <a:cs typeface="Segoe UI" pitchFamily="34" charset="0"/>
            </a:endParaRPr>
          </a:p>
        </p:txBody>
      </p:sp>
      <p:pic>
        <p:nvPicPr>
          <p:cNvPr id="35" name="Graphic 34">
            <a:extLst>
              <a:ext uri="{FF2B5EF4-FFF2-40B4-BE49-F238E27FC236}">
                <a16:creationId xmlns:a16="http://schemas.microsoft.com/office/drawing/2014/main" id="{33A8A246-FF7A-5947-B304-CD8DE14DC9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8082" y="5149626"/>
            <a:ext cx="365760" cy="365760"/>
          </a:xfrm>
          <a:prstGeom prst="rect">
            <a:avLst/>
          </a:prstGeom>
        </p:spPr>
      </p:pic>
      <p:pic>
        <p:nvPicPr>
          <p:cNvPr id="36" name="Graphic 35">
            <a:extLst>
              <a:ext uri="{FF2B5EF4-FFF2-40B4-BE49-F238E27FC236}">
                <a16:creationId xmlns:a16="http://schemas.microsoft.com/office/drawing/2014/main" id="{7D71138B-07D0-F048-A089-24FF273AD0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Bare-Metal</a:t>
            </a:r>
          </a:p>
          <a:p>
            <a:pPr algn="ctr"/>
            <a:r>
              <a:rPr lang="en-US" sz="900">
                <a:solidFill>
                  <a:srgbClr val="50E6FF"/>
                </a:solidFill>
                <a:latin typeface="Segoe UI Semibold"/>
                <a:cs typeface="Segoe UI" pitchFamily="34" charset="0"/>
              </a:rPr>
              <a:t>Servers </a:t>
            </a:r>
          </a:p>
        </p:txBody>
      </p:sp>
      <p:pic>
        <p:nvPicPr>
          <p:cNvPr id="45" name="Graphic 44">
            <a:extLst>
              <a:ext uri="{FF2B5EF4-FFF2-40B4-BE49-F238E27FC236}">
                <a16:creationId xmlns:a16="http://schemas.microsoft.com/office/drawing/2014/main" id="{950AFB4A-28E9-B34B-B8E0-4CCE35D9CC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Windows &amp; Linux </a:t>
            </a:r>
          </a:p>
          <a:p>
            <a:pPr algn="ctr"/>
            <a:r>
              <a:rPr lang="en-US" sz="900">
                <a:solidFill>
                  <a:srgbClr val="50E6FF"/>
                </a:solidFill>
                <a:latin typeface="Segoe UI Semibold"/>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Kubernetes</a:t>
            </a:r>
          </a:p>
          <a:p>
            <a:pPr algn="ctr"/>
            <a:r>
              <a:rPr lang="en-US" sz="900">
                <a:solidFill>
                  <a:srgbClr val="50E6FF"/>
                </a:solidFill>
                <a:latin typeface="Segoe UI Semibold"/>
                <a:cs typeface="Segoe UI" pitchFamily="34" charset="0"/>
              </a:rPr>
              <a:t>Bare-Metal / VM</a:t>
            </a:r>
          </a:p>
        </p:txBody>
      </p:sp>
      <p:pic>
        <p:nvPicPr>
          <p:cNvPr id="50" name="Picture 49" descr="A close up of a sign&#10;&#10;Description automatically generated">
            <a:extLst>
              <a:ext uri="{FF2B5EF4-FFF2-40B4-BE49-F238E27FC236}">
                <a16:creationId xmlns:a16="http://schemas.microsoft.com/office/drawing/2014/main" id="{D5237B4D-F308-2E49-99AC-D82F382BED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Lst>
          </p:cNvPr>
          <p:cNvSpPr/>
          <p:nvPr/>
        </p:nvSpPr>
        <p:spPr bwMode="auto">
          <a:xfrm>
            <a:off x="3083264" y="5902119"/>
            <a:ext cx="2339911"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kern="0">
              <a:solidFill>
                <a:srgbClr val="50E6FF"/>
              </a:solidFill>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Lst>
          </p:cNvPr>
          <p:cNvGrpSpPr/>
          <p:nvPr/>
        </p:nvGrpSpPr>
        <p:grpSpPr>
          <a:xfrm>
            <a:off x="3940454"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075078" y="6225731"/>
            <a:ext cx="2339911" cy="230832"/>
          </a:xfrm>
          <a:prstGeom prst="rect">
            <a:avLst/>
          </a:prstGeom>
        </p:spPr>
        <p:txBody>
          <a:bodyPr wrap="square">
            <a:spAutoFit/>
          </a:bodyPr>
          <a:lstStyle/>
          <a:p>
            <a:pPr algn="ctr"/>
            <a:r>
              <a:rPr lang="en-US" sz="900">
                <a:solidFill>
                  <a:srgbClr val="50E6FF"/>
                </a:solidFill>
                <a:latin typeface="Segoe UI Semibold"/>
                <a:cs typeface="Segoe UI" pitchFamily="34" charset="0"/>
              </a:rPr>
              <a:t>Azure Arc Kubernetes Data Controller</a:t>
            </a:r>
          </a:p>
        </p:txBody>
      </p:sp>
      <p:pic>
        <p:nvPicPr>
          <p:cNvPr id="121" name="Graphic 120">
            <a:extLst>
              <a:ext uri="{FF2B5EF4-FFF2-40B4-BE49-F238E27FC236}">
                <a16:creationId xmlns:a16="http://schemas.microsoft.com/office/drawing/2014/main" id="{BA534A1F-7ADF-EE45-8C6C-CF6F674A7BA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algn="ctr"/>
            <a:r>
              <a:rPr lang="en-US" sz="900">
                <a:solidFill>
                  <a:srgbClr val="50E6FF"/>
                </a:solidFill>
                <a:latin typeface="Segoe UI Semibold"/>
                <a:cs typeface="Segoe UI" pitchFamily="34" charset="0"/>
              </a:rPr>
              <a:t>Azure Arc </a:t>
            </a:r>
          </a:p>
          <a:p>
            <a:pPr algn="ctr"/>
            <a:r>
              <a:rPr lang="en-US" sz="900">
                <a:solidFill>
                  <a:srgbClr val="50E6FF"/>
                </a:solidFill>
                <a:latin typeface="Segoe UI Semibold"/>
                <a:cs typeface="Segoe UI" pitchFamily="34" charset="0"/>
              </a:rPr>
              <a:t>PostgreSQL </a:t>
            </a:r>
          </a:p>
          <a:p>
            <a:pPr algn="ctr"/>
            <a:r>
              <a:rPr lang="en-US" sz="900">
                <a:solidFill>
                  <a:srgbClr val="50E6FF"/>
                </a:solidFill>
                <a:latin typeface="Segoe UI Semibold"/>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104904" y="5414689"/>
            <a:ext cx="724878" cy="369332"/>
          </a:xfrm>
          <a:prstGeom prst="rect">
            <a:avLst/>
          </a:prstGeom>
        </p:spPr>
        <p:txBody>
          <a:bodyPr wrap="none">
            <a:spAutoFit/>
          </a:bodyPr>
          <a:lstStyle/>
          <a:p>
            <a:pPr algn="ctr"/>
            <a:r>
              <a:rPr lang="en-US" sz="900">
                <a:solidFill>
                  <a:srgbClr val="50E6FF"/>
                </a:solidFill>
                <a:latin typeface="Segoe UI Semibold"/>
                <a:cs typeface="Segoe UI" pitchFamily="34" charset="0"/>
              </a:rPr>
              <a:t>Azure Arc </a:t>
            </a:r>
          </a:p>
          <a:p>
            <a:pPr algn="ctr"/>
            <a:r>
              <a:rPr lang="en-US" sz="900">
                <a:solidFill>
                  <a:srgbClr val="50E6FF"/>
                </a:solidFill>
                <a:latin typeface="Segoe UI Semibold"/>
                <a:cs typeface="Segoe UI" pitchFamily="34" charset="0"/>
              </a:rPr>
              <a:t>SQL</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algn="ctr"/>
            <a:r>
              <a:rPr lang="en-US" sz="900">
                <a:solidFill>
                  <a:srgbClr val="50E6FF"/>
                </a:solidFill>
                <a:latin typeface="Segoe UI Semibold"/>
                <a:cs typeface="Segoe UI" pitchFamily="34" charset="0"/>
              </a:rPr>
              <a:t>Azure Arc </a:t>
            </a:r>
          </a:p>
          <a:p>
            <a:pPr algn="ctr"/>
            <a:r>
              <a:rPr lang="en-US" sz="900">
                <a:solidFill>
                  <a:srgbClr val="50E6FF"/>
                </a:solidFill>
                <a:latin typeface="Segoe UI Semibold"/>
                <a:cs typeface="Segoe UI" pitchFamily="34" charset="0"/>
              </a:rPr>
              <a:t>SQL Managed </a:t>
            </a:r>
          </a:p>
          <a:p>
            <a:pPr algn="ctr"/>
            <a:r>
              <a:rPr lang="en-US" sz="900">
                <a:solidFill>
                  <a:srgbClr val="50E6FF"/>
                </a:solidFill>
                <a:latin typeface="Segoe UI Semibold"/>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algn="ctr" defTabSz="932472" fontAlgn="base">
              <a:spcBef>
                <a:spcPct val="0"/>
              </a:spcBef>
              <a:spcAft>
                <a:spcPct val="0"/>
              </a:spcAft>
            </a:pPr>
            <a:r>
              <a:rPr lang="en-US" sz="1200">
                <a:solidFill>
                  <a:srgbClr val="50E6FF"/>
                </a:solidFill>
                <a:latin typeface="Segoe UI Semibold"/>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kern="0">
              <a:solidFill>
                <a:srgbClr val="50E6FF"/>
              </a:solidFill>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AWS</a:t>
            </a:r>
          </a:p>
          <a:p>
            <a:pPr algn="ctr"/>
            <a:r>
              <a:rPr lang="en-US" sz="900">
                <a:solidFill>
                  <a:srgbClr val="50E6FF"/>
                </a:solidFill>
                <a:latin typeface="Segoe UI Semibold"/>
                <a:cs typeface="Segoe UI" pitchFamily="34" charset="0"/>
              </a:rPr>
              <a:t>EC2</a:t>
            </a:r>
          </a:p>
        </p:txBody>
      </p:sp>
      <p:pic>
        <p:nvPicPr>
          <p:cNvPr id="58" name="Shape 338" descr="Compute-Engine_256px.png">
            <a:extLst>
              <a:ext uri="{FF2B5EF4-FFF2-40B4-BE49-F238E27FC236}">
                <a16:creationId xmlns:a16="http://schemas.microsoft.com/office/drawing/2014/main" id="{302693FD-4311-274F-82C3-3F5D2C2528FD}"/>
              </a:ext>
            </a:extLst>
          </p:cNvPr>
          <p:cNvPicPr preferRelativeResize="0"/>
          <p:nvPr/>
        </p:nvPicPr>
        <p:blipFill rotWithShape="1">
          <a:blip r:embed="rId21"/>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GCP </a:t>
            </a:r>
          </a:p>
          <a:p>
            <a:pPr algn="ctr"/>
            <a:r>
              <a:rPr lang="en-US" sz="900">
                <a:solidFill>
                  <a:srgbClr val="50E6FF"/>
                </a:solidFill>
                <a:latin typeface="Segoe UI Semibold"/>
                <a:cs typeface="Segoe UI" pitchFamily="34" charset="0"/>
              </a:rPr>
              <a:t>Instance</a:t>
            </a:r>
          </a:p>
        </p:txBody>
      </p:sp>
      <p:pic>
        <p:nvPicPr>
          <p:cNvPr id="60" name="Shape 339" descr="Container-Engine_256px.png">
            <a:extLst>
              <a:ext uri="{FF2B5EF4-FFF2-40B4-BE49-F238E27FC236}">
                <a16:creationId xmlns:a16="http://schemas.microsoft.com/office/drawing/2014/main" id="{2742D1F9-466C-414B-A376-7A640AD3A3F5}"/>
              </a:ext>
            </a:extLst>
          </p:cNvPr>
          <p:cNvPicPr preferRelativeResize="0"/>
          <p:nvPr/>
        </p:nvPicPr>
        <p:blipFill rotWithShape="1">
          <a:blip r:embed="rId22"/>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Google </a:t>
            </a:r>
          </a:p>
          <a:p>
            <a:pPr algn="ctr"/>
            <a:r>
              <a:rPr lang="en-US" sz="900">
                <a:solidFill>
                  <a:srgbClr val="50E6FF"/>
                </a:solidFill>
                <a:latin typeface="Segoe UI Semibold"/>
                <a:cs typeface="Segoe UI" pitchFamily="34" charset="0"/>
              </a:rPr>
              <a:t>Kubernetes </a:t>
            </a:r>
          </a:p>
          <a:p>
            <a:pPr algn="ctr"/>
            <a:r>
              <a:rPr lang="en-US" sz="900">
                <a:solidFill>
                  <a:srgbClr val="50E6FF"/>
                </a:solidFill>
                <a:latin typeface="Segoe UI Semibold"/>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algn="ctr"/>
            <a:r>
              <a:rPr lang="en-US" sz="900">
                <a:solidFill>
                  <a:srgbClr val="50E6FF"/>
                </a:solidFill>
                <a:latin typeface="Segoe UI Semibold"/>
                <a:cs typeface="Segoe UI" pitchFamily="34" charset="0"/>
              </a:rPr>
              <a:t>Elastic </a:t>
            </a:r>
          </a:p>
          <a:p>
            <a:pPr algn="ctr"/>
            <a:r>
              <a:rPr lang="en-US" sz="900">
                <a:solidFill>
                  <a:srgbClr val="50E6FF"/>
                </a:solidFill>
                <a:latin typeface="Segoe UI Semibold"/>
                <a:cs typeface="Segoe UI" pitchFamily="34" charset="0"/>
              </a:rPr>
              <a:t>Kubernetes </a:t>
            </a:r>
          </a:p>
          <a:p>
            <a:pPr algn="ctr"/>
            <a:r>
              <a:rPr lang="en-US" sz="900">
                <a:solidFill>
                  <a:srgbClr val="50E6FF"/>
                </a:solidFill>
                <a:latin typeface="Segoe UI Semibold"/>
                <a:cs typeface="Segoe UI" pitchFamily="34" charset="0"/>
              </a:rPr>
              <a:t>Service (EKS)</a:t>
            </a:r>
          </a:p>
        </p:txBody>
      </p:sp>
      <p:sp>
        <p:nvSpPr>
          <p:cNvPr id="135" name="Rectangle 134">
            <a:extLst>
              <a:ext uri="{FF2B5EF4-FFF2-40B4-BE49-F238E27FC236}">
                <a16:creationId xmlns:a16="http://schemas.microsoft.com/office/drawing/2014/main" id="{7D43555E-D538-D148-821F-7EFC3D9DC8BF}"/>
              </a:ext>
            </a:extLst>
          </p:cNvPr>
          <p:cNvSpPr/>
          <p:nvPr/>
        </p:nvSpPr>
        <p:spPr bwMode="auto">
          <a:xfrm>
            <a:off x="9712085" y="5824025"/>
            <a:ext cx="2339911"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kern="0">
              <a:solidFill>
                <a:srgbClr val="50E6FF"/>
              </a:solidFill>
              <a:latin typeface="Segoe UI Semibold"/>
              <a:ea typeface="+mj-ea"/>
              <a:cs typeface="Segoe UI" pitchFamily="34" charset="0"/>
            </a:endParaRPr>
          </a:p>
        </p:txBody>
      </p:sp>
      <p:grpSp>
        <p:nvGrpSpPr>
          <p:cNvPr id="136" name="Group 135">
            <a:extLst>
              <a:ext uri="{FF2B5EF4-FFF2-40B4-BE49-F238E27FC236}">
                <a16:creationId xmlns:a16="http://schemas.microsoft.com/office/drawing/2014/main" id="{881BFF60-D41D-0E4F-877A-409885F71B6D}"/>
              </a:ext>
            </a:extLst>
          </p:cNvPr>
          <p:cNvGrpSpPr/>
          <p:nvPr/>
        </p:nvGrpSpPr>
        <p:grpSpPr>
          <a:xfrm>
            <a:off x="10569275" y="5882084"/>
            <a:ext cx="609157" cy="274320"/>
            <a:chOff x="4121524" y="4059152"/>
            <a:chExt cx="609157" cy="274320"/>
          </a:xfrm>
        </p:grpSpPr>
        <p:pic>
          <p:nvPicPr>
            <p:cNvPr id="144" name="Graphic 143">
              <a:extLst>
                <a:ext uri="{FF2B5EF4-FFF2-40B4-BE49-F238E27FC236}">
                  <a16:creationId xmlns:a16="http://schemas.microsoft.com/office/drawing/2014/main" id="{3449B9E6-A4B1-354C-B69D-C804C4C2279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21524" y="4059152"/>
              <a:ext cx="274320" cy="274320"/>
            </a:xfrm>
            <a:prstGeom prst="rect">
              <a:avLst/>
            </a:prstGeom>
          </p:spPr>
        </p:pic>
        <p:pic>
          <p:nvPicPr>
            <p:cNvPr id="145" name="Picture 144" descr="A close up of a sign&#10;&#10;Description automatically generated">
              <a:extLst>
                <a:ext uri="{FF2B5EF4-FFF2-40B4-BE49-F238E27FC236}">
                  <a16:creationId xmlns:a16="http://schemas.microsoft.com/office/drawing/2014/main" id="{48E883FC-8036-9D49-8710-6CC8220B82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37" name="Rectangle 136">
            <a:extLst>
              <a:ext uri="{FF2B5EF4-FFF2-40B4-BE49-F238E27FC236}">
                <a16:creationId xmlns:a16="http://schemas.microsoft.com/office/drawing/2014/main" id="{012EA6CA-2DF0-5D42-9E8C-75EC8A950919}"/>
              </a:ext>
            </a:extLst>
          </p:cNvPr>
          <p:cNvSpPr/>
          <p:nvPr/>
        </p:nvSpPr>
        <p:spPr>
          <a:xfrm>
            <a:off x="9703899" y="6147637"/>
            <a:ext cx="2339911" cy="230832"/>
          </a:xfrm>
          <a:prstGeom prst="rect">
            <a:avLst/>
          </a:prstGeom>
        </p:spPr>
        <p:txBody>
          <a:bodyPr wrap="square">
            <a:spAutoFit/>
          </a:bodyPr>
          <a:lstStyle/>
          <a:p>
            <a:pPr algn="ctr"/>
            <a:r>
              <a:rPr lang="en-US" sz="900">
                <a:solidFill>
                  <a:srgbClr val="50E6FF"/>
                </a:solidFill>
                <a:latin typeface="Segoe UI Semibold"/>
                <a:cs typeface="Segoe UI" pitchFamily="34" charset="0"/>
              </a:rPr>
              <a:t>Azure Arc Kubernetes Data Controller</a:t>
            </a:r>
          </a:p>
        </p:txBody>
      </p:sp>
      <p:pic>
        <p:nvPicPr>
          <p:cNvPr id="138" name="Graphic 137">
            <a:extLst>
              <a:ext uri="{FF2B5EF4-FFF2-40B4-BE49-F238E27FC236}">
                <a16:creationId xmlns:a16="http://schemas.microsoft.com/office/drawing/2014/main" id="{DD78163F-F486-6F4D-91F4-8C8DC6BF61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algn="ctr"/>
            <a:r>
              <a:rPr lang="en-US" sz="900">
                <a:solidFill>
                  <a:srgbClr val="50E6FF"/>
                </a:solidFill>
                <a:latin typeface="Segoe UI Semibold"/>
                <a:cs typeface="Segoe UI" pitchFamily="34" charset="0"/>
              </a:rPr>
              <a:t>Azure Arc</a:t>
            </a:r>
          </a:p>
          <a:p>
            <a:pPr algn="ctr"/>
            <a:r>
              <a:rPr lang="en-US" sz="900">
                <a:solidFill>
                  <a:srgbClr val="50E6FF"/>
                </a:solidFill>
                <a:latin typeface="Segoe UI Semibold"/>
                <a:cs typeface="Segoe UI" pitchFamily="34" charset="0"/>
              </a:rPr>
              <a:t>PostgreSQL</a:t>
            </a:r>
          </a:p>
          <a:p>
            <a:pPr algn="ctr"/>
            <a:r>
              <a:rPr lang="en-US" sz="900">
                <a:solidFill>
                  <a:srgbClr val="50E6FF"/>
                </a:solidFill>
                <a:latin typeface="Segoe UI Semibold"/>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33725" y="5336595"/>
            <a:ext cx="724878" cy="369332"/>
          </a:xfrm>
          <a:prstGeom prst="rect">
            <a:avLst/>
          </a:prstGeom>
        </p:spPr>
        <p:txBody>
          <a:bodyPr wrap="none">
            <a:spAutoFit/>
          </a:bodyPr>
          <a:lstStyle/>
          <a:p>
            <a:pPr algn="ctr"/>
            <a:r>
              <a:rPr lang="en-US" sz="900">
                <a:solidFill>
                  <a:srgbClr val="50E6FF"/>
                </a:solidFill>
                <a:latin typeface="Segoe UI Semibold"/>
                <a:cs typeface="Segoe UI" pitchFamily="34" charset="0"/>
              </a:rPr>
              <a:t>Azure Arc </a:t>
            </a:r>
          </a:p>
          <a:p>
            <a:pPr algn="ctr"/>
            <a:r>
              <a:rPr lang="en-US" sz="900">
                <a:solidFill>
                  <a:srgbClr val="50E6FF"/>
                </a:solidFill>
                <a:latin typeface="Segoe UI Semibold"/>
                <a:cs typeface="Segoe UI" pitchFamily="34" charset="0"/>
              </a:rPr>
              <a:t>SQL</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algn="ctr"/>
            <a:r>
              <a:rPr lang="en-US" sz="900">
                <a:solidFill>
                  <a:srgbClr val="50E6FF"/>
                </a:solidFill>
                <a:latin typeface="Segoe UI Semibold"/>
                <a:cs typeface="Segoe UI" pitchFamily="34" charset="0"/>
              </a:rPr>
              <a:t>Azure Arc </a:t>
            </a:r>
          </a:p>
          <a:p>
            <a:pPr algn="ctr"/>
            <a:r>
              <a:rPr lang="en-US" sz="900">
                <a:solidFill>
                  <a:srgbClr val="50E6FF"/>
                </a:solidFill>
                <a:latin typeface="Segoe UI Semibold"/>
                <a:cs typeface="Segoe UI" pitchFamily="34" charset="0"/>
              </a:rPr>
              <a:t>SQL Managed </a:t>
            </a:r>
          </a:p>
          <a:p>
            <a:pPr algn="ctr"/>
            <a:r>
              <a:rPr lang="en-US" sz="900">
                <a:solidFill>
                  <a:srgbClr val="50E6FF"/>
                </a:solidFill>
                <a:latin typeface="Segoe UI Semibold"/>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algn="ctr" defTabSz="932472" fontAlgn="base">
              <a:spcBef>
                <a:spcPct val="0"/>
              </a:spcBef>
              <a:spcAft>
                <a:spcPct val="0"/>
              </a:spcAft>
            </a:pPr>
            <a:r>
              <a:rPr lang="en-US" sz="1200">
                <a:solidFill>
                  <a:srgbClr val="50E6FF"/>
                </a:solidFill>
                <a:latin typeface="Segoe UI Semibold"/>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Cosmos</a:t>
              </a:r>
              <a:r>
                <a:rPr lang="en-US" sz="1000">
                  <a:solidFill>
                    <a:srgbClr val="00B0F0"/>
                  </a:solidFill>
                  <a:latin typeface="Segoe UI Symbol" panose="020B0502040204020203" pitchFamily="34" charset="0"/>
                  <a:ea typeface="Segoe UI Symbol" panose="020B0502040204020203" pitchFamily="34" charset="0"/>
                </a:rPr>
                <a:t> </a:t>
              </a:r>
              <a:r>
                <a:rPr lang="en-US" sz="1000">
                  <a:solidFill>
                    <a:srgbClr val="50E6FF"/>
                  </a:solidFill>
                  <a:latin typeface="Segoe UI Semibold"/>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r>
                <a:rPr lang="en-US" sz="1000"/>
                <a:t>Data</a:t>
              </a:r>
            </a:p>
            <a:p>
              <a:r>
                <a:rPr lang="en-US" sz="1000"/>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Kubernetes</a:t>
              </a:r>
            </a:p>
            <a:p>
              <a:pPr algn="ctr"/>
              <a:r>
                <a:rPr lang="en-US" sz="1000">
                  <a:solidFill>
                    <a:srgbClr val="50E6FF"/>
                  </a:solidFill>
                  <a:latin typeface="Segoe UI Semibold"/>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r>
                <a:rPr lang="en-US" sz="1000"/>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algn="ctr"/>
              <a:r>
                <a:rPr lang="en-US" sz="1000">
                  <a:solidFill>
                    <a:srgbClr val="50E6FF"/>
                  </a:solidFill>
                  <a:latin typeface="Segoe UI Semibold"/>
                  <a:cs typeface="Segoe UI" pitchFamily="34" charset="0"/>
                </a:rPr>
                <a:t>App</a:t>
              </a:r>
              <a:r>
                <a:rPr lang="en-US" sz="1000">
                  <a:solidFill>
                    <a:srgbClr val="00B0F0"/>
                  </a:solidFill>
                  <a:latin typeface="Segoe UI Symbol" panose="020B0502040204020203" pitchFamily="34" charset="0"/>
                  <a:ea typeface="Segoe UI Symbol" panose="020B0502040204020203" pitchFamily="34" charset="0"/>
                </a:rPr>
                <a:t> </a:t>
              </a:r>
              <a:r>
                <a:rPr lang="en-US" sz="1000">
                  <a:solidFill>
                    <a:srgbClr val="50E6FF"/>
                  </a:solidFill>
                  <a:latin typeface="Segoe UI Semibold"/>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50E6FF"/>
                  </a:solidFill>
                  <a:latin typeface="Segoe UI Semibold"/>
                  <a:ea typeface="+mj-ea"/>
                  <a:cs typeface="Segoe UI" pitchFamily="34" charset="0"/>
                </a:rPr>
                <a:t>Azure Arc Enabled</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09920" y="3687010"/>
                <a:ext cx="365760" cy="365760"/>
              </a:xfrm>
              <a:prstGeom prst="rect">
                <a:avLst/>
              </a:prstGeom>
            </p:spPr>
          </p:pic>
        </p:grpSp>
      </p:grpSp>
      <p:grpSp>
        <p:nvGrpSpPr>
          <p:cNvPr id="132" name="Group 131">
            <a:extLst>
              <a:ext uri="{FF2B5EF4-FFF2-40B4-BE49-F238E27FC236}">
                <a16:creationId xmlns:a16="http://schemas.microsoft.com/office/drawing/2014/main" id="{4BDB8531-23C6-4672-9144-D8B0D4C83687}"/>
              </a:ext>
            </a:extLst>
          </p:cNvPr>
          <p:cNvGrpSpPr/>
          <p:nvPr/>
        </p:nvGrpSpPr>
        <p:grpSpPr>
          <a:xfrm>
            <a:off x="1075965" y="76429"/>
            <a:ext cx="1485638"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5">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6">
              <a:extLst>
                <a:ext uri="{BEBA8EAE-BF5A-486C-A8C5-ECC9F3942E4B}">
                  <a14:imgProps xmlns:a14="http://schemas.microsoft.com/office/drawing/2010/main">
                    <a14:imgLayer r:embed="rId47">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picture containing drawing&#10;&#10;Description automatically generated">
            <a:extLst>
              <a:ext uri="{FF2B5EF4-FFF2-40B4-BE49-F238E27FC236}">
                <a16:creationId xmlns:a16="http://schemas.microsoft.com/office/drawing/2014/main" id="{5CDCEFD5-3E5A-4360-9007-4CC447CF633A}"/>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Tree>
    <p:extLst>
      <p:ext uri="{BB962C8B-B14F-4D97-AF65-F5344CB8AC3E}">
        <p14:creationId xmlns:p14="http://schemas.microsoft.com/office/powerpoint/2010/main" val="2427891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0EFA-B2AE-4056-8452-C9C1FF63AF5A}"/>
              </a:ext>
            </a:extLst>
          </p:cNvPr>
          <p:cNvSpPr>
            <a:spLocks noGrp="1"/>
          </p:cNvSpPr>
          <p:nvPr>
            <p:ph type="title"/>
          </p:nvPr>
        </p:nvSpPr>
        <p:spPr/>
        <p:txBody>
          <a:bodyPr/>
          <a:lstStyle/>
          <a:p>
            <a:r>
              <a:rPr lang="en-US"/>
              <a:t>Training and resources</a:t>
            </a:r>
          </a:p>
        </p:txBody>
      </p:sp>
      <p:grpSp>
        <p:nvGrpSpPr>
          <p:cNvPr id="89" name="Group 88">
            <a:extLst>
              <a:ext uri="{FF2B5EF4-FFF2-40B4-BE49-F238E27FC236}">
                <a16:creationId xmlns:a16="http://schemas.microsoft.com/office/drawing/2014/main" id="{AEC63B91-4CEA-4DF1-9183-825E2E6C3D22}"/>
              </a:ext>
            </a:extLst>
          </p:cNvPr>
          <p:cNvGrpSpPr/>
          <p:nvPr/>
        </p:nvGrpSpPr>
        <p:grpSpPr>
          <a:xfrm>
            <a:off x="1155103" y="1669851"/>
            <a:ext cx="9881793" cy="4288720"/>
            <a:chOff x="1244929" y="1799637"/>
            <a:chExt cx="9881793" cy="4288720"/>
          </a:xfrm>
        </p:grpSpPr>
        <p:sp>
          <p:nvSpPr>
            <p:cNvPr id="70" name="Rectangle 69">
              <a:extLst>
                <a:ext uri="{FF2B5EF4-FFF2-40B4-BE49-F238E27FC236}">
                  <a16:creationId xmlns:a16="http://schemas.microsoft.com/office/drawing/2014/main" id="{30F0FB30-A1DC-4C69-9045-F3724C897043}"/>
                </a:ext>
                <a:ext uri="{C183D7F6-B498-43B3-948B-1728B52AA6E4}">
                  <adec:decorative xmlns:adec="http://schemas.microsoft.com/office/drawing/2017/decorative" val="1"/>
                </a:ext>
              </a:extLst>
            </p:cNvPr>
            <p:cNvSpPr/>
            <p:nvPr/>
          </p:nvSpPr>
          <p:spPr bwMode="auto">
            <a:xfrm>
              <a:off x="1277975" y="5232981"/>
              <a:ext cx="9815703" cy="85537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rPr>
                <a:t>Complete guidance for hybrid and multi-cloud approach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rPr>
                <a:t>with Microsoft Cloud Adoption Framework for Azure</a:t>
              </a:r>
            </a:p>
          </p:txBody>
        </p:sp>
        <p:grpSp>
          <p:nvGrpSpPr>
            <p:cNvPr id="88" name="Group 87">
              <a:extLst>
                <a:ext uri="{FF2B5EF4-FFF2-40B4-BE49-F238E27FC236}">
                  <a16:creationId xmlns:a16="http://schemas.microsoft.com/office/drawing/2014/main" id="{085C53D4-09DF-4615-8BD9-B579679115DF}"/>
                </a:ext>
              </a:extLst>
            </p:cNvPr>
            <p:cNvGrpSpPr/>
            <p:nvPr/>
          </p:nvGrpSpPr>
          <p:grpSpPr>
            <a:xfrm>
              <a:off x="1244929" y="1799637"/>
              <a:ext cx="9881793" cy="3114526"/>
              <a:chOff x="1030201" y="1386682"/>
              <a:chExt cx="9881793" cy="3114526"/>
            </a:xfrm>
          </p:grpSpPr>
          <p:grpSp>
            <p:nvGrpSpPr>
              <p:cNvPr id="77" name="Group 76">
                <a:extLst>
                  <a:ext uri="{FF2B5EF4-FFF2-40B4-BE49-F238E27FC236}">
                    <a16:creationId xmlns:a16="http://schemas.microsoft.com/office/drawing/2014/main" id="{4819F3CB-8030-4D87-9B97-0BD4C8A6BC13}"/>
                  </a:ext>
                </a:extLst>
              </p:cNvPr>
              <p:cNvGrpSpPr/>
              <p:nvPr/>
            </p:nvGrpSpPr>
            <p:grpSpPr>
              <a:xfrm>
                <a:off x="1030201" y="1386682"/>
                <a:ext cx="2936403" cy="3114526"/>
                <a:chOff x="1030201" y="1386682"/>
                <a:chExt cx="2936403" cy="3114526"/>
              </a:xfrm>
            </p:grpSpPr>
            <p:sp>
              <p:nvSpPr>
                <p:cNvPr id="71" name="Rectangle 70">
                  <a:extLst>
                    <a:ext uri="{FF2B5EF4-FFF2-40B4-BE49-F238E27FC236}">
                      <a16:creationId xmlns:a16="http://schemas.microsoft.com/office/drawing/2014/main" id="{4AE05CDC-D5B0-47F3-8832-4B9F5C45C062}"/>
                    </a:ext>
                    <a:ext uri="{C183D7F6-B498-43B3-948B-1728B52AA6E4}">
                      <adec:decorative xmlns:adec="http://schemas.microsoft.com/office/drawing/2017/decorative" val="1"/>
                    </a:ext>
                  </a:extLst>
                </p:cNvPr>
                <p:cNvSpPr/>
                <p:nvPr/>
              </p:nvSpPr>
              <p:spPr bwMode="auto">
                <a:xfrm>
                  <a:off x="1063247" y="1386682"/>
                  <a:ext cx="2870313" cy="311452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endParaRPr>
                </a:p>
              </p:txBody>
            </p:sp>
            <p:pic>
              <p:nvPicPr>
                <p:cNvPr id="10" name="Picture 9" descr="Logo, icon&#10;&#10;Description automatically generated">
                  <a:extLst>
                    <a:ext uri="{FF2B5EF4-FFF2-40B4-BE49-F238E27FC236}">
                      <a16:creationId xmlns:a16="http://schemas.microsoft.com/office/drawing/2014/main" id="{AE480E5B-2759-4633-BAD4-9A86F3E0840E}"/>
                    </a:ext>
                  </a:extLst>
                </p:cNvPr>
                <p:cNvPicPr>
                  <a:picLocks noChangeAspect="1"/>
                </p:cNvPicPr>
                <p:nvPr/>
              </p:nvPicPr>
              <p:blipFill>
                <a:blip r:embed="rId2"/>
                <a:stretch>
                  <a:fillRect/>
                </a:stretch>
              </p:blipFill>
              <p:spPr>
                <a:xfrm>
                  <a:off x="1421470" y="1598842"/>
                  <a:ext cx="2153863" cy="2010907"/>
                </a:xfrm>
                <a:prstGeom prst="rect">
                  <a:avLst/>
                </a:prstGeom>
              </p:spPr>
            </p:pic>
            <p:sp>
              <p:nvSpPr>
                <p:cNvPr id="73" name="TextBox 72">
                  <a:extLst>
                    <a:ext uri="{FF2B5EF4-FFF2-40B4-BE49-F238E27FC236}">
                      <a16:creationId xmlns:a16="http://schemas.microsoft.com/office/drawing/2014/main" id="{475A40DE-0ED3-4902-9EFB-BA9F5FAE6763}"/>
                    </a:ext>
                  </a:extLst>
                </p:cNvPr>
                <p:cNvSpPr txBox="1"/>
                <p:nvPr/>
              </p:nvSpPr>
              <p:spPr>
                <a:xfrm>
                  <a:off x="1030201" y="3626888"/>
                  <a:ext cx="2936403" cy="64633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Azure Arc scenario-based automations &amp; docs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CCC5C6AB-4501-4710-BAAE-0F2F2DFB9A51}"/>
                  </a:ext>
                </a:extLst>
              </p:cNvPr>
              <p:cNvGrpSpPr/>
              <p:nvPr/>
            </p:nvGrpSpPr>
            <p:grpSpPr>
              <a:xfrm>
                <a:off x="4469851" y="1386682"/>
                <a:ext cx="2936403" cy="3114526"/>
                <a:chOff x="4469851" y="1386682"/>
                <a:chExt cx="2936403" cy="3114526"/>
              </a:xfrm>
            </p:grpSpPr>
            <p:sp>
              <p:nvSpPr>
                <p:cNvPr id="74" name="Rectangle 73">
                  <a:extLst>
                    <a:ext uri="{FF2B5EF4-FFF2-40B4-BE49-F238E27FC236}">
                      <a16:creationId xmlns:a16="http://schemas.microsoft.com/office/drawing/2014/main" id="{7E4DE214-F64E-4785-821A-0A67932AA445}"/>
                    </a:ext>
                    <a:ext uri="{C183D7F6-B498-43B3-948B-1728B52AA6E4}">
                      <adec:decorative xmlns:adec="http://schemas.microsoft.com/office/drawing/2017/decorative" val="1"/>
                    </a:ext>
                  </a:extLst>
                </p:cNvPr>
                <p:cNvSpPr/>
                <p:nvPr/>
              </p:nvSpPr>
              <p:spPr bwMode="auto">
                <a:xfrm>
                  <a:off x="4502897" y="1386682"/>
                  <a:ext cx="2870313" cy="311452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endParaRPr>
                </a:p>
              </p:txBody>
            </p:sp>
            <p:sp>
              <p:nvSpPr>
                <p:cNvPr id="76" name="TextBox 75">
                  <a:extLst>
                    <a:ext uri="{FF2B5EF4-FFF2-40B4-BE49-F238E27FC236}">
                      <a16:creationId xmlns:a16="http://schemas.microsoft.com/office/drawing/2014/main" id="{E8D7D980-6597-4386-8DDA-B10C25AEBC0B}"/>
                    </a:ext>
                  </a:extLst>
                </p:cNvPr>
                <p:cNvSpPr txBox="1"/>
                <p:nvPr/>
              </p:nvSpPr>
              <p:spPr>
                <a:xfrm>
                  <a:off x="4469851" y="3626887"/>
                  <a:ext cx="2936403" cy="64633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Microsoft Learn 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learning modules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Graphic 11">
                  <a:extLst>
                    <a:ext uri="{FF2B5EF4-FFF2-40B4-BE49-F238E27FC236}">
                      <a16:creationId xmlns:a16="http://schemas.microsoft.com/office/drawing/2014/main" id="{5CFA0C89-245D-4319-A319-2B655608AF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6039" y="1609725"/>
                  <a:ext cx="1724025" cy="1819275"/>
                </a:xfrm>
                <a:prstGeom prst="rect">
                  <a:avLst/>
                </a:prstGeom>
              </p:spPr>
            </p:pic>
          </p:grpSp>
          <p:grpSp>
            <p:nvGrpSpPr>
              <p:cNvPr id="79" name="Group 78">
                <a:extLst>
                  <a:ext uri="{FF2B5EF4-FFF2-40B4-BE49-F238E27FC236}">
                    <a16:creationId xmlns:a16="http://schemas.microsoft.com/office/drawing/2014/main" id="{64F17BDB-E301-4A65-A4B2-409EE6932DAD}"/>
                  </a:ext>
                </a:extLst>
              </p:cNvPr>
              <p:cNvGrpSpPr/>
              <p:nvPr/>
            </p:nvGrpSpPr>
            <p:grpSpPr>
              <a:xfrm>
                <a:off x="7975591" y="1386682"/>
                <a:ext cx="2936403" cy="3114526"/>
                <a:chOff x="4469851" y="1386682"/>
                <a:chExt cx="2936403" cy="3114526"/>
              </a:xfrm>
            </p:grpSpPr>
            <p:sp>
              <p:nvSpPr>
                <p:cNvPr id="80" name="Rectangle 79">
                  <a:extLst>
                    <a:ext uri="{FF2B5EF4-FFF2-40B4-BE49-F238E27FC236}">
                      <a16:creationId xmlns:a16="http://schemas.microsoft.com/office/drawing/2014/main" id="{5B57F4CB-95D5-4D42-B8C8-10F1008030DC}"/>
                    </a:ext>
                    <a:ext uri="{C183D7F6-B498-43B3-948B-1728B52AA6E4}">
                      <adec:decorative xmlns:adec="http://schemas.microsoft.com/office/drawing/2017/decorative" val="1"/>
                    </a:ext>
                  </a:extLst>
                </p:cNvPr>
                <p:cNvSpPr/>
                <p:nvPr/>
              </p:nvSpPr>
              <p:spPr bwMode="auto">
                <a:xfrm>
                  <a:off x="4502897" y="1386682"/>
                  <a:ext cx="2870313" cy="311452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Headings)"/>
                    <a:ea typeface="+mj-ea"/>
                    <a:cs typeface="Segoe UI Semibold" panose="020B0702040204020203" pitchFamily="34" charset="0"/>
                  </a:endParaRPr>
                </a:p>
              </p:txBody>
            </p:sp>
            <p:sp>
              <p:nvSpPr>
                <p:cNvPr id="81" name="TextBox 80">
                  <a:extLst>
                    <a:ext uri="{FF2B5EF4-FFF2-40B4-BE49-F238E27FC236}">
                      <a16:creationId xmlns:a16="http://schemas.microsoft.com/office/drawing/2014/main" id="{A8CDFCD7-255F-4FA2-B441-BC914304CA73}"/>
                    </a:ext>
                  </a:extLst>
                </p:cNvPr>
                <p:cNvSpPr txBox="1"/>
                <p:nvPr/>
              </p:nvSpPr>
              <p:spPr>
                <a:xfrm>
                  <a:off x="4469851" y="3626887"/>
                  <a:ext cx="2936403" cy="64633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Tech Community</a:t>
                  </a:r>
                </a:p>
              </p:txBody>
            </p:sp>
          </p:grpSp>
          <p:pic>
            <p:nvPicPr>
              <p:cNvPr id="83" name="Picture 4">
                <a:extLst>
                  <a:ext uri="{FF2B5EF4-FFF2-40B4-BE49-F238E27FC236}">
                    <a16:creationId xmlns:a16="http://schemas.microsoft.com/office/drawing/2014/main" id="{1932C734-80F1-4EAD-A765-AD09E8141DE4}"/>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8743050" y="1818620"/>
                <a:ext cx="1401483" cy="140148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3405370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DDA0-C4B3-4026-AB5D-CD5AF91F3612}"/>
              </a:ext>
            </a:extLst>
          </p:cNvPr>
          <p:cNvSpPr>
            <a:spLocks noGrp="1"/>
          </p:cNvSpPr>
          <p:nvPr>
            <p:ph type="title"/>
          </p:nvPr>
        </p:nvSpPr>
        <p:spPr/>
        <p:txBody>
          <a:bodyPr/>
          <a:lstStyle/>
          <a:p>
            <a:r>
              <a:rPr lang="en-US"/>
              <a:t>The Azure Arc Jumpstart project</a:t>
            </a:r>
          </a:p>
        </p:txBody>
      </p:sp>
      <p:sp>
        <p:nvSpPr>
          <p:cNvPr id="6" name="Content Placeholder 6">
            <a:extLst>
              <a:ext uri="{FF2B5EF4-FFF2-40B4-BE49-F238E27FC236}">
                <a16:creationId xmlns:a16="http://schemas.microsoft.com/office/drawing/2014/main" id="{FA8516C2-2E6C-4F56-8C81-1D1B9F64D624}"/>
              </a:ext>
            </a:extLst>
          </p:cNvPr>
          <p:cNvSpPr>
            <a:spLocks noGrp="1"/>
          </p:cNvSpPr>
          <p:nvPr>
            <p:ph sz="quarter" idx="10"/>
          </p:nvPr>
        </p:nvSpPr>
        <p:spPr>
          <a:xfrm>
            <a:off x="550514" y="1256681"/>
            <a:ext cx="7015356" cy="5262979"/>
          </a:xfrm>
        </p:spPr>
        <p:txBody>
          <a:bodyPr/>
          <a:lstStyle/>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hlinkClick r:id="rId2"/>
              </a:rPr>
              <a:t>Provide a “zero to hero” scenarios</a:t>
            </a: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for multiple environments and deployment type using as much automation as possible.</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 ”supermarket” experience by being able to take “off the shelf” scenarios and implement it.</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Meeting Azure Arc customers and partners where they are.</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Agile, “startup-like” team.</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No detail is too small.</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2"/>
              </a:rPr>
              <a:t>Ready to go technical demos</a:t>
            </a:r>
            <a:br>
              <a:rPr lang="en-US" sz="1800">
                <a:solidFill>
                  <a:srgbClr val="FFFFFF"/>
                </a:solidFill>
                <a:latin typeface="Segoe UI Symbol" panose="020B0502040204020203" pitchFamily="34" charset="0"/>
                <a:ea typeface="Segoe UI Symbol" panose="020B0502040204020203" pitchFamily="34" charset="0"/>
                <a:cs typeface="+mn-cs"/>
              </a:rPr>
            </a:br>
            <a:endParaRPr lang="en-US" sz="1800">
              <a:solidFill>
                <a:srgbClr val="FFFFFF"/>
              </a:solidFill>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3"/>
              </a:rPr>
              <a:t>Jumpstart ArcBox</a:t>
            </a:r>
            <a:r>
              <a:rPr lang="en-US" sz="1800">
                <a:solidFill>
                  <a:srgbClr val="FFFFFF"/>
                </a:solidFill>
                <a:latin typeface="Segoe UI Symbol" panose="020B0502040204020203" pitchFamily="34" charset="0"/>
                <a:ea typeface="Segoe UI Symbol" panose="020B0502040204020203" pitchFamily="34" charset="0"/>
                <a:cs typeface="+mn-cs"/>
              </a:rPr>
              <a:t> is a sandbox environment that allows users to explore all the major capabilities of Azure Arc in a click of a button.</a:t>
            </a:r>
            <a:br>
              <a:rPr lang="en-US" sz="1800">
                <a:solidFill>
                  <a:srgbClr val="FFFFFF"/>
                </a:solidFill>
                <a:latin typeface="Segoe UI Symbol" panose="020B0502040204020203" pitchFamily="34" charset="0"/>
                <a:ea typeface="Segoe UI Symbol" panose="020B0502040204020203" pitchFamily="34" charset="0"/>
                <a:cs typeface="+mn-cs"/>
              </a:rPr>
            </a:br>
            <a:endParaRPr lang="en-US" sz="1800">
              <a:solidFill>
                <a:srgbClr val="FFFFFF"/>
              </a:solidFill>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4"/>
              </a:rPr>
              <a:t>Jumpstart Lighting</a:t>
            </a:r>
            <a:r>
              <a:rPr lang="en-US" sz="1800">
                <a:solidFill>
                  <a:srgbClr val="FFFFFF"/>
                </a:solidFill>
                <a:latin typeface="Segoe UI Symbol" panose="020B0502040204020203" pitchFamily="34" charset="0"/>
                <a:ea typeface="Segoe UI Symbol" panose="020B0502040204020203" pitchFamily="34" charset="0"/>
                <a:cs typeface="+mn-cs"/>
              </a:rPr>
              <a:t> is a show where people come to share their Azure Arc/Jumpstart/Hybrid experience. </a:t>
            </a:r>
          </a:p>
        </p:txBody>
      </p:sp>
      <p:grpSp>
        <p:nvGrpSpPr>
          <p:cNvPr id="10" name="Group 9">
            <a:extLst>
              <a:ext uri="{FF2B5EF4-FFF2-40B4-BE49-F238E27FC236}">
                <a16:creationId xmlns:a16="http://schemas.microsoft.com/office/drawing/2014/main" id="{13C92C92-EF81-457D-A74A-2E57FD5A99FA}"/>
              </a:ext>
            </a:extLst>
          </p:cNvPr>
          <p:cNvGrpSpPr/>
          <p:nvPr/>
        </p:nvGrpSpPr>
        <p:grpSpPr>
          <a:xfrm>
            <a:off x="7800708" y="1445090"/>
            <a:ext cx="4126741" cy="3967820"/>
            <a:chOff x="7940098" y="871809"/>
            <a:chExt cx="4126741" cy="3967820"/>
          </a:xfrm>
        </p:grpSpPr>
        <p:grpSp>
          <p:nvGrpSpPr>
            <p:cNvPr id="3" name="Group 2">
              <a:extLst>
                <a:ext uri="{FF2B5EF4-FFF2-40B4-BE49-F238E27FC236}">
                  <a16:creationId xmlns:a16="http://schemas.microsoft.com/office/drawing/2014/main" id="{EBE567D5-6B2E-4BD3-A9DA-53841A4EBC76}"/>
                </a:ext>
              </a:extLst>
            </p:cNvPr>
            <p:cNvGrpSpPr/>
            <p:nvPr/>
          </p:nvGrpSpPr>
          <p:grpSpPr>
            <a:xfrm>
              <a:off x="7940098" y="871809"/>
              <a:ext cx="4126741" cy="3967820"/>
              <a:chOff x="2855882" y="4905990"/>
              <a:chExt cx="4126741" cy="3967820"/>
            </a:xfrm>
          </p:grpSpPr>
          <p:pic>
            <p:nvPicPr>
              <p:cNvPr id="5" name="Picture 4" descr="Logo, icon&#10;&#10;Description automatically generated">
                <a:extLst>
                  <a:ext uri="{FF2B5EF4-FFF2-40B4-BE49-F238E27FC236}">
                    <a16:creationId xmlns:a16="http://schemas.microsoft.com/office/drawing/2014/main" id="{1F161984-2FB6-4139-9A37-DBBF7559B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882" y="4905990"/>
                <a:ext cx="1860874" cy="1705537"/>
              </a:xfrm>
              <a:prstGeom prst="rect">
                <a:avLst/>
              </a:prstGeom>
            </p:spPr>
          </p:pic>
          <p:pic>
            <p:nvPicPr>
              <p:cNvPr id="8" name="Picture 7" descr="Logo&#10;&#10;Description automatically generated">
                <a:extLst>
                  <a:ext uri="{FF2B5EF4-FFF2-40B4-BE49-F238E27FC236}">
                    <a16:creationId xmlns:a16="http://schemas.microsoft.com/office/drawing/2014/main" id="{0AB843C1-93F7-46DC-9193-CB63BC8010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7443" y="7170063"/>
                <a:ext cx="1817751" cy="1703747"/>
              </a:xfrm>
              <a:prstGeom prst="rect">
                <a:avLst/>
              </a:prstGeom>
            </p:spPr>
          </p:pic>
          <p:pic>
            <p:nvPicPr>
              <p:cNvPr id="7" name="Picture 6" descr="Logo&#10;&#10;Description automatically generated">
                <a:extLst>
                  <a:ext uri="{FF2B5EF4-FFF2-40B4-BE49-F238E27FC236}">
                    <a16:creationId xmlns:a16="http://schemas.microsoft.com/office/drawing/2014/main" id="{1FFA7027-601F-4235-8180-E2561C2F5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4872" y="4905990"/>
                <a:ext cx="1817751" cy="1703747"/>
              </a:xfrm>
              <a:prstGeom prst="rect">
                <a:avLst/>
              </a:prstGeom>
            </p:spPr>
          </p:pic>
        </p:grpSp>
        <p:pic>
          <p:nvPicPr>
            <p:cNvPr id="9" name="Picture 8" descr="Logo, icon&#10;&#10;Description automatically generated with medium confidence">
              <a:extLst>
                <a:ext uri="{FF2B5EF4-FFF2-40B4-BE49-F238E27FC236}">
                  <a16:creationId xmlns:a16="http://schemas.microsoft.com/office/drawing/2014/main" id="{01ED8BE7-E59F-45F7-8BE3-FA65BCE92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9087" y="2952975"/>
              <a:ext cx="1817751" cy="1886654"/>
            </a:xfrm>
            <a:prstGeom prst="rect">
              <a:avLst/>
            </a:prstGeom>
          </p:spPr>
        </p:pic>
      </p:grpSp>
    </p:spTree>
    <p:extLst>
      <p:ext uri="{BB962C8B-B14F-4D97-AF65-F5344CB8AC3E}">
        <p14:creationId xmlns:p14="http://schemas.microsoft.com/office/powerpoint/2010/main" val="306831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14D8-9A8E-454E-BA05-DE55A89BA428}"/>
              </a:ext>
            </a:extLst>
          </p:cNvPr>
          <p:cNvSpPr>
            <a:spLocks noGrp="1"/>
          </p:cNvSpPr>
          <p:nvPr>
            <p:ph type="title"/>
          </p:nvPr>
        </p:nvSpPr>
        <p:spPr/>
        <p:txBody>
          <a:bodyPr/>
          <a:lstStyle/>
          <a:p>
            <a:r>
              <a:rPr lang="en-US" dirty="0"/>
              <a:t>Resources</a:t>
            </a:r>
          </a:p>
        </p:txBody>
      </p:sp>
      <p:sp>
        <p:nvSpPr>
          <p:cNvPr id="3" name="Rectangle 2">
            <a:extLst>
              <a:ext uri="{FF2B5EF4-FFF2-40B4-BE49-F238E27FC236}">
                <a16:creationId xmlns:a16="http://schemas.microsoft.com/office/drawing/2014/main" id="{003646D8-6FFB-4F19-8BB1-DD47B4BA8D2A}"/>
              </a:ext>
            </a:extLst>
          </p:cNvPr>
          <p:cNvSpPr/>
          <p:nvPr/>
        </p:nvSpPr>
        <p:spPr bwMode="auto">
          <a:xfrm>
            <a:off x="588263" y="1894709"/>
            <a:ext cx="3828818" cy="4424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3"/>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3"/>
              </a:rPr>
              <a:t>introvideo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Introducing Azure Arc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hlinkClick r:id="rId4"/>
              </a:rPr>
              <a:t>aka.ms/arc-compete</a:t>
            </a:r>
            <a:endPar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compete deck</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5"/>
              </a:rPr>
              <a:t>aka.ms/</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5"/>
              </a:rPr>
              <a:t>azurearcpricing</a:t>
            </a:r>
            <a:br>
              <a:rPr kumimoji="0" lang="en-US" sz="1200" b="0" i="0" u="none" strike="noStrike" kern="1200" cap="none" spc="0" normalizeH="0" baseline="0" noProof="0" dirty="0">
                <a:ln>
                  <a:noFill/>
                </a:ln>
                <a:solidFill>
                  <a:srgbClr val="0078D3"/>
                </a:solidFill>
                <a:effectLst/>
                <a:uLnTx/>
                <a:uFillTx/>
                <a:latin typeface="Segoe UI Semibold"/>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pricing page</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6"/>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hlinkClick r:id="rId7"/>
              </a:rPr>
              <a:t>aka.ms/arc-</a:t>
            </a:r>
            <a:r>
              <a:rPr kumimoji="0" lang="en-US" sz="1200" b="0" i="0" u="sng" strike="noStrike" kern="1200" cap="none" spc="0" normalizeH="0" baseline="0" noProof="0" dirty="0" err="1">
                <a:ln>
                  <a:noFill/>
                </a:ln>
                <a:solidFill>
                  <a:srgbClr val="50E6FF"/>
                </a:solidFill>
                <a:effectLst/>
                <a:uLnTx/>
                <a:uFillTx/>
                <a:latin typeface="Segoe UI Semibold"/>
                <a:ea typeface="+mn-ea"/>
                <a:cs typeface="Segoe UI" pitchFamily="34" charset="0"/>
                <a:hlinkClick r:id="rId7"/>
              </a:rPr>
              <a:t>techcommunity</a:t>
            </a:r>
            <a:endPar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Deep dives on Azure Arc, best practices and more</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8"/>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8"/>
              </a:rPr>
              <a:t>customerstories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Learn how customers are implementing Azure Arc</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9"/>
              </a:rPr>
              <a:t>https://aka.ms/arc-feedback</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Public Q&amp;A forum</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0">
                <a:extLst>
                  <a:ext uri="{A12FA001-AC4F-418D-AE19-62706E023703}">
                    <ahyp:hlinkClr xmlns:ahyp="http://schemas.microsoft.com/office/drawing/2018/hyperlinkcolor" val="tx"/>
                  </a:ext>
                </a:extLst>
              </a:hlinkClick>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1"/>
              </a:rPr>
              <a:t>aka.ms/AzureArcJumpstart</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Jumpstart</a:t>
            </a: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hlinkClick r:id="rId11"/>
              </a:rPr>
              <a:t>aka.ms/</a:t>
            </a:r>
            <a:r>
              <a:rPr kumimoji="0" lang="en-US" sz="1200" b="0" i="0" u="sng" strike="noStrike" kern="1200" cap="none" spc="0" normalizeH="0" baseline="0" noProof="0" dirty="0" err="1">
                <a:ln>
                  <a:noFill/>
                </a:ln>
                <a:solidFill>
                  <a:srgbClr val="50E6FF"/>
                </a:solidFill>
                <a:effectLst/>
                <a:uLnTx/>
                <a:uFillTx/>
                <a:latin typeface="Segoe UI Semibold"/>
                <a:ea typeface="+mn-ea"/>
                <a:cs typeface="Segoe UI" pitchFamily="34" charset="0"/>
                <a:hlinkClick r:id="rId11"/>
              </a:rPr>
              <a:t>AzureArcJumpstart</a:t>
            </a:r>
            <a:r>
              <a:rPr kumimoji="0" lang="en-US" sz="1200" b="0" i="0" u="sng" strike="noStrike" kern="1200" cap="none" spc="0" normalizeH="0" baseline="0" noProof="0" dirty="0" err="1">
                <a:ln>
                  <a:noFill/>
                </a:ln>
                <a:solidFill>
                  <a:srgbClr val="50E6FF"/>
                </a:solidFill>
                <a:effectLst/>
                <a:uLnTx/>
                <a:uFillTx/>
                <a:latin typeface="Segoe UI Semibold"/>
                <a:ea typeface="+mn-ea"/>
                <a:cs typeface="Segoe UI" pitchFamily="34" charset="0"/>
              </a:rPr>
              <a:t>Demos</a:t>
            </a:r>
            <a:endParaRPr kumimoji="0" lang="en-US" sz="1200" b="0" i="0" u="sng"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Jumpstart demos</a:t>
            </a: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5" name="Rectangle 4">
            <a:extLst>
              <a:ext uri="{FF2B5EF4-FFF2-40B4-BE49-F238E27FC236}">
                <a16:creationId xmlns:a16="http://schemas.microsoft.com/office/drawing/2014/main" id="{84C0DB72-6279-4BCB-B44F-364CACE50F16}"/>
              </a:ext>
            </a:extLst>
          </p:cNvPr>
          <p:cNvSpPr/>
          <p:nvPr/>
        </p:nvSpPr>
        <p:spPr bwMode="auto">
          <a:xfrm>
            <a:off x="4688647" y="1894708"/>
            <a:ext cx="3566160" cy="4424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2"/>
              </a:rPr>
              <a:t>aka.ms/arc-blog</a:t>
            </a:r>
            <a:br>
              <a:rPr kumimoji="0" lang="en-US" sz="1200" b="0" i="0" u="none" strike="noStrike" kern="1200" cap="none" spc="0" normalizeH="0" baseline="0" noProof="0" dirty="0">
                <a:ln>
                  <a:noFill/>
                </a:ln>
                <a:solidFill>
                  <a:srgbClr val="0078D3"/>
                </a:solidFill>
                <a:effectLst/>
                <a:uLnTx/>
                <a:uFillTx/>
                <a:latin typeface="Segoe UI Semibold"/>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 Extending Azure management to any infrastructure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3"/>
              </a:rPr>
              <a:t>aka.ms/arc-k8svideo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Kubernetes—Managing K8 clusters outside of Azure with Azure Arc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4"/>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4"/>
              </a:rPr>
              <a:t>serversvideo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Server management—Organize all your servers outside of Azure with Azure Arc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5"/>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5"/>
              </a:rPr>
              <a:t>serversdocs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Documentation for Azure Arc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enabled servers</a:t>
            </a: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6"/>
              </a:rPr>
              <a:t>aka.ms/arc-k8sdocs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Documentation for Azure Arc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enabled Kubernetes</a:t>
            </a:r>
          </a:p>
        </p:txBody>
      </p:sp>
      <p:sp>
        <p:nvSpPr>
          <p:cNvPr id="6" name="Rectangle 5">
            <a:extLst>
              <a:ext uri="{FF2B5EF4-FFF2-40B4-BE49-F238E27FC236}">
                <a16:creationId xmlns:a16="http://schemas.microsoft.com/office/drawing/2014/main" id="{A5B58D68-C836-4E68-A8AE-4EA7C9B4D128}"/>
              </a:ext>
            </a:extLst>
          </p:cNvPr>
          <p:cNvSpPr/>
          <p:nvPr/>
        </p:nvSpPr>
        <p:spPr bwMode="auto">
          <a:xfrm>
            <a:off x="8884225" y="1894709"/>
            <a:ext cx="3133604" cy="37193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7"/>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7"/>
              </a:rPr>
              <a:t>datablog</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Run Azure data services on-premises, at the edge, and multi-cloud with Azure Arc</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8"/>
              </a:rPr>
              <a:t>aka.ms/arc-data-</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18"/>
              </a:rPr>
              <a:t>mechanicsvideo</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Arc-enabled data services demos including SQL and PostgreSQL Hyperscale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19"/>
              </a:rPr>
              <a:t>aka.ms/arc-ignite-video</a:t>
            </a:r>
            <a:endParaRPr kumimoji="0" lang="en-US" sz="1200" b="0" i="0" u="none" strike="noStrike" kern="1200" cap="none" spc="0" normalizeH="0" baseline="0" noProof="0" dirty="0">
              <a:ln>
                <a:noFill/>
              </a:ln>
              <a:solidFill>
                <a:srgbClr val="FF4B4B"/>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Ignite 2021: Innovate across hybrid and </a:t>
            </a:r>
            <a:r>
              <a:rPr kumimoji="0" lang="en-US" sz="1200" b="0" i="0" u="none" strike="noStrike" kern="1200" cap="none" spc="0" normalizeH="0" baseline="0" noProof="0" dirty="0" err="1">
                <a:ln>
                  <a:noFill/>
                </a:ln>
                <a:solidFill>
                  <a:srgbClr val="FFFFFF"/>
                </a:solidFill>
                <a:effectLst/>
                <a:uLnTx/>
                <a:uFillTx/>
                <a:latin typeface="Segoe UI"/>
                <a:ea typeface="+mn-ea"/>
                <a:cs typeface="+mn-cs"/>
              </a:rPr>
              <a:t>multicloud</a:t>
            </a:r>
            <a:r>
              <a:rPr kumimoji="0" lang="en-US" sz="1200" b="0" i="0" u="none" strike="noStrike" kern="1200" cap="none" spc="0" normalizeH="0" baseline="0" noProof="0" dirty="0">
                <a:ln>
                  <a:noFill/>
                </a:ln>
                <a:solidFill>
                  <a:srgbClr val="FFFFFF"/>
                </a:solidFill>
                <a:effectLst/>
                <a:uLnTx/>
                <a:uFillTx/>
                <a:latin typeface="Segoe UI"/>
                <a:ea typeface="+mn-ea"/>
                <a:cs typeface="+mn-cs"/>
              </a:rPr>
              <a:t> with Azure Arc</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hlinkClick r:id="rId20"/>
              </a:rPr>
              <a:t>aka.ms/arc-</a:t>
            </a:r>
            <a:r>
              <a:rPr kumimoji="0" lang="en-US" sz="1200" b="0" i="0" u="none" strike="noStrike" kern="1200" cap="none" spc="0" normalizeH="0" baseline="0" noProof="0" dirty="0" err="1">
                <a:ln>
                  <a:noFill/>
                </a:ln>
                <a:solidFill>
                  <a:srgbClr val="50E6FF"/>
                </a:solidFill>
                <a:effectLst/>
                <a:uLnTx/>
                <a:uFillTx/>
                <a:latin typeface="Segoe UI Semibold"/>
                <a:ea typeface="+mn-ea"/>
                <a:cs typeface="Segoe UI" pitchFamily="34" charset="0"/>
                <a:hlinkClick r:id="rId20"/>
              </a:rPr>
              <a:t>datadocs</a:t>
            </a:r>
            <a:endParaRPr kumimoji="0" lang="en-US" sz="1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Documentation for Azure Arc-enabled data services</a:t>
            </a:r>
          </a:p>
          <a:p>
            <a:pPr marL="0" marR="0" lvl="1" indent="0" algn="l" defTabSz="914367" rtl="0" eaLnBrk="1" fontAlgn="ctr"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367" rtl="0" eaLnBrk="1" fontAlgn="ctr"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AF11D05-A796-4E14-AAFB-FBF27F9DFF24}"/>
              </a:ext>
            </a:extLst>
          </p:cNvPr>
          <p:cNvSpPr/>
          <p:nvPr/>
        </p:nvSpPr>
        <p:spPr bwMode="auto">
          <a:xfrm>
            <a:off x="394655" y="1186166"/>
            <a:ext cx="3566160" cy="401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ctr" anchorCtr="0" forceAA="0" compatLnSpc="1">
            <a:prstTxWarp prst="textNoShape">
              <a:avLst/>
            </a:prstTxWarp>
            <a:spAutoFit/>
          </a:bodyPr>
          <a:lstStyle/>
          <a:p>
            <a:pPr marL="0" marR="0" lvl="0" indent="0" algn="ctr"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Arc complete overview</a:t>
            </a:r>
          </a:p>
        </p:txBody>
      </p:sp>
      <p:sp>
        <p:nvSpPr>
          <p:cNvPr id="9" name="Rectangle 8">
            <a:extLst>
              <a:ext uri="{FF2B5EF4-FFF2-40B4-BE49-F238E27FC236}">
                <a16:creationId xmlns:a16="http://schemas.microsoft.com/office/drawing/2014/main" id="{A80F4FD6-F958-4815-A217-3B2AD01F5586}"/>
              </a:ext>
            </a:extLst>
          </p:cNvPr>
          <p:cNvSpPr/>
          <p:nvPr/>
        </p:nvSpPr>
        <p:spPr bwMode="auto">
          <a:xfrm>
            <a:off x="4688647" y="1145879"/>
            <a:ext cx="4342595" cy="650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ctr" anchorCtr="0" forceAA="0" compatLnSpc="1">
            <a:prstTxWarp prst="textNoShape">
              <a:avLst/>
            </a:prstTxWarp>
            <a:spAutoFit/>
          </a:bodyPr>
          <a:lstStyle/>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Arc-enabled </a:t>
            </a:r>
          </a:p>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Kubernetes &amp; servers</a:t>
            </a:r>
          </a:p>
        </p:txBody>
      </p:sp>
      <p:sp>
        <p:nvSpPr>
          <p:cNvPr id="10" name="Rectangle 9">
            <a:extLst>
              <a:ext uri="{FF2B5EF4-FFF2-40B4-BE49-F238E27FC236}">
                <a16:creationId xmlns:a16="http://schemas.microsoft.com/office/drawing/2014/main" id="{78FF8340-2156-4845-86AE-40F1078395AC}"/>
              </a:ext>
            </a:extLst>
          </p:cNvPr>
          <p:cNvSpPr/>
          <p:nvPr/>
        </p:nvSpPr>
        <p:spPr bwMode="auto">
          <a:xfrm>
            <a:off x="8884226" y="1145879"/>
            <a:ext cx="3231574" cy="650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b" anchorCtr="0" forceAA="0" compatLnSpc="1">
            <a:prstTxWarp prst="textNoShape">
              <a:avLst/>
            </a:prstTxWarp>
            <a:spAutoFit/>
          </a:bodyPr>
          <a:lstStyle/>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Arc-enabled </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data services</a:t>
            </a:r>
          </a:p>
        </p:txBody>
      </p:sp>
    </p:spTree>
    <p:extLst>
      <p:ext uri="{BB962C8B-B14F-4D97-AF65-F5344CB8AC3E}">
        <p14:creationId xmlns:p14="http://schemas.microsoft.com/office/powerpoint/2010/main" val="409243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982032FD-14E9-4B5E-9A6D-2613B2775C5D}"/>
              </a:ext>
              <a:ext uri="{C183D7F6-B498-43B3-948B-1728B52AA6E4}">
                <adec:decorative xmlns:adec="http://schemas.microsoft.com/office/drawing/2017/decorative" val="1"/>
              </a:ext>
            </a:extLst>
          </p:cNvPr>
          <p:cNvSpPr/>
          <p:nvPr/>
        </p:nvSpPr>
        <p:spPr bwMode="auto">
          <a:xfrm>
            <a:off x="478958" y="2295921"/>
            <a:ext cx="3622770" cy="3329645"/>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3" name="Rectangle 102">
            <a:extLst>
              <a:ext uri="{FF2B5EF4-FFF2-40B4-BE49-F238E27FC236}">
                <a16:creationId xmlns:a16="http://schemas.microsoft.com/office/drawing/2014/main" id="{C7AC46D8-9BA7-41A8-AE76-88A4A287CF16}"/>
              </a:ext>
              <a:ext uri="{C183D7F6-B498-43B3-948B-1728B52AA6E4}">
                <adec:decorative xmlns:adec="http://schemas.microsoft.com/office/drawing/2017/decorative" val="1"/>
              </a:ext>
            </a:extLst>
          </p:cNvPr>
          <p:cNvSpPr/>
          <p:nvPr/>
        </p:nvSpPr>
        <p:spPr bwMode="auto">
          <a:xfrm>
            <a:off x="4316286" y="2295922"/>
            <a:ext cx="3576605" cy="3329644"/>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useBgFill="1">
        <p:nvSpPr>
          <p:cNvPr id="104" name="Rectangle 103">
            <a:extLst>
              <a:ext uri="{FF2B5EF4-FFF2-40B4-BE49-F238E27FC236}">
                <a16:creationId xmlns:a16="http://schemas.microsoft.com/office/drawing/2014/main" id="{78A3D090-D35F-4929-8886-325DCF3A7BC3}"/>
              </a:ext>
              <a:ext uri="{C183D7F6-B498-43B3-948B-1728B52AA6E4}">
                <adec:decorative xmlns:adec="http://schemas.microsoft.com/office/drawing/2017/decorative" val="1"/>
              </a:ext>
            </a:extLst>
          </p:cNvPr>
          <p:cNvSpPr/>
          <p:nvPr/>
        </p:nvSpPr>
        <p:spPr bwMode="auto">
          <a:xfrm>
            <a:off x="8126105" y="2295921"/>
            <a:ext cx="3573180" cy="3329643"/>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Text Placeholder 7">
            <a:extLst>
              <a:ext uri="{FF2B5EF4-FFF2-40B4-BE49-F238E27FC236}">
                <a16:creationId xmlns:a16="http://schemas.microsoft.com/office/drawing/2014/main" id="{73D7CDAC-3602-4DB5-B969-91EE332723BB}"/>
              </a:ext>
            </a:extLst>
          </p:cNvPr>
          <p:cNvSpPr txBox="1">
            <a:spLocks/>
          </p:cNvSpPr>
          <p:nvPr/>
        </p:nvSpPr>
        <p:spPr>
          <a:xfrm>
            <a:off x="734862" y="4637355"/>
            <a:ext cx="3117592"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Gain central visibility, operations, and compliance</a:t>
            </a:r>
          </a:p>
        </p:txBody>
      </p:sp>
      <p:sp>
        <p:nvSpPr>
          <p:cNvPr id="125" name="Text Placeholder 7">
            <a:extLst>
              <a:ext uri="{FF2B5EF4-FFF2-40B4-BE49-F238E27FC236}">
                <a16:creationId xmlns:a16="http://schemas.microsoft.com/office/drawing/2014/main" id="{86436D47-0B75-409F-A4C5-58D503CE6AE3}"/>
              </a:ext>
            </a:extLst>
          </p:cNvPr>
          <p:cNvSpPr txBox="1">
            <a:spLocks/>
          </p:cNvSpPr>
          <p:nvPr/>
        </p:nvSpPr>
        <p:spPr>
          <a:xfrm>
            <a:off x="4656682"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Build Cloud native apps anywhere, at scale</a:t>
            </a:r>
          </a:p>
        </p:txBody>
      </p:sp>
      <p:sp>
        <p:nvSpPr>
          <p:cNvPr id="126" name="Text Placeholder 7">
            <a:extLst>
              <a:ext uri="{FF2B5EF4-FFF2-40B4-BE49-F238E27FC236}">
                <a16:creationId xmlns:a16="http://schemas.microsoft.com/office/drawing/2014/main" id="{37F62926-7747-4956-A3D0-CE282AA8E3B3}"/>
              </a:ext>
            </a:extLst>
          </p:cNvPr>
          <p:cNvSpPr txBox="1">
            <a:spLocks/>
          </p:cNvSpPr>
          <p:nvPr/>
        </p:nvSpPr>
        <p:spPr>
          <a:xfrm>
            <a:off x="8469938"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Run Azure</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services anywhere</a:t>
            </a:r>
          </a:p>
        </p:txBody>
      </p:sp>
      <p:pic>
        <p:nvPicPr>
          <p:cNvPr id="3" name="Graphic 2" descr="Azure Arc logo">
            <a:extLst>
              <a:ext uri="{FF2B5EF4-FFF2-40B4-BE49-F238E27FC236}">
                <a16:creationId xmlns:a16="http://schemas.microsoft.com/office/drawing/2014/main" id="{BA9AC7E5-36B3-4EF5-85E5-20ABEEF878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6313" y="496545"/>
            <a:ext cx="859304" cy="859304"/>
          </a:xfrm>
          <a:prstGeom prst="rect">
            <a:avLst/>
          </a:prstGeom>
        </p:spPr>
      </p:pic>
      <p:sp>
        <p:nvSpPr>
          <p:cNvPr id="8" name="Text Placeholder 1">
            <a:extLst>
              <a:ext uri="{FF2B5EF4-FFF2-40B4-BE49-F238E27FC236}">
                <a16:creationId xmlns:a16="http://schemas.microsoft.com/office/drawing/2014/main" id="{409D3E70-6448-4AB6-856A-0F790B875397}"/>
              </a:ext>
            </a:extLst>
          </p:cNvPr>
          <p:cNvSpPr txBox="1">
            <a:spLocks/>
          </p:cNvSpPr>
          <p:nvPr/>
        </p:nvSpPr>
        <p:spPr>
          <a:xfrm>
            <a:off x="839520" y="10107767"/>
            <a:ext cx="2936911" cy="1969770"/>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is already trusted and proven by our customers. Azure Arc uses the same APIs and the same control plane as Azure, providing consistency across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the hybrid infrastructure, which increases productivity and reduces risk.”</a:t>
            </a:r>
          </a:p>
        </p:txBody>
      </p:sp>
      <p:sp>
        <p:nvSpPr>
          <p:cNvPr id="9" name="Text Placeholder 1">
            <a:extLst>
              <a:ext uri="{FF2B5EF4-FFF2-40B4-BE49-F238E27FC236}">
                <a16:creationId xmlns:a16="http://schemas.microsoft.com/office/drawing/2014/main" id="{61DCB008-9929-4A73-B1BE-C359A03342C3}"/>
              </a:ext>
            </a:extLst>
          </p:cNvPr>
          <p:cNvSpPr txBox="1">
            <a:spLocks/>
          </p:cNvSpPr>
          <p:nvPr/>
        </p:nvSpPr>
        <p:spPr>
          <a:xfrm>
            <a:off x="4559377" y="10107767"/>
            <a:ext cx="3137468" cy="1477328"/>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With Azure Arc, we can centrally manage multiple edge locations and help our customers grow</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and expand across the continent, creating more jobs and economic opportunities along the way." </a:t>
            </a:r>
            <a:endParaRPr kumimoji="0" lang="en-US" sz="1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0" name="Text Placeholder 1">
            <a:extLst>
              <a:ext uri="{FF2B5EF4-FFF2-40B4-BE49-F238E27FC236}">
                <a16:creationId xmlns:a16="http://schemas.microsoft.com/office/drawing/2014/main" id="{EC68D04D-AB0C-40F9-8912-5CD3EF04AD7D}"/>
              </a:ext>
            </a:extLst>
          </p:cNvPr>
          <p:cNvSpPr txBox="1">
            <a:spLocks/>
          </p:cNvSpPr>
          <p:nvPr/>
        </p:nvSpPr>
        <p:spPr>
          <a:xfrm>
            <a:off x="8361455" y="10107767"/>
            <a:ext cx="3159825" cy="1723549"/>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 me, the main benefit is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that my managers do not have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go to three different places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see the health of our database environment. I want to reinforce this over and over again because that’s what’s driving us.”</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A619C88F-CA7F-4240-935E-086C83FD1B8A}"/>
              </a:ext>
            </a:extLst>
          </p:cNvPr>
          <p:cNvSpPr>
            <a:spLocks noGrp="1"/>
          </p:cNvSpPr>
          <p:nvPr>
            <p:ph type="title"/>
          </p:nvPr>
        </p:nvSpPr>
        <p:spPr>
          <a:xfrm>
            <a:off x="1057992" y="626803"/>
            <a:ext cx="11018520" cy="664797"/>
          </a:xfrm>
        </p:spPr>
        <p:txBody>
          <a:bodyPr/>
          <a:lstStyle/>
          <a:p>
            <a:pPr marL="0" marR="0" lvl="0" indent="0" algn="ctr" defTabSz="932472" rtl="0" eaLnBrk="1" fontAlgn="base" latinLnBrk="0" hangingPunct="1">
              <a:lnSpc>
                <a:spcPct val="90000"/>
              </a:lnSpc>
              <a:spcBef>
                <a:spcPts val="600"/>
              </a:spcBef>
              <a:spcAft>
                <a:spcPts val="600"/>
              </a:spcAft>
              <a:tabLst/>
              <a:defRPr/>
            </a:pPr>
            <a:r>
              <a:rPr kumimoji="0" lang="en-US" sz="4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Arc</a:t>
            </a:r>
            <a:endParaRPr lang="en-US" sz="4800"/>
          </a:p>
        </p:txBody>
      </p:sp>
      <p:sp>
        <p:nvSpPr>
          <p:cNvPr id="19" name="TextBox 18">
            <a:extLst>
              <a:ext uri="{FF2B5EF4-FFF2-40B4-BE49-F238E27FC236}">
                <a16:creationId xmlns:a16="http://schemas.microsoft.com/office/drawing/2014/main" id="{C0363C4E-8E5E-434E-B128-749478D0635C}"/>
              </a:ext>
            </a:extLst>
          </p:cNvPr>
          <p:cNvSpPr txBox="1"/>
          <p:nvPr/>
        </p:nvSpPr>
        <p:spPr>
          <a:xfrm>
            <a:off x="1501543" y="1510279"/>
            <a:ext cx="9253135" cy="751380"/>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Extend Azure management and services anywhere</a:t>
            </a:r>
          </a:p>
        </p:txBody>
      </p:sp>
      <p:grpSp>
        <p:nvGrpSpPr>
          <p:cNvPr id="20" name="Group 19">
            <a:extLst>
              <a:ext uri="{FF2B5EF4-FFF2-40B4-BE49-F238E27FC236}">
                <a16:creationId xmlns:a16="http://schemas.microsoft.com/office/drawing/2014/main" id="{8FD56404-9CEF-4F24-A796-546843B0A703}"/>
              </a:ext>
            </a:extLst>
          </p:cNvPr>
          <p:cNvGrpSpPr/>
          <p:nvPr/>
        </p:nvGrpSpPr>
        <p:grpSpPr>
          <a:xfrm>
            <a:off x="931011" y="2771050"/>
            <a:ext cx="2716711" cy="1612797"/>
            <a:chOff x="941980" y="2293266"/>
            <a:chExt cx="2716711" cy="1612797"/>
          </a:xfrm>
        </p:grpSpPr>
        <p:grpSp>
          <p:nvGrpSpPr>
            <p:cNvPr id="21" name="Group 20">
              <a:extLst>
                <a:ext uri="{FF2B5EF4-FFF2-40B4-BE49-F238E27FC236}">
                  <a16:creationId xmlns:a16="http://schemas.microsoft.com/office/drawing/2014/main" id="{36428A0B-69BE-4B11-890C-D2AD73850E9F}"/>
                </a:ext>
              </a:extLst>
            </p:cNvPr>
            <p:cNvGrpSpPr/>
            <p:nvPr/>
          </p:nvGrpSpPr>
          <p:grpSpPr>
            <a:xfrm>
              <a:off x="1163631" y="2479127"/>
              <a:ext cx="2495060" cy="1261024"/>
              <a:chOff x="1147337" y="2070101"/>
              <a:chExt cx="2495060" cy="1182727"/>
            </a:xfrm>
          </p:grpSpPr>
          <p:sp>
            <p:nvSpPr>
              <p:cNvPr id="47" name="Rectangle 46">
                <a:extLst>
                  <a:ext uri="{FF2B5EF4-FFF2-40B4-BE49-F238E27FC236}">
                    <a16:creationId xmlns:a16="http://schemas.microsoft.com/office/drawing/2014/main" id="{E83E4781-7CAF-4C85-9C3F-F7D60C0395B2}"/>
                  </a:ext>
                </a:extLst>
              </p:cNvPr>
              <p:cNvSpPr/>
              <p:nvPr/>
            </p:nvSpPr>
            <p:spPr bwMode="auto">
              <a:xfrm>
                <a:off x="1147337" y="2070101"/>
                <a:ext cx="2495060" cy="589496"/>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F01283B3-5DE5-46C1-BB42-E0432599363D}"/>
                  </a:ext>
                </a:extLst>
              </p:cNvPr>
              <p:cNvSpPr/>
              <p:nvPr/>
            </p:nvSpPr>
            <p:spPr bwMode="auto">
              <a:xfrm>
                <a:off x="1147337" y="2823547"/>
                <a:ext cx="2495060" cy="429281"/>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useBgFill="1">
          <p:nvSpPr>
            <p:cNvPr id="22" name="TextBox 21">
              <a:extLst>
                <a:ext uri="{FF2B5EF4-FFF2-40B4-BE49-F238E27FC236}">
                  <a16:creationId xmlns:a16="http://schemas.microsoft.com/office/drawing/2014/main" id="{21CBF317-20A9-49E1-8EF5-1C37D220A987}"/>
                </a:ext>
              </a:extLst>
            </p:cNvPr>
            <p:cNvSpPr txBox="1"/>
            <p:nvPr/>
          </p:nvSpPr>
          <p:spPr>
            <a:xfrm>
              <a:off x="2276079" y="2310209"/>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Multi-cloud</a:t>
              </a:r>
            </a:p>
          </p:txBody>
        </p:sp>
        <p:sp useBgFill="1">
          <p:nvSpPr>
            <p:cNvPr id="23" name="TextBox 22">
              <a:extLst>
                <a:ext uri="{FF2B5EF4-FFF2-40B4-BE49-F238E27FC236}">
                  <a16:creationId xmlns:a16="http://schemas.microsoft.com/office/drawing/2014/main" id="{2CEFFCAD-831E-4587-AA2A-2A2249543114}"/>
                </a:ext>
              </a:extLst>
            </p:cNvPr>
            <p:cNvSpPr txBox="1"/>
            <p:nvPr/>
          </p:nvSpPr>
          <p:spPr>
            <a:xfrm>
              <a:off x="2149079" y="3567509"/>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Datacenter &amp; hosted</a:t>
              </a:r>
            </a:p>
          </p:txBody>
        </p:sp>
        <p:grpSp>
          <p:nvGrpSpPr>
            <p:cNvPr id="24" name="Group 23">
              <a:extLst>
                <a:ext uri="{FF2B5EF4-FFF2-40B4-BE49-F238E27FC236}">
                  <a16:creationId xmlns:a16="http://schemas.microsoft.com/office/drawing/2014/main" id="{F16AFCBA-4441-4B0B-8456-42AF4CD56E88}"/>
                </a:ext>
              </a:extLst>
            </p:cNvPr>
            <p:cNvGrpSpPr/>
            <p:nvPr/>
          </p:nvGrpSpPr>
          <p:grpSpPr>
            <a:xfrm>
              <a:off x="1716688" y="2791061"/>
              <a:ext cx="1388947" cy="807972"/>
              <a:chOff x="1700394" y="2341903"/>
              <a:chExt cx="1388947" cy="807972"/>
            </a:xfrm>
          </p:grpSpPr>
          <p:pic>
            <p:nvPicPr>
              <p:cNvPr id="31" name="Graphic 30">
                <a:extLst>
                  <a:ext uri="{FF2B5EF4-FFF2-40B4-BE49-F238E27FC236}">
                    <a16:creationId xmlns:a16="http://schemas.microsoft.com/office/drawing/2014/main" id="{6A49A0FC-D4AF-4E12-A4ED-54AE728B1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0394" y="2348857"/>
                <a:ext cx="247970" cy="247969"/>
              </a:xfrm>
              <a:prstGeom prst="rect">
                <a:avLst/>
              </a:prstGeom>
            </p:spPr>
          </p:pic>
          <p:grpSp>
            <p:nvGrpSpPr>
              <p:cNvPr id="32" name="storage3" descr="storage">
                <a:extLst>
                  <a:ext uri="{FF2B5EF4-FFF2-40B4-BE49-F238E27FC236}">
                    <a16:creationId xmlns:a16="http://schemas.microsoft.com/office/drawing/2014/main" id="{D04ACB2B-A20C-4EF9-92B3-9B0F04410404}"/>
                  </a:ext>
                </a:extLst>
              </p:cNvPr>
              <p:cNvGrpSpPr/>
              <p:nvPr/>
            </p:nvGrpSpPr>
            <p:grpSpPr>
              <a:xfrm>
                <a:off x="2298699" y="2341903"/>
                <a:ext cx="197143" cy="261872"/>
                <a:chOff x="19547751" y="2337953"/>
                <a:chExt cx="652767" cy="867099"/>
              </a:xfrm>
            </p:grpSpPr>
            <p:sp>
              <p:nvSpPr>
                <p:cNvPr id="44" name="Freeform: Shape 43">
                  <a:extLst>
                    <a:ext uri="{FF2B5EF4-FFF2-40B4-BE49-F238E27FC236}">
                      <a16:creationId xmlns:a16="http://schemas.microsoft.com/office/drawing/2014/main" id="{138CCFCE-FF2E-40B6-A3AE-5CF9818302A8}"/>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26A45F2-781A-4C97-BEF7-05291E47323C}"/>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4A39E96-1E89-47C6-8EEF-AF8A79A29309}"/>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3" name="Kubernetes" descr="Kubernetes">
                <a:extLst>
                  <a:ext uri="{FF2B5EF4-FFF2-40B4-BE49-F238E27FC236}">
                    <a16:creationId xmlns:a16="http://schemas.microsoft.com/office/drawing/2014/main" id="{A729C793-E713-4D2D-AA55-F9CEA2FD19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46188" y="2351265"/>
                <a:ext cx="243153" cy="243153"/>
              </a:xfrm>
              <a:prstGeom prst="rect">
                <a:avLst/>
              </a:prstGeom>
            </p:spPr>
          </p:pic>
          <p:grpSp>
            <p:nvGrpSpPr>
              <p:cNvPr id="34" name="Group 33">
                <a:extLst>
                  <a:ext uri="{FF2B5EF4-FFF2-40B4-BE49-F238E27FC236}">
                    <a16:creationId xmlns:a16="http://schemas.microsoft.com/office/drawing/2014/main" id="{789FC758-55AC-49A2-B8BC-A77F475F3B10}"/>
                  </a:ext>
                </a:extLst>
              </p:cNvPr>
              <p:cNvGrpSpPr/>
              <p:nvPr/>
            </p:nvGrpSpPr>
            <p:grpSpPr>
              <a:xfrm>
                <a:off x="1700394" y="2888003"/>
                <a:ext cx="1388947" cy="261872"/>
                <a:chOff x="1721424" y="2341903"/>
                <a:chExt cx="1388947" cy="261872"/>
              </a:xfrm>
            </p:grpSpPr>
            <p:pic>
              <p:nvPicPr>
                <p:cNvPr id="38" name="Graphic 37">
                  <a:extLst>
                    <a:ext uri="{FF2B5EF4-FFF2-40B4-BE49-F238E27FC236}">
                      <a16:creationId xmlns:a16="http://schemas.microsoft.com/office/drawing/2014/main" id="{986F0D28-4A0A-4BE0-82BE-EFE1D554A4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1424" y="2348857"/>
                  <a:ext cx="247970" cy="247969"/>
                </a:xfrm>
                <a:prstGeom prst="rect">
                  <a:avLst/>
                </a:prstGeom>
              </p:spPr>
            </p:pic>
            <p:grpSp>
              <p:nvGrpSpPr>
                <p:cNvPr id="39" name="storage3" descr="storage">
                  <a:extLst>
                    <a:ext uri="{FF2B5EF4-FFF2-40B4-BE49-F238E27FC236}">
                      <a16:creationId xmlns:a16="http://schemas.microsoft.com/office/drawing/2014/main" id="{C6E5DF20-EFBB-4EA5-AFC9-31EEC0B98271}"/>
                    </a:ext>
                  </a:extLst>
                </p:cNvPr>
                <p:cNvGrpSpPr/>
                <p:nvPr/>
              </p:nvGrpSpPr>
              <p:grpSpPr>
                <a:xfrm>
                  <a:off x="2319729" y="2341903"/>
                  <a:ext cx="197143" cy="261872"/>
                  <a:chOff x="19547751" y="2337953"/>
                  <a:chExt cx="652767" cy="867099"/>
                </a:xfrm>
              </p:grpSpPr>
              <p:sp>
                <p:nvSpPr>
                  <p:cNvPr id="41" name="Freeform: Shape 40">
                    <a:extLst>
                      <a:ext uri="{FF2B5EF4-FFF2-40B4-BE49-F238E27FC236}">
                        <a16:creationId xmlns:a16="http://schemas.microsoft.com/office/drawing/2014/main" id="{2743A36F-819E-4D50-9AFC-B331023ECFDA}"/>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83280AB-3469-4929-B6A3-C871148DDE36}"/>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23BF4D5-ED29-4779-9E54-6868289D9A12}"/>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0" name="Kubernetes" descr="Kubernetes">
                  <a:extLst>
                    <a:ext uri="{FF2B5EF4-FFF2-40B4-BE49-F238E27FC236}">
                      <a16:creationId xmlns:a16="http://schemas.microsoft.com/office/drawing/2014/main" id="{B19B1289-0B87-41D9-A57F-625BFF006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67218" y="2351265"/>
                  <a:ext cx="243153" cy="243153"/>
                </a:xfrm>
                <a:prstGeom prst="rect">
                  <a:avLst/>
                </a:prstGeom>
              </p:spPr>
            </p:pic>
          </p:grpSp>
          <p:cxnSp>
            <p:nvCxnSpPr>
              <p:cNvPr id="35" name="Straight Connector 34">
                <a:extLst>
                  <a:ext uri="{FF2B5EF4-FFF2-40B4-BE49-F238E27FC236}">
                    <a16:creationId xmlns:a16="http://schemas.microsoft.com/office/drawing/2014/main" id="{DBDE8340-77E3-40D8-A180-0E9372D4CFCB}"/>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F992B5-81FB-4553-95FE-BEC6643F9FFF}"/>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592EBA-0BAB-4731-B62F-288D5D978072}"/>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B675C67C-373D-40DC-83BB-F7C3B8618C19}"/>
                </a:ext>
              </a:extLst>
            </p:cNvPr>
            <p:cNvPicPr>
              <a:picLocks noChangeAspect="1"/>
            </p:cNvPicPr>
            <p:nvPr/>
          </p:nvPicPr>
          <p:blipFill rotWithShape="1">
            <a:blip r:embed="rId9"/>
            <a:srcRect l="7868" t="75623" r="62322" b="1137"/>
            <a:stretch/>
          </p:blipFill>
          <p:spPr>
            <a:xfrm>
              <a:off x="941980" y="3354397"/>
              <a:ext cx="476250" cy="353606"/>
            </a:xfrm>
            <a:prstGeom prst="rect">
              <a:avLst/>
            </a:prstGeom>
            <a:solidFill>
              <a:schemeClr val="bg1"/>
            </a:solidFill>
          </p:spPr>
        </p:pic>
        <p:grpSp>
          <p:nvGrpSpPr>
            <p:cNvPr id="27" name="Group 26">
              <a:extLst>
                <a:ext uri="{FF2B5EF4-FFF2-40B4-BE49-F238E27FC236}">
                  <a16:creationId xmlns:a16="http://schemas.microsoft.com/office/drawing/2014/main" id="{81E5BCED-A742-470A-9377-351015659C57}"/>
                </a:ext>
              </a:extLst>
            </p:cNvPr>
            <p:cNvGrpSpPr/>
            <p:nvPr/>
          </p:nvGrpSpPr>
          <p:grpSpPr>
            <a:xfrm>
              <a:off x="1678698" y="2293266"/>
              <a:ext cx="575953" cy="290130"/>
              <a:chOff x="1419697" y="2812532"/>
              <a:chExt cx="1091632" cy="549900"/>
            </a:xfrm>
          </p:grpSpPr>
          <p:sp>
            <p:nvSpPr>
              <p:cNvPr id="28" name="cloud 4" descr="cloud">
                <a:extLst>
                  <a:ext uri="{FF2B5EF4-FFF2-40B4-BE49-F238E27FC236}">
                    <a16:creationId xmlns:a16="http://schemas.microsoft.com/office/drawing/2014/main" id="{A26D05DD-9532-455A-A3E4-96A19BB49C8C}"/>
                  </a:ext>
                </a:extLst>
              </p:cNvPr>
              <p:cNvSpPr>
                <a:spLocks noChangeAspect="1"/>
              </p:cNvSpPr>
              <p:nvPr/>
            </p:nvSpPr>
            <p:spPr bwMode="auto">
              <a:xfrm flipV="1">
                <a:off x="1419697" y="2812532"/>
                <a:ext cx="558499" cy="3078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cloud 4" descr="cloud">
                <a:extLst>
                  <a:ext uri="{FF2B5EF4-FFF2-40B4-BE49-F238E27FC236}">
                    <a16:creationId xmlns:a16="http://schemas.microsoft.com/office/drawing/2014/main" id="{161A5FC8-3B2C-45E4-8B68-BA345A069EC7}"/>
                  </a:ext>
                </a:extLst>
              </p:cNvPr>
              <p:cNvSpPr>
                <a:spLocks noChangeAspect="1"/>
              </p:cNvSpPr>
              <p:nvPr/>
            </p:nvSpPr>
            <p:spPr bwMode="auto">
              <a:xfrm flipV="1">
                <a:off x="2078600" y="2940283"/>
                <a:ext cx="432729"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cloud 4" descr="cloud">
                <a:extLst>
                  <a:ext uri="{FF2B5EF4-FFF2-40B4-BE49-F238E27FC236}">
                    <a16:creationId xmlns:a16="http://schemas.microsoft.com/office/drawing/2014/main" id="{2FBBC776-7456-475D-8935-6D5DDE4374C6}"/>
                  </a:ext>
                </a:extLst>
              </p:cNvPr>
              <p:cNvSpPr>
                <a:spLocks noChangeAspect="1"/>
              </p:cNvSpPr>
              <p:nvPr/>
            </p:nvSpPr>
            <p:spPr bwMode="auto">
              <a:xfrm flipV="1">
                <a:off x="1701951"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nvGrpSpPr>
          <p:cNvPr id="49" name="Group 48">
            <a:extLst>
              <a:ext uri="{FF2B5EF4-FFF2-40B4-BE49-F238E27FC236}">
                <a16:creationId xmlns:a16="http://schemas.microsoft.com/office/drawing/2014/main" id="{4B3F4F0A-B381-491D-9935-0E3F778A19FE}"/>
              </a:ext>
            </a:extLst>
          </p:cNvPr>
          <p:cNvGrpSpPr/>
          <p:nvPr/>
        </p:nvGrpSpPr>
        <p:grpSpPr>
          <a:xfrm>
            <a:off x="4928430" y="3154258"/>
            <a:ext cx="2362264" cy="830647"/>
            <a:chOff x="5155718" y="2572948"/>
            <a:chExt cx="2362264" cy="830647"/>
          </a:xfrm>
        </p:grpSpPr>
        <p:grpSp>
          <p:nvGrpSpPr>
            <p:cNvPr id="50" name="Group 49">
              <a:extLst>
                <a:ext uri="{FF2B5EF4-FFF2-40B4-BE49-F238E27FC236}">
                  <a16:creationId xmlns:a16="http://schemas.microsoft.com/office/drawing/2014/main" id="{495E305C-FE26-454F-84ED-6167CA53B780}"/>
                </a:ext>
              </a:extLst>
            </p:cNvPr>
            <p:cNvGrpSpPr/>
            <p:nvPr/>
          </p:nvGrpSpPr>
          <p:grpSpPr>
            <a:xfrm>
              <a:off x="5155718" y="2682058"/>
              <a:ext cx="2362264" cy="721537"/>
              <a:chOff x="4607560" y="2803716"/>
              <a:chExt cx="1880033" cy="574244"/>
            </a:xfrm>
          </p:grpSpPr>
          <p:grpSp>
            <p:nvGrpSpPr>
              <p:cNvPr id="52" name="Group 51">
                <a:extLst>
                  <a:ext uri="{FF2B5EF4-FFF2-40B4-BE49-F238E27FC236}">
                    <a16:creationId xmlns:a16="http://schemas.microsoft.com/office/drawing/2014/main" id="{22B5F0A0-03AD-4C58-ADC8-0DF40E968D66}"/>
                  </a:ext>
                </a:extLst>
              </p:cNvPr>
              <p:cNvGrpSpPr/>
              <p:nvPr/>
            </p:nvGrpSpPr>
            <p:grpSpPr>
              <a:xfrm>
                <a:off x="4836485" y="3049171"/>
                <a:ext cx="1267691" cy="83127"/>
                <a:chOff x="1558636" y="2758787"/>
                <a:chExt cx="1267691" cy="83127"/>
              </a:xfrm>
            </p:grpSpPr>
            <p:cxnSp>
              <p:nvCxnSpPr>
                <p:cNvPr id="75" name="Straight Connector 74">
                  <a:extLst>
                    <a:ext uri="{FF2B5EF4-FFF2-40B4-BE49-F238E27FC236}">
                      <a16:creationId xmlns:a16="http://schemas.microsoft.com/office/drawing/2014/main" id="{D779260D-AA0D-44C1-9A47-99B0379C4D16}"/>
                    </a:ext>
                  </a:extLst>
                </p:cNvPr>
                <p:cNvCxnSpPr>
                  <a:cxnSpLocks/>
                </p:cNvCxnSpPr>
                <p:nvPr/>
              </p:nvCxnSpPr>
              <p:spPr>
                <a:xfrm>
                  <a:off x="1558636" y="2800350"/>
                  <a:ext cx="1267691" cy="0"/>
                </a:xfrm>
                <a:prstGeom prst="lin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6" name="Rectangle 40">
                  <a:extLst>
                    <a:ext uri="{FF2B5EF4-FFF2-40B4-BE49-F238E27FC236}">
                      <a16:creationId xmlns:a16="http://schemas.microsoft.com/office/drawing/2014/main" id="{94E7AFFF-EDAF-4B82-BB53-7CDF1FE2BC6F}"/>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useBgFill="1">
            <p:nvSpPr>
              <p:cNvPr id="53" name="Oval 52">
                <a:extLst>
                  <a:ext uri="{FF2B5EF4-FFF2-40B4-BE49-F238E27FC236}">
                    <a16:creationId xmlns:a16="http://schemas.microsoft.com/office/drawing/2014/main" id="{DA2FE374-F85F-401C-BE44-CAF6BD1221A0}"/>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spreadsheet" descr="spreadsheet, data, paper, list">
                <a:extLst>
                  <a:ext uri="{FF2B5EF4-FFF2-40B4-BE49-F238E27FC236}">
                    <a16:creationId xmlns:a16="http://schemas.microsoft.com/office/drawing/2014/main" id="{CE01EBBF-3547-43A6-BA19-4ECEF78EEC12}"/>
                  </a:ext>
                </a:extLst>
              </p:cNvPr>
              <p:cNvGrpSpPr/>
              <p:nvPr/>
            </p:nvGrpSpPr>
            <p:grpSpPr>
              <a:xfrm>
                <a:off x="6223458" y="2922863"/>
                <a:ext cx="264135" cy="333644"/>
                <a:chOff x="6392789" y="3964742"/>
                <a:chExt cx="297505" cy="375795"/>
              </a:xfrm>
            </p:grpSpPr>
            <p:sp>
              <p:nvSpPr>
                <p:cNvPr id="67" name="Freeform: Shape 66">
                  <a:extLst>
                    <a:ext uri="{FF2B5EF4-FFF2-40B4-BE49-F238E27FC236}">
                      <a16:creationId xmlns:a16="http://schemas.microsoft.com/office/drawing/2014/main" id="{6AE5A5C9-35C2-4F92-BBF3-9D4CE0E0638F}"/>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97B3B83-CF64-4AB1-95D2-DFBF5C7B6D63}"/>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771C39DC-E208-4615-9BA3-0FF0653747BE}"/>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064D5CD1-AB7A-4552-9089-1F4AB0DCF027}"/>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FAFF597-DBEC-41A2-BDB8-9444B0F71F33}"/>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9668BA9-128A-46CF-8D91-D3DB19D6FAE9}"/>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D4A351-4B76-4F28-9967-F2272DD74968}"/>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8B809CAE-1D72-4855-B426-FDC3ABA732C2}"/>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code samples" descr="code samples">
                <a:extLst>
                  <a:ext uri="{FF2B5EF4-FFF2-40B4-BE49-F238E27FC236}">
                    <a16:creationId xmlns:a16="http://schemas.microsoft.com/office/drawing/2014/main" id="{77CE5323-5FD4-4C8D-9D72-3611955820B8}"/>
                  </a:ext>
                </a:extLst>
              </p:cNvPr>
              <p:cNvGrpSpPr/>
              <p:nvPr/>
            </p:nvGrpSpPr>
            <p:grpSpPr>
              <a:xfrm>
                <a:off x="5379789" y="3013129"/>
                <a:ext cx="393190" cy="198902"/>
                <a:chOff x="2548477" y="4015530"/>
                <a:chExt cx="500554" cy="253214"/>
              </a:xfrm>
            </p:grpSpPr>
            <p:sp>
              <p:nvSpPr>
                <p:cNvPr id="62" name="Freeform: Shape 61">
                  <a:extLst>
                    <a:ext uri="{FF2B5EF4-FFF2-40B4-BE49-F238E27FC236}">
                      <a16:creationId xmlns:a16="http://schemas.microsoft.com/office/drawing/2014/main" id="{F618E235-183C-458B-9993-F2FF875B2362}"/>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70F87FE-5572-4A7F-93D6-9F45A8B0761A}"/>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2300AAD-3F2A-4D71-A22A-D3956A4E91FC}"/>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B389DB8-2429-4BCC-970F-123835D5907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B7CD7DC-9D8A-4F9C-8169-0264D29FF02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lobe" descr="globe, earth">
                <a:extLst>
                  <a:ext uri="{FF2B5EF4-FFF2-40B4-BE49-F238E27FC236}">
                    <a16:creationId xmlns:a16="http://schemas.microsoft.com/office/drawing/2014/main" id="{281CFB98-058C-4358-9869-EB288F9FC1E2}"/>
                  </a:ext>
                </a:extLst>
              </p:cNvPr>
              <p:cNvGrpSpPr/>
              <p:nvPr/>
            </p:nvGrpSpPr>
            <p:grpSpPr>
              <a:xfrm>
                <a:off x="4607560" y="2803716"/>
                <a:ext cx="574039" cy="574036"/>
                <a:chOff x="8617745" y="2840833"/>
                <a:chExt cx="896938" cy="896934"/>
              </a:xfrm>
            </p:grpSpPr>
            <p:sp>
              <p:nvSpPr>
                <p:cNvPr id="57" name="Oval 56">
                  <a:extLst>
                    <a:ext uri="{FF2B5EF4-FFF2-40B4-BE49-F238E27FC236}">
                      <a16:creationId xmlns:a16="http://schemas.microsoft.com/office/drawing/2014/main" id="{334F8774-1EF2-4DE4-8205-A4EB60B4C81C}"/>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Group 4">
                  <a:extLst>
                    <a:ext uri="{FF2B5EF4-FFF2-40B4-BE49-F238E27FC236}">
                      <a16:creationId xmlns:a16="http://schemas.microsoft.com/office/drawing/2014/main" id="{A231F22E-11E4-48F5-91D2-C894F9498A75}"/>
                    </a:ext>
                  </a:extLst>
                </p:cNvPr>
                <p:cNvGrpSpPr>
                  <a:grpSpLocks noChangeAspect="1"/>
                </p:cNvGrpSpPr>
                <p:nvPr/>
              </p:nvGrpSpPr>
              <p:grpSpPr bwMode="auto">
                <a:xfrm>
                  <a:off x="8617745" y="2840833"/>
                  <a:ext cx="896938" cy="896934"/>
                  <a:chOff x="2177" y="498"/>
                  <a:chExt cx="3324" cy="3324"/>
                </a:xfrm>
                <a:solidFill>
                  <a:srgbClr val="243A5E"/>
                </a:solidFill>
              </p:grpSpPr>
              <p:sp>
                <p:nvSpPr>
                  <p:cNvPr id="59" name="Freeform 5">
                    <a:extLst>
                      <a:ext uri="{FF2B5EF4-FFF2-40B4-BE49-F238E27FC236}">
                        <a16:creationId xmlns:a16="http://schemas.microsoft.com/office/drawing/2014/main" id="{FF375E61-F30B-43F4-9D1A-FB4A5C4DE8AE}"/>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630EA577-836B-481F-A6BD-0BBDAEAB373F}"/>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CE5B3B69-AFF4-47D9-83F4-0D4204F33E3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51" name="Kubernetes" descr="Kubernetes">
              <a:extLst>
                <a:ext uri="{FF2B5EF4-FFF2-40B4-BE49-F238E27FC236}">
                  <a16:creationId xmlns:a16="http://schemas.microsoft.com/office/drawing/2014/main" id="{C1AEF9E2-C701-4F2A-BD43-0CA306EC99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7718" y="2572948"/>
              <a:ext cx="352754" cy="352754"/>
            </a:xfrm>
            <a:prstGeom prst="rect">
              <a:avLst/>
            </a:prstGeom>
          </p:spPr>
        </p:pic>
      </p:grpSp>
      <p:grpSp>
        <p:nvGrpSpPr>
          <p:cNvPr id="77" name="Group 76">
            <a:extLst>
              <a:ext uri="{FF2B5EF4-FFF2-40B4-BE49-F238E27FC236}">
                <a16:creationId xmlns:a16="http://schemas.microsoft.com/office/drawing/2014/main" id="{D412F997-4EBB-4F42-9451-5B42B75299DE}"/>
              </a:ext>
            </a:extLst>
          </p:cNvPr>
          <p:cNvGrpSpPr/>
          <p:nvPr/>
        </p:nvGrpSpPr>
        <p:grpSpPr>
          <a:xfrm>
            <a:off x="9104815" y="2730494"/>
            <a:ext cx="1635184" cy="1492599"/>
            <a:chOff x="9333793" y="2297385"/>
            <a:chExt cx="1635184" cy="1492599"/>
          </a:xfrm>
        </p:grpSpPr>
        <p:sp>
          <p:nvSpPr>
            <p:cNvPr id="78" name="Oval 77">
              <a:extLst>
                <a:ext uri="{FF2B5EF4-FFF2-40B4-BE49-F238E27FC236}">
                  <a16:creationId xmlns:a16="http://schemas.microsoft.com/office/drawing/2014/main" id="{B492A7F1-CA11-4D39-8EC2-F1D479FA8F3D}"/>
                </a:ext>
              </a:extLst>
            </p:cNvPr>
            <p:cNvSpPr/>
            <p:nvPr/>
          </p:nvSpPr>
          <p:spPr bwMode="auto">
            <a:xfrm>
              <a:off x="9446536" y="2421529"/>
              <a:ext cx="1362075" cy="1362075"/>
            </a:xfrm>
            <a:prstGeom prst="ellips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79" name="Oval 78">
              <a:extLst>
                <a:ext uri="{FF2B5EF4-FFF2-40B4-BE49-F238E27FC236}">
                  <a16:creationId xmlns:a16="http://schemas.microsoft.com/office/drawing/2014/main" id="{C756E84B-506C-4D8D-ADCD-0BC97B5C07CA}"/>
                </a:ext>
              </a:extLst>
            </p:cNvPr>
            <p:cNvSpPr/>
            <p:nvPr/>
          </p:nvSpPr>
          <p:spPr bwMode="auto">
            <a:xfrm>
              <a:off x="9968793" y="2297385"/>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80" name="Oval 79">
              <a:extLst>
                <a:ext uri="{FF2B5EF4-FFF2-40B4-BE49-F238E27FC236}">
                  <a16:creationId xmlns:a16="http://schemas.microsoft.com/office/drawing/2014/main" id="{4ABDE915-DB11-4BDA-A278-7E36286A96D5}"/>
                </a:ext>
              </a:extLst>
            </p:cNvPr>
            <p:cNvSpPr/>
            <p:nvPr/>
          </p:nvSpPr>
          <p:spPr bwMode="auto">
            <a:xfrm>
              <a:off x="10651417" y="2770460"/>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E8EAAE54-FE31-41C6-94ED-A55CDE11F330}"/>
                </a:ext>
              </a:extLst>
            </p:cNvPr>
            <p:cNvGrpSpPr/>
            <p:nvPr/>
          </p:nvGrpSpPr>
          <p:grpSpPr>
            <a:xfrm>
              <a:off x="9846235" y="2765517"/>
              <a:ext cx="562679" cy="674104"/>
              <a:chOff x="9542400" y="2520955"/>
              <a:chExt cx="562679" cy="674104"/>
            </a:xfrm>
          </p:grpSpPr>
          <p:grpSp>
            <p:nvGrpSpPr>
              <p:cNvPr id="100" name="Group 99">
                <a:extLst>
                  <a:ext uri="{FF2B5EF4-FFF2-40B4-BE49-F238E27FC236}">
                    <a16:creationId xmlns:a16="http://schemas.microsoft.com/office/drawing/2014/main" id="{554341AF-648E-486A-91AF-627B07094A33}"/>
                  </a:ext>
                </a:extLst>
              </p:cNvPr>
              <p:cNvGrpSpPr/>
              <p:nvPr/>
            </p:nvGrpSpPr>
            <p:grpSpPr>
              <a:xfrm>
                <a:off x="9542400" y="2520955"/>
                <a:ext cx="562679" cy="283443"/>
                <a:chOff x="1419697" y="2812532"/>
                <a:chExt cx="1091633" cy="549900"/>
              </a:xfrm>
            </p:grpSpPr>
            <p:sp>
              <p:nvSpPr>
                <p:cNvPr id="118" name="cloud 4" descr="cloud">
                  <a:extLst>
                    <a:ext uri="{FF2B5EF4-FFF2-40B4-BE49-F238E27FC236}">
                      <a16:creationId xmlns:a16="http://schemas.microsoft.com/office/drawing/2014/main" id="{97A5E3D1-D325-4914-99CD-7347B43B147A}"/>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9" name="cloud 4" descr="cloud">
                  <a:extLst>
                    <a:ext uri="{FF2B5EF4-FFF2-40B4-BE49-F238E27FC236}">
                      <a16:creationId xmlns:a16="http://schemas.microsoft.com/office/drawing/2014/main" id="{FF7EE734-BB3D-4D7D-B8DF-B64BF76E308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0" name="cloud 4" descr="cloud">
                  <a:extLst>
                    <a:ext uri="{FF2B5EF4-FFF2-40B4-BE49-F238E27FC236}">
                      <a16:creationId xmlns:a16="http://schemas.microsoft.com/office/drawing/2014/main" id="{561C780D-416A-4EB4-8E84-013194B9A0C7}"/>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01" name="Group 100">
                <a:extLst>
                  <a:ext uri="{FF2B5EF4-FFF2-40B4-BE49-F238E27FC236}">
                    <a16:creationId xmlns:a16="http://schemas.microsoft.com/office/drawing/2014/main" id="{6A274DE6-CC95-40FF-BB09-F2A2E77AC722}"/>
                  </a:ext>
                </a:extLst>
              </p:cNvPr>
              <p:cNvGrpSpPr/>
              <p:nvPr/>
            </p:nvGrpSpPr>
            <p:grpSpPr>
              <a:xfrm>
                <a:off x="9562077" y="2746782"/>
                <a:ext cx="423298" cy="448277"/>
                <a:chOff x="6510727" y="4347819"/>
                <a:chExt cx="499674" cy="529160"/>
              </a:xfrm>
            </p:grpSpPr>
            <p:sp>
              <p:nvSpPr>
                <p:cNvPr id="102" name="Freeform: Shape 101">
                  <a:extLst>
                    <a:ext uri="{FF2B5EF4-FFF2-40B4-BE49-F238E27FC236}">
                      <a16:creationId xmlns:a16="http://schemas.microsoft.com/office/drawing/2014/main" id="{70D14597-6375-4033-B542-F4359EB693D8}"/>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4CD8F4E9-3D3E-45E1-9840-C17DFD41AD51}"/>
                    </a:ext>
                  </a:extLst>
                </p:cNvPr>
                <p:cNvGrpSpPr/>
                <p:nvPr/>
              </p:nvGrpSpPr>
              <p:grpSpPr>
                <a:xfrm>
                  <a:off x="6558497" y="4441365"/>
                  <a:ext cx="282498" cy="101334"/>
                  <a:chOff x="3292936" y="2556427"/>
                  <a:chExt cx="597929" cy="214484"/>
                </a:xfrm>
                <a:solidFill>
                  <a:schemeClr val="bg1"/>
                </a:solidFill>
              </p:grpSpPr>
              <p:sp useBgFill="1">
                <p:nvSpPr>
                  <p:cNvPr id="114" name="Rectangle 113">
                    <a:extLst>
                      <a:ext uri="{FF2B5EF4-FFF2-40B4-BE49-F238E27FC236}">
                        <a16:creationId xmlns:a16="http://schemas.microsoft.com/office/drawing/2014/main" id="{81EBC739-3DDD-4E39-BDB1-BE6B1DF2AE2C}"/>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5" name="Rectangle 114">
                    <a:extLst>
                      <a:ext uri="{FF2B5EF4-FFF2-40B4-BE49-F238E27FC236}">
                        <a16:creationId xmlns:a16="http://schemas.microsoft.com/office/drawing/2014/main" id="{01C4C849-060C-4EA2-81A1-2F0330E3BBCD}"/>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6" name="Rectangle 115">
                    <a:extLst>
                      <a:ext uri="{FF2B5EF4-FFF2-40B4-BE49-F238E27FC236}">
                        <a16:creationId xmlns:a16="http://schemas.microsoft.com/office/drawing/2014/main" id="{AD4983FD-0155-41E1-9100-85CED18D91E2}"/>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7" name="Rectangle 116">
                    <a:extLst>
                      <a:ext uri="{FF2B5EF4-FFF2-40B4-BE49-F238E27FC236}">
                        <a16:creationId xmlns:a16="http://schemas.microsoft.com/office/drawing/2014/main" id="{8C67FFE8-ACE8-499A-B952-BFD36B2120C3}"/>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106" name="Group 105">
                  <a:extLst>
                    <a:ext uri="{FF2B5EF4-FFF2-40B4-BE49-F238E27FC236}">
                      <a16:creationId xmlns:a16="http://schemas.microsoft.com/office/drawing/2014/main" id="{73904D11-5AB1-4862-BF5E-0932A1998CD2}"/>
                    </a:ext>
                  </a:extLst>
                </p:cNvPr>
                <p:cNvGrpSpPr/>
                <p:nvPr/>
              </p:nvGrpSpPr>
              <p:grpSpPr>
                <a:xfrm>
                  <a:off x="6558497" y="4576276"/>
                  <a:ext cx="282498" cy="101334"/>
                  <a:chOff x="3292936" y="2556427"/>
                  <a:chExt cx="597929" cy="214484"/>
                </a:xfrm>
                <a:solidFill>
                  <a:schemeClr val="bg1"/>
                </a:solidFill>
              </p:grpSpPr>
              <p:sp useBgFill="1">
                <p:nvSpPr>
                  <p:cNvPr id="110" name="Rectangle 109">
                    <a:extLst>
                      <a:ext uri="{FF2B5EF4-FFF2-40B4-BE49-F238E27FC236}">
                        <a16:creationId xmlns:a16="http://schemas.microsoft.com/office/drawing/2014/main" id="{CEFE5521-19CF-4CA3-AC09-EA29281E7F32}"/>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1" name="Rectangle 110">
                    <a:extLst>
                      <a:ext uri="{FF2B5EF4-FFF2-40B4-BE49-F238E27FC236}">
                        <a16:creationId xmlns:a16="http://schemas.microsoft.com/office/drawing/2014/main" id="{FCCAD899-9F3A-4FB5-9D8F-8F7D47D99829}"/>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2" name="Rectangle 111">
                    <a:extLst>
                      <a:ext uri="{FF2B5EF4-FFF2-40B4-BE49-F238E27FC236}">
                        <a16:creationId xmlns:a16="http://schemas.microsoft.com/office/drawing/2014/main" id="{A1AA9A01-CE04-4166-8586-60B41B02F5A7}"/>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3" name="Rectangle 112">
                    <a:extLst>
                      <a:ext uri="{FF2B5EF4-FFF2-40B4-BE49-F238E27FC236}">
                        <a16:creationId xmlns:a16="http://schemas.microsoft.com/office/drawing/2014/main" id="{FD46D25F-A252-47B0-80B9-B71DCCA13A48}"/>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107" name="Rectangle 106">
                  <a:extLst>
                    <a:ext uri="{FF2B5EF4-FFF2-40B4-BE49-F238E27FC236}">
                      <a16:creationId xmlns:a16="http://schemas.microsoft.com/office/drawing/2014/main" id="{BFF55675-356D-4518-A203-E94EE387BD11}"/>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8" name="Rectangle 107">
                  <a:extLst>
                    <a:ext uri="{FF2B5EF4-FFF2-40B4-BE49-F238E27FC236}">
                      <a16:creationId xmlns:a16="http://schemas.microsoft.com/office/drawing/2014/main" id="{064D996D-F907-4357-A455-C868FDF0A271}"/>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9" name="Rectangle 108">
                  <a:extLst>
                    <a:ext uri="{FF2B5EF4-FFF2-40B4-BE49-F238E27FC236}">
                      <a16:creationId xmlns:a16="http://schemas.microsoft.com/office/drawing/2014/main" id="{7A078870-3381-439E-B49D-9B82D62B3DC5}"/>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grpSp>
          <p:nvGrpSpPr>
            <p:cNvPr id="82" name="Group 81">
              <a:extLst>
                <a:ext uri="{FF2B5EF4-FFF2-40B4-BE49-F238E27FC236}">
                  <a16:creationId xmlns:a16="http://schemas.microsoft.com/office/drawing/2014/main" id="{135BF0A4-C721-4F35-9B48-38009F051510}"/>
                </a:ext>
              </a:extLst>
            </p:cNvPr>
            <p:cNvGrpSpPr/>
            <p:nvPr/>
          </p:nvGrpSpPr>
          <p:grpSpPr>
            <a:xfrm>
              <a:off x="10450816" y="3472424"/>
              <a:ext cx="317560" cy="317560"/>
              <a:chOff x="9978965" y="3311263"/>
              <a:chExt cx="317560" cy="317560"/>
            </a:xfrm>
          </p:grpSpPr>
          <p:sp useBgFill="1">
            <p:nvSpPr>
              <p:cNvPr id="98" name="Oval 97">
                <a:extLst>
                  <a:ext uri="{FF2B5EF4-FFF2-40B4-BE49-F238E27FC236}">
                    <a16:creationId xmlns:a16="http://schemas.microsoft.com/office/drawing/2014/main" id="{AF74D8A5-25B1-4FCE-8C5D-F7BC23E2CDE8}"/>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9" name="Graphic 98">
                <a:extLst>
                  <a:ext uri="{FF2B5EF4-FFF2-40B4-BE49-F238E27FC236}">
                    <a16:creationId xmlns:a16="http://schemas.microsoft.com/office/drawing/2014/main" id="{0A15791B-47ED-4540-B6BE-023E664B0E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6141" y="3370345"/>
                <a:ext cx="204159" cy="204159"/>
              </a:xfrm>
              <a:prstGeom prst="rect">
                <a:avLst/>
              </a:prstGeom>
            </p:spPr>
          </p:pic>
        </p:grpSp>
        <p:grpSp>
          <p:nvGrpSpPr>
            <p:cNvPr id="83" name="Group 82">
              <a:extLst>
                <a:ext uri="{FF2B5EF4-FFF2-40B4-BE49-F238E27FC236}">
                  <a16:creationId xmlns:a16="http://schemas.microsoft.com/office/drawing/2014/main" id="{E3FC21F2-D4CC-4E88-A4DA-7C8DA9D14B08}"/>
                </a:ext>
              </a:extLst>
            </p:cNvPr>
            <p:cNvGrpSpPr/>
            <p:nvPr/>
          </p:nvGrpSpPr>
          <p:grpSpPr>
            <a:xfrm>
              <a:off x="9333793" y="2770460"/>
              <a:ext cx="317560" cy="317560"/>
              <a:chOff x="9109015" y="2269863"/>
              <a:chExt cx="317560" cy="317560"/>
            </a:xfrm>
          </p:grpSpPr>
          <p:sp useBgFill="1">
            <p:nvSpPr>
              <p:cNvPr id="94" name="Oval 93">
                <a:extLst>
                  <a:ext uri="{FF2B5EF4-FFF2-40B4-BE49-F238E27FC236}">
                    <a16:creationId xmlns:a16="http://schemas.microsoft.com/office/drawing/2014/main" id="{08F9148F-C9B2-44C8-9AEA-E385E681108F}"/>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7" name="Graphic 96">
                <a:extLst>
                  <a:ext uri="{FF2B5EF4-FFF2-40B4-BE49-F238E27FC236}">
                    <a16:creationId xmlns:a16="http://schemas.microsoft.com/office/drawing/2014/main" id="{08FB56E5-B25A-4E0F-97EC-AA331EC53C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8702" y="2309550"/>
                <a:ext cx="238186" cy="238186"/>
              </a:xfrm>
              <a:prstGeom prst="rect">
                <a:avLst/>
              </a:prstGeom>
            </p:spPr>
          </p:pic>
        </p:grpSp>
        <p:grpSp>
          <p:nvGrpSpPr>
            <p:cNvPr id="84" name="Group 83">
              <a:extLst>
                <a:ext uri="{FF2B5EF4-FFF2-40B4-BE49-F238E27FC236}">
                  <a16:creationId xmlns:a16="http://schemas.microsoft.com/office/drawing/2014/main" id="{C37D634F-60E2-47B6-A8E3-03C74432CA80}"/>
                </a:ext>
              </a:extLst>
            </p:cNvPr>
            <p:cNvGrpSpPr/>
            <p:nvPr/>
          </p:nvGrpSpPr>
          <p:grpSpPr>
            <a:xfrm>
              <a:off x="9537570" y="3472424"/>
              <a:ext cx="317560" cy="317560"/>
              <a:chOff x="8975665" y="2882638"/>
              <a:chExt cx="317560" cy="317560"/>
            </a:xfrm>
          </p:grpSpPr>
          <p:sp useBgFill="1">
            <p:nvSpPr>
              <p:cNvPr id="87" name="Oval 86">
                <a:extLst>
                  <a:ext uri="{FF2B5EF4-FFF2-40B4-BE49-F238E27FC236}">
                    <a16:creationId xmlns:a16="http://schemas.microsoft.com/office/drawing/2014/main" id="{CE6714CF-1270-4F46-BB2A-26A99B12B2AE}"/>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2" name="Graphic 91">
                <a:extLst>
                  <a:ext uri="{FF2B5EF4-FFF2-40B4-BE49-F238E27FC236}">
                    <a16:creationId xmlns:a16="http://schemas.microsoft.com/office/drawing/2014/main" id="{4E85C044-7C9D-425F-B860-83179B71CE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12971" y="2919944"/>
                <a:ext cx="242948" cy="242948"/>
              </a:xfrm>
              <a:prstGeom prst="rect">
                <a:avLst/>
              </a:prstGeom>
            </p:spPr>
          </p:pic>
        </p:grpSp>
        <p:pic>
          <p:nvPicPr>
            <p:cNvPr id="85" name="Graphic 84">
              <a:extLst>
                <a:ext uri="{FF2B5EF4-FFF2-40B4-BE49-F238E27FC236}">
                  <a16:creationId xmlns:a16="http://schemas.microsoft.com/office/drawing/2014/main" id="{ABA0390F-3FA1-4D18-92DC-B4211A25F7A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1888" y="2330480"/>
              <a:ext cx="251370" cy="251370"/>
            </a:xfrm>
            <a:prstGeom prst="rect">
              <a:avLst/>
            </a:prstGeom>
          </p:spPr>
        </p:pic>
        <p:pic>
          <p:nvPicPr>
            <p:cNvPr id="86" name="Kubernetes" descr="Kubernetes">
              <a:extLst>
                <a:ext uri="{FF2B5EF4-FFF2-40B4-BE49-F238E27FC236}">
                  <a16:creationId xmlns:a16="http://schemas.microsoft.com/office/drawing/2014/main" id="{4ADEF16F-27EA-4711-946A-7E93BBA6C9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83197" y="2802240"/>
              <a:ext cx="254000" cy="254000"/>
            </a:xfrm>
            <a:prstGeom prst="rect">
              <a:avLst/>
            </a:prstGeom>
          </p:spPr>
        </p:pic>
      </p:grpSp>
    </p:spTree>
    <p:extLst>
      <p:ext uri="{BB962C8B-B14F-4D97-AF65-F5344CB8AC3E}">
        <p14:creationId xmlns:p14="http://schemas.microsoft.com/office/powerpoint/2010/main" val="2639301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B501E-97D6-4F46-BC55-B12DC6340C7A}"/>
              </a:ext>
              <a:ext uri="{C183D7F6-B498-43B3-948B-1728B52AA6E4}">
                <adec:decorative xmlns:adec="http://schemas.microsoft.com/office/drawing/2017/decorative" val="1"/>
              </a:ext>
            </a:extLst>
          </p:cNvPr>
          <p:cNvSpPr/>
          <p:nvPr/>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25" name="Title 124">
            <a:extLst>
              <a:ext uri="{FF2B5EF4-FFF2-40B4-BE49-F238E27FC236}">
                <a16:creationId xmlns:a16="http://schemas.microsoft.com/office/drawing/2014/main" id="{2EFB8229-314F-4F35-9584-809C299E7F53}"/>
              </a:ext>
            </a:extLst>
          </p:cNvPr>
          <p:cNvSpPr txBox="1">
            <a:spLocks noGrp="1"/>
          </p:cNvSpPr>
          <p:nvPr>
            <p:ph type="title" idx="4294967295"/>
          </p:nvPr>
        </p:nvSpPr>
        <p:spPr>
          <a:xfrm>
            <a:off x="5373131" y="2231401"/>
            <a:ext cx="5223184" cy="3323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Segoe UI Semibold"/>
                <a:ea typeface="+mj-ea"/>
                <a:cs typeface="+mj-cs"/>
              </a:rPr>
              <a:t>Single control plane with </a:t>
            </a:r>
            <a:r>
              <a:rPr kumimoji="0" lang="en-US" sz="2400" b="0" i="0" u="none" strike="noStrike" kern="1200" cap="none" spc="0" normalizeH="0" baseline="0" noProof="0">
                <a:ln>
                  <a:noFill/>
                </a:ln>
                <a:solidFill>
                  <a:srgbClr val="50E6FF"/>
                </a:solidFill>
                <a:effectLst/>
                <a:uLnTx/>
                <a:uFillTx/>
                <a:latin typeface="Segoe UI Semibold"/>
                <a:ea typeface="+mj-ea"/>
                <a:cs typeface="+mj-cs"/>
              </a:rPr>
              <a:t>Azure Arc</a:t>
            </a:r>
          </a:p>
        </p:txBody>
      </p:sp>
      <p:sp>
        <p:nvSpPr>
          <p:cNvPr id="25" name="Rectangle 24">
            <a:extLst>
              <a:ext uri="{FF2B5EF4-FFF2-40B4-BE49-F238E27FC236}">
                <a16:creationId xmlns:a16="http://schemas.microsoft.com/office/drawing/2014/main" id="{45D73A33-D5DD-4D78-89A8-7D079C3796C6}"/>
              </a:ext>
              <a:ext uri="{C183D7F6-B498-43B3-948B-1728B52AA6E4}">
                <adec:decorative xmlns:adec="http://schemas.microsoft.com/office/drawing/2017/decorative" val="1"/>
              </a:ext>
            </a:extLst>
          </p:cNvPr>
          <p:cNvSpPr/>
          <p:nvPr/>
        </p:nvSpPr>
        <p:spPr>
          <a:xfrm>
            <a:off x="4625596" y="3378101"/>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6" name="TextBox 25">
            <a:extLst>
              <a:ext uri="{FF2B5EF4-FFF2-40B4-BE49-F238E27FC236}">
                <a16:creationId xmlns:a16="http://schemas.microsoft.com/office/drawing/2014/main" id="{C0ED0D61-002D-4BBB-9D5A-81804822E8D3}"/>
              </a:ext>
            </a:extLst>
          </p:cNvPr>
          <p:cNvSpPr txBox="1"/>
          <p:nvPr/>
        </p:nvSpPr>
        <p:spPr>
          <a:xfrm>
            <a:off x="4087081" y="3442646"/>
            <a:ext cx="449048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Arc-enabled infrastructure</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Connect and operate hybrid resources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as native Azure resources</a:t>
            </a:r>
          </a:p>
        </p:txBody>
      </p:sp>
      <p:sp>
        <p:nvSpPr>
          <p:cNvPr id="28" name="Rectangle 27">
            <a:extLst>
              <a:ext uri="{FF2B5EF4-FFF2-40B4-BE49-F238E27FC236}">
                <a16:creationId xmlns:a16="http://schemas.microsoft.com/office/drawing/2014/main" id="{9917B099-2699-4668-9ED6-C0C6AE06DE02}"/>
              </a:ext>
              <a:ext uri="{C183D7F6-B498-43B3-948B-1728B52AA6E4}">
                <adec:decorative xmlns:adec="http://schemas.microsoft.com/office/drawing/2017/decorative" val="1"/>
              </a:ext>
            </a:extLst>
          </p:cNvPr>
          <p:cNvSpPr/>
          <p:nvPr/>
        </p:nvSpPr>
        <p:spPr>
          <a:xfrm>
            <a:off x="8274049" y="3381627"/>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9" name="TextBox 28">
            <a:extLst>
              <a:ext uri="{FF2B5EF4-FFF2-40B4-BE49-F238E27FC236}">
                <a16:creationId xmlns:a16="http://schemas.microsoft.com/office/drawing/2014/main" id="{A7448A2D-3542-43CB-9A71-4015D9B6F815}"/>
              </a:ext>
            </a:extLst>
          </p:cNvPr>
          <p:cNvSpPr txBox="1"/>
          <p:nvPr/>
        </p:nvSpPr>
        <p:spPr>
          <a:xfrm>
            <a:off x="8287682" y="3446054"/>
            <a:ext cx="341345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Arc-enabled services</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and run Azure services outside of Azure while still operating it from Azure</a:t>
            </a:r>
          </a:p>
        </p:txBody>
      </p:sp>
      <p:cxnSp>
        <p:nvCxnSpPr>
          <p:cNvPr id="4" name="Straight Connector 3">
            <a:extLst>
              <a:ext uri="{FF2B5EF4-FFF2-40B4-BE49-F238E27FC236}">
                <a16:creationId xmlns:a16="http://schemas.microsoft.com/office/drawing/2014/main" id="{C3D4D9DD-95F0-42CA-93D3-68A90450766F}"/>
              </a:ext>
              <a:ext uri="{C183D7F6-B498-43B3-948B-1728B52AA6E4}">
                <adec:decorative xmlns:adec="http://schemas.microsoft.com/office/drawing/2017/decorative" val="1"/>
              </a:ext>
            </a:extLst>
          </p:cNvPr>
          <p:cNvCxnSpPr>
            <a:cxnSpLocks/>
          </p:cNvCxnSpPr>
          <p:nvPr/>
        </p:nvCxnSpPr>
        <p:spPr>
          <a:xfrm flipV="1">
            <a:off x="10000777" y="2866321"/>
            <a:ext cx="0" cy="463527"/>
          </a:xfrm>
          <a:prstGeom prst="line">
            <a:avLst/>
          </a:prstGeom>
          <a:noFill/>
          <a:ln w="19050" cap="flat" cmpd="sng" algn="ctr">
            <a:solidFill>
              <a:schemeClr val="accent1"/>
            </a:solidFill>
            <a:prstDash val="solid"/>
            <a:headEnd type="arrow"/>
            <a:tailEnd type="none"/>
          </a:ln>
          <a:effectLst/>
        </p:spPr>
      </p:cxnSp>
      <p:cxnSp>
        <p:nvCxnSpPr>
          <p:cNvPr id="8" name="Straight Connector 7">
            <a:extLst>
              <a:ext uri="{FF2B5EF4-FFF2-40B4-BE49-F238E27FC236}">
                <a16:creationId xmlns:a16="http://schemas.microsoft.com/office/drawing/2014/main" id="{C84C1588-EBC3-4528-860F-81A490B6A47A}"/>
              </a:ext>
              <a:ext uri="{C183D7F6-B498-43B3-948B-1728B52AA6E4}">
                <adec:decorative xmlns:adec="http://schemas.microsoft.com/office/drawing/2017/decorative" val="1"/>
              </a:ext>
            </a:extLst>
          </p:cNvPr>
          <p:cNvCxnSpPr>
            <a:cxnSpLocks/>
          </p:cNvCxnSpPr>
          <p:nvPr/>
        </p:nvCxnSpPr>
        <p:spPr>
          <a:xfrm>
            <a:off x="6332324" y="2866321"/>
            <a:ext cx="0" cy="447122"/>
          </a:xfrm>
          <a:prstGeom prst="line">
            <a:avLst/>
          </a:prstGeom>
          <a:noFill/>
          <a:ln w="19050" cap="flat" cmpd="sng" algn="ctr">
            <a:solidFill>
              <a:srgbClr val="50E6FF"/>
            </a:solidFill>
            <a:prstDash val="solid"/>
            <a:headEnd type="arrow"/>
            <a:tailEnd type="none"/>
          </a:ln>
          <a:effectLst/>
        </p:spPr>
      </p:cxnSp>
      <p:sp>
        <p:nvSpPr>
          <p:cNvPr id="7" name="Graphic 117" descr="Cloud">
            <a:extLst>
              <a:ext uri="{FF2B5EF4-FFF2-40B4-BE49-F238E27FC236}">
                <a16:creationId xmlns:a16="http://schemas.microsoft.com/office/drawing/2014/main" id="{A81A5CB1-23DA-C640-B9C9-A8B11282B827}"/>
              </a:ext>
            </a:extLst>
          </p:cNvPr>
          <p:cNvSpPr/>
          <p:nvPr/>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0B6DF372-D009-D84F-9DD4-EA472A2B74F7}"/>
              </a:ext>
            </a:extLst>
          </p:cNvPr>
          <p:cNvGrpSpPr/>
          <p:nvPr/>
        </p:nvGrpSpPr>
        <p:grpSpPr>
          <a:xfrm>
            <a:off x="1278640" y="1965444"/>
            <a:ext cx="2512217" cy="493858"/>
            <a:chOff x="8561608" y="2785729"/>
            <a:chExt cx="1405900" cy="265698"/>
          </a:xfrm>
        </p:grpSpPr>
        <p:pic>
          <p:nvPicPr>
            <p:cNvPr id="120" name="Picture 119" descr="A picture containing drawing&#10;&#10;Description automatically generated">
              <a:extLst>
                <a:ext uri="{FF2B5EF4-FFF2-40B4-BE49-F238E27FC236}">
                  <a16:creationId xmlns:a16="http://schemas.microsoft.com/office/drawing/2014/main" id="{A21F8764-9BF0-4841-ABC6-E308AF36C074}"/>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1" name="Picture 120" descr="A picture containing drawing&#10;&#10;Description automatically generated">
              <a:extLst>
                <a:ext uri="{FF2B5EF4-FFF2-40B4-BE49-F238E27FC236}">
                  <a16:creationId xmlns:a16="http://schemas.microsoft.com/office/drawing/2014/main" id="{1684C1A6-64B5-0547-96F7-E6B98BD2CC2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nvGrpSpPr>
          <p:cNvPr id="39" name="Group 38">
            <a:extLst>
              <a:ext uri="{FF2B5EF4-FFF2-40B4-BE49-F238E27FC236}">
                <a16:creationId xmlns:a16="http://schemas.microsoft.com/office/drawing/2014/main" id="{D517415F-216F-43F3-9C9A-30E160CA59CD}"/>
              </a:ext>
            </a:extLst>
          </p:cNvPr>
          <p:cNvGrpSpPr/>
          <p:nvPr/>
        </p:nvGrpSpPr>
        <p:grpSpPr>
          <a:xfrm>
            <a:off x="6174615" y="5144164"/>
            <a:ext cx="3890483" cy="894686"/>
            <a:chOff x="6019198" y="5236776"/>
            <a:chExt cx="3798891" cy="842261"/>
          </a:xfrm>
        </p:grpSpPr>
        <p:sp>
          <p:nvSpPr>
            <p:cNvPr id="40" name="Rectangle 39">
              <a:extLst>
                <a:ext uri="{FF2B5EF4-FFF2-40B4-BE49-F238E27FC236}">
                  <a16:creationId xmlns:a16="http://schemas.microsoft.com/office/drawing/2014/main" id="{F1E3C5D5-538D-4662-943D-B80E477A4CF2}"/>
                </a:ext>
                <a:ext uri="{C183D7F6-B498-43B3-948B-1728B52AA6E4}">
                  <adec:decorative xmlns:adec="http://schemas.microsoft.com/office/drawing/2017/decorative" val="1"/>
                </a:ext>
              </a:extLst>
            </p:cNvPr>
            <p:cNvSpPr/>
            <p:nvPr/>
          </p:nvSpPr>
          <p:spPr bwMode="auto">
            <a:xfrm>
              <a:off x="6019198" y="5236776"/>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41" name="Group 40">
              <a:extLst>
                <a:ext uri="{FF2B5EF4-FFF2-40B4-BE49-F238E27FC236}">
                  <a16:creationId xmlns:a16="http://schemas.microsoft.com/office/drawing/2014/main" id="{E88AFE5F-6022-423F-9BBE-4CE80A5ADAD5}"/>
                </a:ext>
              </a:extLst>
            </p:cNvPr>
            <p:cNvGrpSpPr/>
            <p:nvPr/>
          </p:nvGrpSpPr>
          <p:grpSpPr>
            <a:xfrm>
              <a:off x="6343322" y="5428291"/>
              <a:ext cx="3037433" cy="500498"/>
              <a:chOff x="6343322" y="5428291"/>
              <a:chExt cx="3037433" cy="500498"/>
            </a:xfrm>
          </p:grpSpPr>
          <p:grpSp>
            <p:nvGrpSpPr>
              <p:cNvPr id="42" name="Group 41" descr="Multi-cloud">
                <a:extLst>
                  <a:ext uri="{FF2B5EF4-FFF2-40B4-BE49-F238E27FC236}">
                    <a16:creationId xmlns:a16="http://schemas.microsoft.com/office/drawing/2014/main" id="{559D5C36-2876-46E5-BD1A-CB91AEC03386}"/>
                  </a:ext>
                </a:extLst>
              </p:cNvPr>
              <p:cNvGrpSpPr/>
              <p:nvPr/>
            </p:nvGrpSpPr>
            <p:grpSpPr>
              <a:xfrm>
                <a:off x="6343322" y="5444669"/>
                <a:ext cx="817531" cy="484120"/>
                <a:chOff x="6764620" y="5811979"/>
                <a:chExt cx="817531" cy="484120"/>
              </a:xfrm>
            </p:grpSpPr>
            <p:sp>
              <p:nvSpPr>
                <p:cNvPr id="67" name="Rectangle 66">
                  <a:extLst>
                    <a:ext uri="{FF2B5EF4-FFF2-40B4-BE49-F238E27FC236}">
                      <a16:creationId xmlns:a16="http://schemas.microsoft.com/office/drawing/2014/main" id="{60840E2A-E1EF-4A41-82F5-C88321933710}"/>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68" name="Group 67">
                  <a:extLst>
                    <a:ext uri="{FF2B5EF4-FFF2-40B4-BE49-F238E27FC236}">
                      <a16:creationId xmlns:a16="http://schemas.microsoft.com/office/drawing/2014/main" id="{6163C90E-95E6-49EA-BB7D-8FB3F8D32EA9}"/>
                    </a:ext>
                  </a:extLst>
                </p:cNvPr>
                <p:cNvGrpSpPr/>
                <p:nvPr/>
              </p:nvGrpSpPr>
              <p:grpSpPr>
                <a:xfrm>
                  <a:off x="6955186" y="5811979"/>
                  <a:ext cx="436399" cy="243012"/>
                  <a:chOff x="8293891" y="5276034"/>
                  <a:chExt cx="575789" cy="320633"/>
                </a:xfrm>
              </p:grpSpPr>
              <p:sp>
                <p:nvSpPr>
                  <p:cNvPr id="69" name="Cloud">
                    <a:extLst>
                      <a:ext uri="{FF2B5EF4-FFF2-40B4-BE49-F238E27FC236}">
                        <a16:creationId xmlns:a16="http://schemas.microsoft.com/office/drawing/2014/main" id="{ED80F273-52DD-46B4-AC13-E475DDB0D706}"/>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Cloud">
                    <a:extLst>
                      <a:ext uri="{FF2B5EF4-FFF2-40B4-BE49-F238E27FC236}">
                        <a16:creationId xmlns:a16="http://schemas.microsoft.com/office/drawing/2014/main" id="{E315A259-481A-47FD-BFD3-BDFAECCD9ECD}"/>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43" name="Group 42" descr="Datacenter">
                <a:extLst>
                  <a:ext uri="{FF2B5EF4-FFF2-40B4-BE49-F238E27FC236}">
                    <a16:creationId xmlns:a16="http://schemas.microsoft.com/office/drawing/2014/main" id="{461E1180-C3E0-4CEA-AA5C-02587AD15AD5}"/>
                  </a:ext>
                </a:extLst>
              </p:cNvPr>
              <p:cNvGrpSpPr/>
              <p:nvPr/>
            </p:nvGrpSpPr>
            <p:grpSpPr>
              <a:xfrm>
                <a:off x="7618326" y="5431874"/>
                <a:ext cx="765338" cy="496915"/>
                <a:chOff x="7925127" y="5808392"/>
                <a:chExt cx="765338" cy="496915"/>
              </a:xfrm>
            </p:grpSpPr>
            <p:sp>
              <p:nvSpPr>
                <p:cNvPr id="56" name="Rectangle 55">
                  <a:extLst>
                    <a:ext uri="{FF2B5EF4-FFF2-40B4-BE49-F238E27FC236}">
                      <a16:creationId xmlns:a16="http://schemas.microsoft.com/office/drawing/2014/main" id="{41B42E78-EC40-43C7-BCC5-F34AF1307CCE}"/>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59" name="Picture 58">
                  <a:extLst>
                    <a:ext uri="{FF2B5EF4-FFF2-40B4-BE49-F238E27FC236}">
                      <a16:creationId xmlns:a16="http://schemas.microsoft.com/office/drawing/2014/main" id="{1393C9D7-CFAB-4951-8B57-4E4A46A275F4}"/>
                    </a:ext>
                  </a:extLst>
                </p:cNvPr>
                <p:cNvPicPr>
                  <a:picLocks noChangeAspect="1"/>
                </p:cNvPicPr>
                <p:nvPr/>
              </p:nvPicPr>
              <p:blipFill>
                <a:blip r:embed="rId6"/>
                <a:srcRect/>
                <a:stretch/>
              </p:blipFill>
              <p:spPr>
                <a:xfrm>
                  <a:off x="8170298" y="5808392"/>
                  <a:ext cx="274997" cy="274997"/>
                </a:xfrm>
                <a:prstGeom prst="rect">
                  <a:avLst/>
                </a:prstGeom>
              </p:spPr>
            </p:pic>
          </p:grpSp>
          <p:grpSp>
            <p:nvGrpSpPr>
              <p:cNvPr id="44" name="Group 43" descr="Edge">
                <a:extLst>
                  <a:ext uri="{FF2B5EF4-FFF2-40B4-BE49-F238E27FC236}">
                    <a16:creationId xmlns:a16="http://schemas.microsoft.com/office/drawing/2014/main" id="{D0C84226-11CB-4CE2-A75B-481869D35CAC}"/>
                  </a:ext>
                </a:extLst>
              </p:cNvPr>
              <p:cNvGrpSpPr/>
              <p:nvPr/>
            </p:nvGrpSpPr>
            <p:grpSpPr>
              <a:xfrm>
                <a:off x="9032903" y="5428291"/>
                <a:ext cx="347852" cy="500498"/>
                <a:chOff x="9264400" y="5792951"/>
                <a:chExt cx="347852" cy="500498"/>
              </a:xfrm>
            </p:grpSpPr>
            <p:sp>
              <p:nvSpPr>
                <p:cNvPr id="45" name="Rectangle 44">
                  <a:extLst>
                    <a:ext uri="{FF2B5EF4-FFF2-40B4-BE49-F238E27FC236}">
                      <a16:creationId xmlns:a16="http://schemas.microsoft.com/office/drawing/2014/main" id="{6E73EE18-4B2E-455E-91E3-F2E8E2CF51A7}"/>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46" name="Group 45" descr="factory, manufacturing">
                  <a:extLst>
                    <a:ext uri="{FF2B5EF4-FFF2-40B4-BE49-F238E27FC236}">
                      <a16:creationId xmlns:a16="http://schemas.microsoft.com/office/drawing/2014/main" id="{E96707D5-028C-4332-8EDD-58296AC1F15E}"/>
                    </a:ext>
                  </a:extLst>
                </p:cNvPr>
                <p:cNvGrpSpPr/>
                <p:nvPr/>
              </p:nvGrpSpPr>
              <p:grpSpPr>
                <a:xfrm>
                  <a:off x="9274428" y="5792951"/>
                  <a:ext cx="327797" cy="229616"/>
                  <a:chOff x="4298951" y="1169989"/>
                  <a:chExt cx="328613" cy="230188"/>
                </a:xfrm>
              </p:grpSpPr>
              <p:sp>
                <p:nvSpPr>
                  <p:cNvPr id="47" name="Rectangle 46">
                    <a:extLst>
                      <a:ext uri="{FF2B5EF4-FFF2-40B4-BE49-F238E27FC236}">
                        <a16:creationId xmlns:a16="http://schemas.microsoft.com/office/drawing/2014/main" id="{229F408E-8806-4D0D-8F76-32FB499E87CB}"/>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1CBA8459-7BB0-4F78-8CC1-61124833DED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76664E7B-C785-4E34-8B62-209406D74FBF}"/>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DAE7965-190B-402E-A89F-6786823880CF}"/>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51D9B387-77C6-45F7-9E08-E6C1ABC2E7C5}"/>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grpSp>
      <p:grpSp>
        <p:nvGrpSpPr>
          <p:cNvPr id="9" name="Group 8">
            <a:extLst>
              <a:ext uri="{FF2B5EF4-FFF2-40B4-BE49-F238E27FC236}">
                <a16:creationId xmlns:a16="http://schemas.microsoft.com/office/drawing/2014/main" id="{46B9ED10-BBEB-41E9-85E8-36CF13893B29}"/>
              </a:ext>
            </a:extLst>
          </p:cNvPr>
          <p:cNvGrpSpPr/>
          <p:nvPr/>
        </p:nvGrpSpPr>
        <p:grpSpPr>
          <a:xfrm>
            <a:off x="6224854" y="4595129"/>
            <a:ext cx="3891619" cy="389434"/>
            <a:chOff x="6382115" y="4538276"/>
            <a:chExt cx="3891619" cy="389434"/>
          </a:xfrm>
        </p:grpSpPr>
        <p:grpSp>
          <p:nvGrpSpPr>
            <p:cNvPr id="16" name="Group 15">
              <a:extLst>
                <a:ext uri="{FF2B5EF4-FFF2-40B4-BE49-F238E27FC236}">
                  <a16:creationId xmlns:a16="http://schemas.microsoft.com/office/drawing/2014/main" id="{987B209E-1A82-4497-8871-5C1AAD8C276A}"/>
                </a:ext>
              </a:extLst>
            </p:cNvPr>
            <p:cNvGrpSpPr/>
            <p:nvPr/>
          </p:nvGrpSpPr>
          <p:grpSpPr>
            <a:xfrm>
              <a:off x="6382115" y="4547615"/>
              <a:ext cx="3429028" cy="380095"/>
              <a:chOff x="6382115" y="4547615"/>
              <a:chExt cx="3429028" cy="380095"/>
            </a:xfrm>
          </p:grpSpPr>
          <p:pic>
            <p:nvPicPr>
              <p:cNvPr id="76" name="Graphic 75">
                <a:extLst>
                  <a:ext uri="{FF2B5EF4-FFF2-40B4-BE49-F238E27FC236}">
                    <a16:creationId xmlns:a16="http://schemas.microsoft.com/office/drawing/2014/main" id="{830D4441-2390-44FE-A342-9FFEA8A1D7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2115" y="4556564"/>
                <a:ext cx="365760" cy="365760"/>
              </a:xfrm>
              <a:prstGeom prst="rect">
                <a:avLst/>
              </a:prstGeom>
            </p:spPr>
          </p:pic>
          <p:pic>
            <p:nvPicPr>
              <p:cNvPr id="80" name="Graphic 79">
                <a:extLst>
                  <a:ext uri="{FF2B5EF4-FFF2-40B4-BE49-F238E27FC236}">
                    <a16:creationId xmlns:a16="http://schemas.microsoft.com/office/drawing/2014/main" id="{6BCC8747-C0B2-4442-B0DD-AA15D43D83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9452" y="4547947"/>
                <a:ext cx="365760" cy="365760"/>
              </a:xfrm>
              <a:prstGeom prst="rect">
                <a:avLst/>
              </a:prstGeom>
            </p:spPr>
          </p:pic>
          <p:pic>
            <p:nvPicPr>
              <p:cNvPr id="81" name="Graphic 80">
                <a:extLst>
                  <a:ext uri="{FF2B5EF4-FFF2-40B4-BE49-F238E27FC236}">
                    <a16:creationId xmlns:a16="http://schemas.microsoft.com/office/drawing/2014/main" id="{9B15D68B-6E84-458C-86BB-EED72E19F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321" y="4556564"/>
                <a:ext cx="365760" cy="365760"/>
              </a:xfrm>
              <a:prstGeom prst="rect">
                <a:avLst/>
              </a:prstGeom>
            </p:spPr>
          </p:pic>
          <p:pic>
            <p:nvPicPr>
              <p:cNvPr id="82" name="Graphic 81">
                <a:extLst>
                  <a:ext uri="{FF2B5EF4-FFF2-40B4-BE49-F238E27FC236}">
                    <a16:creationId xmlns:a16="http://schemas.microsoft.com/office/drawing/2014/main" id="{E0003F80-706B-4B5D-A747-8468447BE8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25984" y="4556564"/>
                <a:ext cx="365760" cy="365760"/>
              </a:xfrm>
              <a:prstGeom prst="rect">
                <a:avLst/>
              </a:prstGeom>
            </p:spPr>
          </p:pic>
          <p:pic>
            <p:nvPicPr>
              <p:cNvPr id="83" name="Graphic 82">
                <a:extLst>
                  <a:ext uri="{FF2B5EF4-FFF2-40B4-BE49-F238E27FC236}">
                    <a16:creationId xmlns:a16="http://schemas.microsoft.com/office/drawing/2014/main" id="{BCB95137-CD35-425D-8199-F9ED67B416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76789" y="4556564"/>
                <a:ext cx="365760" cy="365760"/>
              </a:xfrm>
              <a:prstGeom prst="rect">
                <a:avLst/>
              </a:prstGeom>
            </p:spPr>
          </p:pic>
          <p:pic>
            <p:nvPicPr>
              <p:cNvPr id="10" name="Graphic 9">
                <a:extLst>
                  <a:ext uri="{FF2B5EF4-FFF2-40B4-BE49-F238E27FC236}">
                    <a16:creationId xmlns:a16="http://schemas.microsoft.com/office/drawing/2014/main" id="{8B796450-1621-452F-B02E-42204E2A0D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595323" y="4547615"/>
                <a:ext cx="365760" cy="365760"/>
              </a:xfrm>
              <a:prstGeom prst="rect">
                <a:avLst/>
              </a:prstGeom>
            </p:spPr>
          </p:pic>
          <p:pic>
            <p:nvPicPr>
              <p:cNvPr id="13" name="Graphic 12">
                <a:extLst>
                  <a:ext uri="{FF2B5EF4-FFF2-40B4-BE49-F238E27FC236}">
                    <a16:creationId xmlns:a16="http://schemas.microsoft.com/office/drawing/2014/main" id="{05B346F9-46C3-4F9C-BCAC-3D4F7803AB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45383" y="4547615"/>
                <a:ext cx="365760" cy="365760"/>
              </a:xfrm>
              <a:prstGeom prst="rect">
                <a:avLst/>
              </a:prstGeom>
            </p:spPr>
          </p:pic>
          <p:pic>
            <p:nvPicPr>
              <p:cNvPr id="15" name="Graphic 14">
                <a:extLst>
                  <a:ext uri="{FF2B5EF4-FFF2-40B4-BE49-F238E27FC236}">
                    <a16:creationId xmlns:a16="http://schemas.microsoft.com/office/drawing/2014/main" id="{E4AC7B32-6A14-4D01-962F-E478533E175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039626" y="4561950"/>
                <a:ext cx="365760" cy="365760"/>
              </a:xfrm>
              <a:prstGeom prst="rect">
                <a:avLst/>
              </a:prstGeom>
            </p:spPr>
          </p:pic>
        </p:grpSp>
        <p:pic>
          <p:nvPicPr>
            <p:cNvPr id="6" name="Graphic 15">
              <a:extLst>
                <a:ext uri="{FF2B5EF4-FFF2-40B4-BE49-F238E27FC236}">
                  <a16:creationId xmlns:a16="http://schemas.microsoft.com/office/drawing/2014/main" id="{1CEB244C-209D-4DB6-B977-348F6F3D07F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89686" y="4538276"/>
              <a:ext cx="384048" cy="384048"/>
            </a:xfrm>
            <a:prstGeom prst="rect">
              <a:avLst/>
            </a:prstGeom>
          </p:spPr>
        </p:pic>
      </p:grpSp>
    </p:spTree>
    <p:extLst>
      <p:ext uri="{BB962C8B-B14F-4D97-AF65-F5344CB8AC3E}">
        <p14:creationId xmlns:p14="http://schemas.microsoft.com/office/powerpoint/2010/main" val="271505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C335-69F8-40A1-BAD2-A8CE1252A1AD}"/>
              </a:ext>
            </a:extLst>
          </p:cNvPr>
          <p:cNvSpPr>
            <a:spLocks noGrp="1"/>
          </p:cNvSpPr>
          <p:nvPr>
            <p:ph type="title"/>
          </p:nvPr>
        </p:nvSpPr>
        <p:spPr>
          <a:xfrm>
            <a:off x="588263" y="457200"/>
            <a:ext cx="11018520" cy="1169551"/>
          </a:xfrm>
        </p:spPr>
        <p:txBody>
          <a:bodyPr/>
          <a:lstStyle/>
          <a:p>
            <a:pPr algn="ctr"/>
            <a:r>
              <a:rPr lang="en-US" noProof="0" dirty="0"/>
              <a:t>Azure Arc-enabled infrastructure</a:t>
            </a:r>
            <a:br>
              <a:rPr lang="en-US" noProof="0" dirty="0"/>
            </a:br>
            <a:r>
              <a:rPr lang="en-US" sz="2000" noProof="0" dirty="0">
                <a:latin typeface="+mn-lt"/>
              </a:rPr>
              <a:t>Bring on-premises and multi-cloud infrastructure to Azure with Azure Arc</a:t>
            </a:r>
            <a:br>
              <a:rPr lang="en-US" sz="2000" noProof="0" dirty="0">
                <a:latin typeface="+mn-lt"/>
              </a:rPr>
            </a:br>
            <a:endParaRPr lang="en-US" sz="2000" dirty="0">
              <a:latin typeface="+mn-lt"/>
            </a:endParaRPr>
          </a:p>
        </p:txBody>
      </p:sp>
      <p:sp>
        <p:nvSpPr>
          <p:cNvPr id="37" name="Rectangle 36">
            <a:extLst>
              <a:ext uri="{FF2B5EF4-FFF2-40B4-BE49-F238E27FC236}">
                <a16:creationId xmlns:a16="http://schemas.microsoft.com/office/drawing/2014/main" id="{6BDC3E58-D010-413E-ADEE-6AC5526F3FBC}"/>
              </a:ext>
              <a:ext uri="{C183D7F6-B498-43B3-948B-1728B52AA6E4}">
                <adec:decorative xmlns:adec="http://schemas.microsoft.com/office/drawing/2017/decorative" val="1"/>
              </a:ext>
            </a:extLst>
          </p:cNvPr>
          <p:cNvSpPr/>
          <p:nvPr/>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38" name="Graphic 37" descr="servers">
            <a:extLst>
              <a:ext uri="{FF2B5EF4-FFF2-40B4-BE49-F238E27FC236}">
                <a16:creationId xmlns:a16="http://schemas.microsoft.com/office/drawing/2014/main" id="{37D0FC51-EBCF-4CA7-A5BC-A90D62132E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3003" y="1886783"/>
            <a:ext cx="542161" cy="542161"/>
          </a:xfrm>
          <a:prstGeom prst="rect">
            <a:avLst/>
          </a:prstGeom>
        </p:spPr>
      </p:pic>
      <p:sp>
        <p:nvSpPr>
          <p:cNvPr id="46" name="Rectangle 45">
            <a:extLst>
              <a:ext uri="{FF2B5EF4-FFF2-40B4-BE49-F238E27FC236}">
                <a16:creationId xmlns:a16="http://schemas.microsoft.com/office/drawing/2014/main" id="{D456B27C-77BE-440A-B43E-7DE29DB62993}"/>
              </a:ext>
            </a:extLst>
          </p:cNvPr>
          <p:cNvSpPr/>
          <p:nvPr/>
        </p:nvSpPr>
        <p:spPr bwMode="auto">
          <a:xfrm>
            <a:off x="881860" y="2686072"/>
            <a:ext cx="266444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t>
            </a:r>
            <a:r>
              <a:rPr kumimoji="0" lang="en-US" sz="1800" b="0" i="0" u="none" strike="noStrike" kern="1200" cap="none" spc="0" normalizeH="0" baseline="0" noProof="0" dirty="0">
                <a:ln>
                  <a:noFill/>
                </a:ln>
                <a:solidFill>
                  <a:srgbClr val="FFFFFF"/>
                </a:solidFill>
                <a:effectLst/>
                <a:uLnTx/>
                <a:uFillTx/>
                <a:latin typeface="Segoe UI"/>
                <a:ea typeface="+mn-ea"/>
                <a:cs typeface="+mn-cs"/>
              </a:rPr>
              <a:t>Arc-enabled</a:t>
            </a:r>
            <a:r>
              <a:rPr kumimoji="0" lang="en-US" sz="1800" b="0" i="0" u="none" strike="noStrike" kern="1200" cap="none" spc="0" normalizeH="0" baseline="0" noProof="0">
                <a:ln>
                  <a:noFill/>
                </a:ln>
                <a:solidFill>
                  <a:srgbClr val="FFFFFF"/>
                </a:solidFill>
                <a:effectLst/>
                <a:uLnTx/>
                <a:uFillTx/>
                <a:latin typeface="Segoe UI"/>
                <a:ea typeface="+mn-ea"/>
                <a:cs typeface="+mn-cs"/>
              </a:rPr>
              <a:t> servers</a:t>
            </a:r>
          </a:p>
        </p:txBody>
      </p:sp>
      <p:sp>
        <p:nvSpPr>
          <p:cNvPr id="40" name="Rectangle 39">
            <a:extLst>
              <a:ext uri="{FF2B5EF4-FFF2-40B4-BE49-F238E27FC236}">
                <a16:creationId xmlns:a16="http://schemas.microsoft.com/office/drawing/2014/main" id="{07B6C0A8-E336-4C9A-8722-1D87B4E41909}"/>
              </a:ext>
            </a:extLst>
          </p:cNvPr>
          <p:cNvSpPr/>
          <p:nvPr/>
        </p:nvSpPr>
        <p:spPr bwMode="auto">
          <a:xfrm>
            <a:off x="598256" y="3062140"/>
            <a:ext cx="3231654" cy="1292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Simplified role-based operations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Physical, Virtual, Windows, Linux</a:t>
            </a:r>
          </a:p>
        </p:txBody>
      </p:sp>
      <p:sp>
        <p:nvSpPr>
          <p:cNvPr id="298" name="Rectangle 297">
            <a:extLst>
              <a:ext uri="{FF2B5EF4-FFF2-40B4-BE49-F238E27FC236}">
                <a16:creationId xmlns:a16="http://schemas.microsoft.com/office/drawing/2014/main" id="{FE9496A8-BB4D-498E-96C2-484C4E1EBE34}"/>
              </a:ext>
            </a:extLst>
          </p:cNvPr>
          <p:cNvSpPr/>
          <p:nvPr/>
        </p:nvSpPr>
        <p:spPr bwMode="auto">
          <a:xfrm>
            <a:off x="1190604"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sp>
        <p:nvSpPr>
          <p:cNvPr id="35" name="Rectangle 34">
            <a:extLst>
              <a:ext uri="{FF2B5EF4-FFF2-40B4-BE49-F238E27FC236}">
                <a16:creationId xmlns:a16="http://schemas.microsoft.com/office/drawing/2014/main" id="{A8868574-4FF3-4B83-938B-9C40DF51C827}"/>
              </a:ext>
              <a:ext uri="{C183D7F6-B498-43B3-948B-1728B52AA6E4}">
                <adec:decorative xmlns:adec="http://schemas.microsoft.com/office/drawing/2017/decorative" val="1"/>
              </a:ext>
            </a:extLst>
          </p:cNvPr>
          <p:cNvSpPr/>
          <p:nvPr/>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50" name="Group 49" descr="Server and database">
            <a:extLst>
              <a:ext uri="{FF2B5EF4-FFF2-40B4-BE49-F238E27FC236}">
                <a16:creationId xmlns:a16="http://schemas.microsoft.com/office/drawing/2014/main" id="{2DAA8193-F766-402B-9A26-DBA868138B97}"/>
              </a:ext>
            </a:extLst>
          </p:cNvPr>
          <p:cNvGrpSpPr/>
          <p:nvPr/>
        </p:nvGrpSpPr>
        <p:grpSpPr>
          <a:xfrm>
            <a:off x="5499748" y="1882765"/>
            <a:ext cx="1024959" cy="542161"/>
            <a:chOff x="-1606918" y="2945898"/>
            <a:chExt cx="1024959" cy="542161"/>
          </a:xfrm>
        </p:grpSpPr>
        <p:pic>
          <p:nvPicPr>
            <p:cNvPr id="51" name="Graphic 50">
              <a:extLst>
                <a:ext uri="{FF2B5EF4-FFF2-40B4-BE49-F238E27FC236}">
                  <a16:creationId xmlns:a16="http://schemas.microsoft.com/office/drawing/2014/main" id="{AC1F2F9B-C623-408B-9CE7-1ED32CA33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17C55414-2FF2-438D-AF7F-8CA911C17489}"/>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48" name="Rectangle 47">
            <a:extLst>
              <a:ext uri="{FF2B5EF4-FFF2-40B4-BE49-F238E27FC236}">
                <a16:creationId xmlns:a16="http://schemas.microsoft.com/office/drawing/2014/main" id="{B72E75E5-941D-4F52-B298-3B50FB8DBA22}"/>
              </a:ext>
            </a:extLst>
          </p:cNvPr>
          <p:cNvSpPr/>
          <p:nvPr/>
        </p:nvSpPr>
        <p:spPr bwMode="auto">
          <a:xfrm>
            <a:off x="4534152" y="2686072"/>
            <a:ext cx="306039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t>
            </a:r>
            <a:r>
              <a:rPr kumimoji="0" lang="en-US" sz="1800" b="0" i="0" u="none" strike="noStrike" kern="1200" cap="none" spc="0" normalizeH="0" baseline="0" noProof="0" dirty="0">
                <a:ln>
                  <a:noFill/>
                </a:ln>
                <a:solidFill>
                  <a:srgbClr val="FFFFFF"/>
                </a:solidFill>
                <a:effectLst/>
                <a:uLnTx/>
                <a:uFillTx/>
                <a:latin typeface="Segoe UI"/>
                <a:ea typeface="+mn-ea"/>
                <a:cs typeface="+mn-cs"/>
              </a:rPr>
              <a:t>Arc-enabled</a:t>
            </a:r>
            <a:r>
              <a:rPr kumimoji="0" lang="en-US" sz="1800" b="0" i="0" u="none" strike="noStrike" kern="1200" cap="none" spc="0" normalizeH="0" baseline="0" noProof="0">
                <a:ln>
                  <a:noFill/>
                </a:ln>
                <a:solidFill>
                  <a:srgbClr val="FFFFFF"/>
                </a:solidFill>
                <a:effectLst/>
                <a:uLnTx/>
                <a:uFillTx/>
                <a:latin typeface="Segoe UI"/>
                <a:ea typeface="+mn-ea"/>
                <a:cs typeface="+mn-cs"/>
              </a:rPr>
              <a:t> SQL Server</a:t>
            </a:r>
          </a:p>
        </p:txBody>
      </p:sp>
      <p:sp>
        <p:nvSpPr>
          <p:cNvPr id="45" name="Rectangle 44">
            <a:extLst>
              <a:ext uri="{FF2B5EF4-FFF2-40B4-BE49-F238E27FC236}">
                <a16:creationId xmlns:a16="http://schemas.microsoft.com/office/drawing/2014/main" id="{333CF3B9-7812-433B-A7F1-48874133933D}"/>
              </a:ext>
            </a:extLst>
          </p:cNvPr>
          <p:cNvSpPr/>
          <p:nvPr/>
        </p:nvSpPr>
        <p:spPr bwMode="auto">
          <a:xfrm>
            <a:off x="4412124" y="3062140"/>
            <a:ext cx="3304446" cy="12884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SQL on Windows or Linux servers</a:t>
            </a:r>
          </a:p>
        </p:txBody>
      </p:sp>
      <p:pic>
        <p:nvPicPr>
          <p:cNvPr id="3" name="Graphic 2" descr="Azure SQL">
            <a:extLst>
              <a:ext uri="{FF2B5EF4-FFF2-40B4-BE49-F238E27FC236}">
                <a16:creationId xmlns:a16="http://schemas.microsoft.com/office/drawing/2014/main" id="{21606FB0-7163-48A7-B93F-242E19FE22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0961" y="4581767"/>
            <a:ext cx="1102345" cy="1102345"/>
          </a:xfrm>
          <a:prstGeom prst="rect">
            <a:avLst/>
          </a:prstGeom>
        </p:spPr>
      </p:pic>
      <p:sp>
        <p:nvSpPr>
          <p:cNvPr id="302" name="Rectangle 301">
            <a:extLst>
              <a:ext uri="{FF2B5EF4-FFF2-40B4-BE49-F238E27FC236}">
                <a16:creationId xmlns:a16="http://schemas.microsoft.com/office/drawing/2014/main" id="{CBD24A8A-D76E-4C60-9C30-FB4AEC8049BD}"/>
              </a:ext>
            </a:extLst>
          </p:cNvPr>
          <p:cNvSpPr/>
          <p:nvPr/>
        </p:nvSpPr>
        <p:spPr bwMode="auto">
          <a:xfrm>
            <a:off x="5040868"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
        <p:nvSpPr>
          <p:cNvPr id="39" name="Rectangle 38">
            <a:extLst>
              <a:ext uri="{FF2B5EF4-FFF2-40B4-BE49-F238E27FC236}">
                <a16:creationId xmlns:a16="http://schemas.microsoft.com/office/drawing/2014/main" id="{F964E636-B8BC-4405-8E81-F77B59694375}"/>
              </a:ext>
              <a:ext uri="{C183D7F6-B498-43B3-948B-1728B52AA6E4}">
                <adec:decorative xmlns:adec="http://schemas.microsoft.com/office/drawing/2017/decorative" val="1"/>
              </a:ext>
            </a:extLst>
          </p:cNvPr>
          <p:cNvSpPr/>
          <p:nvPr/>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44" name="Picture 43" descr="kubernetes">
            <a:extLst>
              <a:ext uri="{FF2B5EF4-FFF2-40B4-BE49-F238E27FC236}">
                <a16:creationId xmlns:a16="http://schemas.microsoft.com/office/drawing/2014/main" id="{606CA2DD-2E57-4836-BEB2-64601CDD25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3152" y="1814542"/>
            <a:ext cx="713408" cy="692006"/>
          </a:xfrm>
          <a:prstGeom prst="rect">
            <a:avLst/>
          </a:prstGeom>
        </p:spPr>
      </p:pic>
      <p:sp>
        <p:nvSpPr>
          <p:cNvPr id="42" name="Rectangle 41">
            <a:extLst>
              <a:ext uri="{FF2B5EF4-FFF2-40B4-BE49-F238E27FC236}">
                <a16:creationId xmlns:a16="http://schemas.microsoft.com/office/drawing/2014/main" id="{9059F0DC-B36F-4E78-833F-EC30DE2A8BC4}"/>
              </a:ext>
            </a:extLst>
          </p:cNvPr>
          <p:cNvSpPr/>
          <p:nvPr/>
        </p:nvSpPr>
        <p:spPr bwMode="auto">
          <a:xfrm>
            <a:off x="8423086" y="2686072"/>
            <a:ext cx="3093539"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t>
            </a:r>
            <a:r>
              <a:rPr kumimoji="0" lang="en-US" sz="1800" b="0" i="0" u="none" strike="noStrike" kern="1200" cap="none" spc="0" normalizeH="0" baseline="0" noProof="0" dirty="0">
                <a:ln>
                  <a:noFill/>
                </a:ln>
                <a:solidFill>
                  <a:srgbClr val="FFFFFF"/>
                </a:solidFill>
                <a:effectLst/>
                <a:uLnTx/>
                <a:uFillTx/>
                <a:latin typeface="Segoe UI"/>
                <a:ea typeface="+mn-ea"/>
                <a:cs typeface="+mn-cs"/>
              </a:rPr>
              <a:t>Arc-enabled</a:t>
            </a: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sp>
        <p:nvSpPr>
          <p:cNvPr id="41" name="Rectangle 40">
            <a:extLst>
              <a:ext uri="{FF2B5EF4-FFF2-40B4-BE49-F238E27FC236}">
                <a16:creationId xmlns:a16="http://schemas.microsoft.com/office/drawing/2014/main" id="{361339E1-FD49-42B9-B7F7-C555246E729B}"/>
              </a:ext>
            </a:extLst>
          </p:cNvPr>
          <p:cNvSpPr/>
          <p:nvPr/>
        </p:nvSpPr>
        <p:spPr bwMode="auto">
          <a:xfrm>
            <a:off x="8414105" y="3062140"/>
            <a:ext cx="3111500" cy="125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and Policy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GitOps-based zero-touch deploy</a:t>
            </a:r>
          </a:p>
        </p:txBody>
      </p:sp>
      <p:grpSp>
        <p:nvGrpSpPr>
          <p:cNvPr id="53" name="Group 52" descr="kubernetee. canonical, aks on azure, rancher, open shift">
            <a:extLst>
              <a:ext uri="{FF2B5EF4-FFF2-40B4-BE49-F238E27FC236}">
                <a16:creationId xmlns:a16="http://schemas.microsoft.com/office/drawing/2014/main" id="{7667DA97-7888-42D1-8371-F6FE0BC62A9A}"/>
              </a:ext>
            </a:extLst>
          </p:cNvPr>
          <p:cNvGrpSpPr/>
          <p:nvPr/>
        </p:nvGrpSpPr>
        <p:grpSpPr>
          <a:xfrm>
            <a:off x="8634949" y="4421443"/>
            <a:ext cx="1865040" cy="1381034"/>
            <a:chOff x="5018732" y="4497888"/>
            <a:chExt cx="1865040" cy="1381034"/>
          </a:xfrm>
        </p:grpSpPr>
        <p:pic>
          <p:nvPicPr>
            <p:cNvPr id="64" name="Picture 63" descr="A picture containing drawing&#10;&#10;Description automatically generated">
              <a:extLst>
                <a:ext uri="{FF2B5EF4-FFF2-40B4-BE49-F238E27FC236}">
                  <a16:creationId xmlns:a16="http://schemas.microsoft.com/office/drawing/2014/main" id="{904D8320-D1F9-4FEE-9D23-0242B2F45F7B}"/>
                </a:ext>
              </a:extLst>
            </p:cNvPr>
            <p:cNvPicPr>
              <a:picLocks noChangeAspect="1"/>
            </p:cNvPicPr>
            <p:nvPr/>
          </p:nvPicPr>
          <p:blipFill>
            <a:blip r:embed="rId9"/>
            <a:stretch>
              <a:fillRect/>
            </a:stretch>
          </p:blipFill>
          <p:spPr>
            <a:xfrm>
              <a:off x="6075028" y="4497888"/>
              <a:ext cx="620301" cy="527256"/>
            </a:xfrm>
            <a:prstGeom prst="rect">
              <a:avLst/>
            </a:prstGeom>
          </p:spPr>
        </p:pic>
        <p:pic>
          <p:nvPicPr>
            <p:cNvPr id="67" name="Kubernetes" descr="Kubernetes">
              <a:extLst>
                <a:ext uri="{FF2B5EF4-FFF2-40B4-BE49-F238E27FC236}">
                  <a16:creationId xmlns:a16="http://schemas.microsoft.com/office/drawing/2014/main" id="{CBD0631A-2C3E-46BF-AF86-8E62FAE02C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51515" y="4559286"/>
              <a:ext cx="428244" cy="428242"/>
            </a:xfrm>
            <a:prstGeom prst="rect">
              <a:avLst/>
            </a:prstGeom>
          </p:spPr>
        </p:pic>
        <p:grpSp>
          <p:nvGrpSpPr>
            <p:cNvPr id="68" name="Group 67" descr="OpenShift logo">
              <a:extLst>
                <a:ext uri="{FF2B5EF4-FFF2-40B4-BE49-F238E27FC236}">
                  <a16:creationId xmlns:a16="http://schemas.microsoft.com/office/drawing/2014/main" id="{2939CFCF-540F-4761-B8AE-EA82B2B47349}"/>
                </a:ext>
              </a:extLst>
            </p:cNvPr>
            <p:cNvGrpSpPr/>
            <p:nvPr/>
          </p:nvGrpSpPr>
          <p:grpSpPr>
            <a:xfrm>
              <a:off x="5864660" y="5318605"/>
              <a:ext cx="1019112" cy="560317"/>
              <a:chOff x="7283594" y="4604759"/>
              <a:chExt cx="1019112" cy="560317"/>
            </a:xfrm>
          </p:grpSpPr>
          <p:pic>
            <p:nvPicPr>
              <p:cNvPr id="72" name="Picture 4" descr="Image result for openshift">
                <a:extLst>
                  <a:ext uri="{FF2B5EF4-FFF2-40B4-BE49-F238E27FC236}">
                    <a16:creationId xmlns:a16="http://schemas.microsoft.com/office/drawing/2014/main" id="{0E31F7CD-033A-4AA0-BA44-48D8CFF2233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21931"/>
              <a:stretch/>
            </p:blipFill>
            <p:spPr bwMode="auto">
              <a:xfrm>
                <a:off x="7562713" y="4604759"/>
                <a:ext cx="460874" cy="37899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1090">
                <a:extLst>
                  <a:ext uri="{FF2B5EF4-FFF2-40B4-BE49-F238E27FC236}">
                    <a16:creationId xmlns:a16="http://schemas.microsoft.com/office/drawing/2014/main" id="{D9D6C72D-CC48-4598-AFE8-0B6413C03BF6}"/>
                  </a:ext>
                </a:extLst>
              </p:cNvPr>
              <p:cNvSpPr txBox="1"/>
              <p:nvPr/>
            </p:nvSpPr>
            <p:spPr>
              <a:xfrm>
                <a:off x="7283594" y="4949632"/>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OpenShift</a:t>
                </a:r>
              </a:p>
            </p:txBody>
          </p:sp>
        </p:grpSp>
        <p:grpSp>
          <p:nvGrpSpPr>
            <p:cNvPr id="69" name="Group 68" descr="Rancher logo">
              <a:extLst>
                <a:ext uri="{FF2B5EF4-FFF2-40B4-BE49-F238E27FC236}">
                  <a16:creationId xmlns:a16="http://schemas.microsoft.com/office/drawing/2014/main" id="{704920E4-F2E3-4443-BDCC-053D41B52AF0}"/>
                </a:ext>
              </a:extLst>
            </p:cNvPr>
            <p:cNvGrpSpPr/>
            <p:nvPr/>
          </p:nvGrpSpPr>
          <p:grpSpPr>
            <a:xfrm>
              <a:off x="5018732" y="5448033"/>
              <a:ext cx="693812" cy="352564"/>
              <a:chOff x="8253139" y="4775717"/>
              <a:chExt cx="693812" cy="352564"/>
            </a:xfrm>
          </p:grpSpPr>
          <p:pic>
            <p:nvPicPr>
              <p:cNvPr id="70" name="Picture 69" descr="A close up of a sign&#10;&#10;Description automatically generated">
                <a:extLst>
                  <a:ext uri="{FF2B5EF4-FFF2-40B4-BE49-F238E27FC236}">
                    <a16:creationId xmlns:a16="http://schemas.microsoft.com/office/drawing/2014/main" id="{E70F20A8-466C-4511-8E1B-F0DF9C1E41E3}"/>
                  </a:ext>
                </a:extLst>
              </p:cNvPr>
              <p:cNvPicPr>
                <a:picLocks noChangeAspect="1"/>
              </p:cNvPicPr>
              <p:nvPr/>
            </p:nvPicPr>
            <p:blipFill rotWithShape="1">
              <a:blip r:embed="rId13"/>
              <a:srcRect b="38834"/>
              <a:stretch/>
            </p:blipFill>
            <p:spPr>
              <a:xfrm>
                <a:off x="8253139" y="4775717"/>
                <a:ext cx="693812" cy="215445"/>
              </a:xfrm>
              <a:prstGeom prst="rect">
                <a:avLst/>
              </a:prstGeom>
            </p:spPr>
          </p:pic>
          <p:pic>
            <p:nvPicPr>
              <p:cNvPr id="71" name="Picture 70" descr="A close up of a sign&#10;&#10;Description automatically generated">
                <a:extLst>
                  <a:ext uri="{FF2B5EF4-FFF2-40B4-BE49-F238E27FC236}">
                    <a16:creationId xmlns:a16="http://schemas.microsoft.com/office/drawing/2014/main" id="{F1460237-790D-4C72-9167-C499C963EF95}"/>
                  </a:ext>
                </a:extLst>
              </p:cNvPr>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Lst>
              </a:blip>
              <a:srcRect t="56865"/>
              <a:stretch/>
            </p:blipFill>
            <p:spPr>
              <a:xfrm>
                <a:off x="8380221" y="5032003"/>
                <a:ext cx="439647" cy="96278"/>
              </a:xfrm>
              <a:prstGeom prst="rect">
                <a:avLst/>
              </a:prstGeom>
            </p:spPr>
          </p:pic>
        </p:grpSp>
      </p:grpSp>
      <p:grpSp>
        <p:nvGrpSpPr>
          <p:cNvPr id="74" name="Group 73" descr="AKS on azure stack">
            <a:extLst>
              <a:ext uri="{FF2B5EF4-FFF2-40B4-BE49-F238E27FC236}">
                <a16:creationId xmlns:a16="http://schemas.microsoft.com/office/drawing/2014/main" id="{F6B4EBA5-92B8-4295-94BC-99E8A4632A9B}"/>
              </a:ext>
            </a:extLst>
          </p:cNvPr>
          <p:cNvGrpSpPr/>
          <p:nvPr/>
        </p:nvGrpSpPr>
        <p:grpSpPr>
          <a:xfrm>
            <a:off x="10528185" y="4749338"/>
            <a:ext cx="901573" cy="881705"/>
            <a:chOff x="6517321" y="4420914"/>
            <a:chExt cx="1019112" cy="938549"/>
          </a:xfrm>
        </p:grpSpPr>
        <p:pic>
          <p:nvPicPr>
            <p:cNvPr id="75" name="Graphic 74">
              <a:extLst>
                <a:ext uri="{FF2B5EF4-FFF2-40B4-BE49-F238E27FC236}">
                  <a16:creationId xmlns:a16="http://schemas.microsoft.com/office/drawing/2014/main" id="{A651C2CF-9021-407D-A061-5EBBA9BD1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26412" y="4420914"/>
              <a:ext cx="600930" cy="600930"/>
            </a:xfrm>
            <a:prstGeom prst="rect">
              <a:avLst/>
            </a:prstGeom>
          </p:spPr>
        </p:pic>
        <p:sp>
          <p:nvSpPr>
            <p:cNvPr id="76" name="TextBox 1090">
              <a:extLst>
                <a:ext uri="{FF2B5EF4-FFF2-40B4-BE49-F238E27FC236}">
                  <a16:creationId xmlns:a16="http://schemas.microsoft.com/office/drawing/2014/main" id="{17924053-A8FA-4C91-A525-0A2D249259DF}"/>
                </a:ext>
              </a:extLst>
            </p:cNvPr>
            <p:cNvSpPr txBox="1"/>
            <p:nvPr/>
          </p:nvSpPr>
          <p:spPr>
            <a:xfrm>
              <a:off x="6517321" y="5020909"/>
              <a:ext cx="1019112" cy="33855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AKS on Azure Stack HCI</a:t>
              </a:r>
            </a:p>
          </p:txBody>
        </p:sp>
      </p:grpSp>
      <p:sp>
        <p:nvSpPr>
          <p:cNvPr id="77" name="Rectangle 76">
            <a:extLst>
              <a:ext uri="{FF2B5EF4-FFF2-40B4-BE49-F238E27FC236}">
                <a16:creationId xmlns:a16="http://schemas.microsoft.com/office/drawing/2014/main" id="{063A208B-67EE-4AE9-A73C-66DCFCADA179}"/>
              </a:ext>
            </a:extLst>
          </p:cNvPr>
          <p:cNvSpPr/>
          <p:nvPr/>
        </p:nvSpPr>
        <p:spPr bwMode="auto">
          <a:xfrm>
            <a:off x="8946376"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grpSp>
        <p:nvGrpSpPr>
          <p:cNvPr id="43" name="Group 42" descr="Customer logos">
            <a:extLst>
              <a:ext uri="{FF2B5EF4-FFF2-40B4-BE49-F238E27FC236}">
                <a16:creationId xmlns:a16="http://schemas.microsoft.com/office/drawing/2014/main" id="{2D3BB1AF-8C8B-4F0F-AB62-02F6F760EBD4}"/>
              </a:ext>
            </a:extLst>
          </p:cNvPr>
          <p:cNvGrpSpPr/>
          <p:nvPr/>
        </p:nvGrpSpPr>
        <p:grpSpPr>
          <a:xfrm>
            <a:off x="672106" y="4374058"/>
            <a:ext cx="3118461" cy="1626016"/>
            <a:chOff x="628657" y="4382621"/>
            <a:chExt cx="3118461" cy="1626016"/>
          </a:xfrm>
        </p:grpSpPr>
        <p:grpSp>
          <p:nvGrpSpPr>
            <p:cNvPr id="47" name="Group 46" descr="red hat logo png&#10;">
              <a:extLst>
                <a:ext uri="{FF2B5EF4-FFF2-40B4-BE49-F238E27FC236}">
                  <a16:creationId xmlns:a16="http://schemas.microsoft.com/office/drawing/2014/main" id="{C214E677-5F31-4429-A8F9-6E0041E2C7F6}"/>
                </a:ext>
              </a:extLst>
            </p:cNvPr>
            <p:cNvGrpSpPr/>
            <p:nvPr/>
          </p:nvGrpSpPr>
          <p:grpSpPr>
            <a:xfrm>
              <a:off x="637520" y="5555713"/>
              <a:ext cx="1204350" cy="283451"/>
              <a:chOff x="3181349" y="2743199"/>
              <a:chExt cx="5827776" cy="1371600"/>
            </a:xfrm>
          </p:grpSpPr>
          <p:sp>
            <p:nvSpPr>
              <p:cNvPr id="60" name="Freeform: Shape 59">
                <a:extLst>
                  <a:ext uri="{FF2B5EF4-FFF2-40B4-BE49-F238E27FC236}">
                    <a16:creationId xmlns:a16="http://schemas.microsoft.com/office/drawing/2014/main" id="{4481B5D0-A3AF-4D61-AD06-F0EE2DD4D45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93C7FD1-44F8-49F4-98D5-34C80C8BAD5E}"/>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2D68041-8784-4DE4-9F60-4AE037847EA6}"/>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9" name="Picture 2" descr="Windows Server Tech Support — Internet Innovations Group">
              <a:extLst>
                <a:ext uri="{FF2B5EF4-FFF2-40B4-BE49-F238E27FC236}">
                  <a16:creationId xmlns:a16="http://schemas.microsoft.com/office/drawing/2014/main" id="{427D7099-37B0-4F29-86DC-3CBC1B793C5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use Icon of Flat style - Available in SVG, PNG, EPS, AI &amp; Icon fonts">
              <a:extLst>
                <a:ext uri="{FF2B5EF4-FFF2-40B4-BE49-F238E27FC236}">
                  <a16:creationId xmlns:a16="http://schemas.microsoft.com/office/drawing/2014/main" id="{4FE538EA-BFB7-4C05-A3A9-685385CBB9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Ubuntu Logo PNG Transparent &amp; SVG Vector - Freebie Supply">
              <a:extLst>
                <a:ext uri="{FF2B5EF4-FFF2-40B4-BE49-F238E27FC236}">
                  <a16:creationId xmlns:a16="http://schemas.microsoft.com/office/drawing/2014/main" id="{7B392870-67AD-4043-9AD4-DD14A048D67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0A1DEF4A-C652-4992-A11E-8092CA73316B}"/>
                </a:ext>
              </a:extLst>
            </p:cNvPr>
            <p:cNvGrpSpPr/>
            <p:nvPr/>
          </p:nvGrpSpPr>
          <p:grpSpPr>
            <a:xfrm>
              <a:off x="2728006" y="5322703"/>
              <a:ext cx="1019112" cy="685934"/>
              <a:chOff x="2728006" y="5322703"/>
              <a:chExt cx="1019112" cy="685934"/>
            </a:xfrm>
          </p:grpSpPr>
          <p:pic>
            <p:nvPicPr>
              <p:cNvPr id="58" name="Picture 57" descr="A picture containing drawing&#10;&#10;Description automatically generated">
                <a:extLst>
                  <a:ext uri="{FF2B5EF4-FFF2-40B4-BE49-F238E27FC236}">
                    <a16:creationId xmlns:a16="http://schemas.microsoft.com/office/drawing/2014/main" id="{473D3A07-1633-4DFE-8C9F-A73DB4FA216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26350" y="5322703"/>
                <a:ext cx="644765" cy="466019"/>
              </a:xfrm>
              <a:prstGeom prst="rect">
                <a:avLst/>
              </a:prstGeom>
            </p:spPr>
          </p:pic>
          <p:sp>
            <p:nvSpPr>
              <p:cNvPr id="59" name="TextBox 1090">
                <a:extLst>
                  <a:ext uri="{FF2B5EF4-FFF2-40B4-BE49-F238E27FC236}">
                    <a16:creationId xmlns:a16="http://schemas.microsoft.com/office/drawing/2014/main" id="{E58D7F11-1039-446A-BBA7-FD0A317F96FB}"/>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grpSp>
    </p:spTree>
    <p:extLst>
      <p:ext uri="{BB962C8B-B14F-4D97-AF65-F5344CB8AC3E}">
        <p14:creationId xmlns:p14="http://schemas.microsoft.com/office/powerpoint/2010/main" val="317457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a:t>Azure </a:t>
            </a:r>
            <a:r>
              <a:rPr lang="en-US" dirty="0"/>
              <a:t>Arc-enabled</a:t>
            </a:r>
            <a:r>
              <a:rPr lang="en-US"/>
              <a:t> servers</a:t>
            </a:r>
            <a:br>
              <a:rPr lang="en-US"/>
            </a:br>
            <a:r>
              <a:rPr lang="en-US" sz="2000">
                <a:latin typeface="+mn-lt"/>
              </a:rPr>
              <a:t>Bring on-premises and multi-cloud servers to Azure with Azure Arc</a:t>
            </a:r>
          </a:p>
        </p:txBody>
      </p:sp>
      <p:grpSp>
        <p:nvGrpSpPr>
          <p:cNvPr id="20" name="Group 19" descr="Reach, organize and inventory, governance and ssecurity, and role-based operations">
            <a:extLst>
              <a:ext uri="{FF2B5EF4-FFF2-40B4-BE49-F238E27FC236}">
                <a16:creationId xmlns:a16="http://schemas.microsoft.com/office/drawing/2014/main" id="{06741CC8-CD5A-479A-94B2-374D3B185BD8}"/>
              </a:ext>
            </a:extLst>
          </p:cNvPr>
          <p:cNvGrpSpPr/>
          <p:nvPr/>
        </p:nvGrpSpPr>
        <p:grpSpPr>
          <a:xfrm>
            <a:off x="1239782" y="2159659"/>
            <a:ext cx="9740707" cy="3097538"/>
            <a:chOff x="1317056" y="2167823"/>
            <a:chExt cx="9740707" cy="3097538"/>
          </a:xfrm>
        </p:grpSpPr>
        <p:grpSp>
          <p:nvGrpSpPr>
            <p:cNvPr id="10" name="Group 9">
              <a:extLst>
                <a:ext uri="{FF2B5EF4-FFF2-40B4-BE49-F238E27FC236}">
                  <a16:creationId xmlns:a16="http://schemas.microsoft.com/office/drawing/2014/main" id="{C2FC3C6F-1CFE-4FB4-9C50-721B525C6C8A}"/>
                </a:ext>
              </a:extLst>
            </p:cNvPr>
            <p:cNvGrpSpPr/>
            <p:nvPr/>
          </p:nvGrpSpPr>
          <p:grpSpPr>
            <a:xfrm>
              <a:off x="1317056" y="2167823"/>
              <a:ext cx="2295739" cy="3086016"/>
              <a:chOff x="1770750" y="2171181"/>
              <a:chExt cx="2295739"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770750" y="2171181"/>
                <a:ext cx="2295739" cy="3086016"/>
                <a:chOff x="212184" y="2092731"/>
                <a:chExt cx="2295739"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6608"/>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Reach</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21923" y="4026059"/>
                  <a:ext cx="2286000" cy="645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Linux and Windows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VM and Bare-Metal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Domain agnostic</a:t>
                  </a:r>
                </a:p>
              </p:txBody>
            </p:sp>
          </p:grpSp>
          <p:pic>
            <p:nvPicPr>
              <p:cNvPr id="14" name="Graphic 13">
                <a:extLst>
                  <a:ext uri="{FF2B5EF4-FFF2-40B4-BE49-F238E27FC236}">
                    <a16:creationId xmlns:a16="http://schemas.microsoft.com/office/drawing/2014/main" id="{77B308FD-8FDF-7349-9AAE-222DD8802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4178" y="2459582"/>
                <a:ext cx="766476" cy="766476"/>
              </a:xfrm>
              <a:prstGeom prst="rect">
                <a:avLst/>
              </a:prstGeom>
            </p:spPr>
          </p:pic>
        </p:grpSp>
        <p:grpSp>
          <p:nvGrpSpPr>
            <p:cNvPr id="13" name="Group 12">
              <a:extLst>
                <a:ext uri="{FF2B5EF4-FFF2-40B4-BE49-F238E27FC236}">
                  <a16:creationId xmlns:a16="http://schemas.microsoft.com/office/drawing/2014/main" id="{EC517C9B-2C5B-486B-A3F3-9A956572192A}"/>
                </a:ext>
              </a:extLst>
            </p:cNvPr>
            <p:cNvGrpSpPr/>
            <p:nvPr/>
          </p:nvGrpSpPr>
          <p:grpSpPr>
            <a:xfrm>
              <a:off x="3801943" y="2179345"/>
              <a:ext cx="2295762" cy="3086016"/>
              <a:chOff x="4126012" y="2171181"/>
              <a:chExt cx="2295762" cy="3086016"/>
            </a:xfrm>
          </p:grpSpPr>
          <p:grpSp>
            <p:nvGrpSpPr>
              <p:cNvPr id="3" name="Group 2">
                <a:extLst>
                  <a:ext uri="{FF2B5EF4-FFF2-40B4-BE49-F238E27FC236}">
                    <a16:creationId xmlns:a16="http://schemas.microsoft.com/office/drawing/2014/main" id="{00F7FA58-B9D7-43FC-9CE3-16B5D3438C1F}"/>
                  </a:ext>
                </a:extLst>
              </p:cNvPr>
              <p:cNvGrpSpPr/>
              <p:nvPr/>
            </p:nvGrpSpPr>
            <p:grpSpPr>
              <a:xfrm>
                <a:off x="4126012" y="2171181"/>
                <a:ext cx="2295762" cy="3086016"/>
                <a:chOff x="2567446" y="2092731"/>
                <a:chExt cx="2295762"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6791"/>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Organize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Inventory</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208" y="4022835"/>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 scale searchable inventory</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Unify management experience </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Consistent VM extensions</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Integrate with Azure Lighthouse</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FB81A0C9-D3AF-834F-823B-99C679AF7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6643" y="2375200"/>
                <a:ext cx="984738" cy="914400"/>
              </a:xfrm>
              <a:prstGeom prst="rect">
                <a:avLst/>
              </a:prstGeom>
            </p:spPr>
          </p:pic>
        </p:grpSp>
        <p:grpSp>
          <p:nvGrpSpPr>
            <p:cNvPr id="16" name="Group 15">
              <a:extLst>
                <a:ext uri="{FF2B5EF4-FFF2-40B4-BE49-F238E27FC236}">
                  <a16:creationId xmlns:a16="http://schemas.microsoft.com/office/drawing/2014/main" id="{38896A95-1CA5-4FE8-B86D-7D67E6152DA6}"/>
                </a:ext>
              </a:extLst>
            </p:cNvPr>
            <p:cNvGrpSpPr/>
            <p:nvPr/>
          </p:nvGrpSpPr>
          <p:grpSpPr>
            <a:xfrm>
              <a:off x="6286876" y="2179345"/>
              <a:ext cx="2320850" cy="3086016"/>
              <a:chOff x="6509072" y="2171181"/>
              <a:chExt cx="2320850"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509072" y="2171181"/>
                <a:ext cx="2320850" cy="3086016"/>
                <a:chOff x="4950506" y="2092731"/>
                <a:chExt cx="2320850"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67931" y="3964628"/>
                  <a:ext cx="2286000" cy="11877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Server security baselines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Compliance across environments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Centralized agent management – Monitoring, Security, Update Management</a:t>
                  </a:r>
                </a:p>
              </p:txBody>
            </p:sp>
          </p:grpSp>
          <p:pic>
            <p:nvPicPr>
              <p:cNvPr id="21" name="Graphic 20">
                <a:extLst>
                  <a:ext uri="{FF2B5EF4-FFF2-40B4-BE49-F238E27FC236}">
                    <a16:creationId xmlns:a16="http://schemas.microsoft.com/office/drawing/2014/main" id="{3D97803C-BB35-1C41-8C97-B8DDCE091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4826" y="2374349"/>
                <a:ext cx="914400" cy="914400"/>
              </a:xfrm>
              <a:prstGeom prst="rect">
                <a:avLst/>
              </a:prstGeom>
            </p:spPr>
          </p:pic>
        </p:grpSp>
        <p:grpSp>
          <p:nvGrpSpPr>
            <p:cNvPr id="17" name="Group 16">
              <a:extLst>
                <a:ext uri="{FF2B5EF4-FFF2-40B4-BE49-F238E27FC236}">
                  <a16:creationId xmlns:a16="http://schemas.microsoft.com/office/drawing/2014/main" id="{93EE79F4-E1DE-4CD4-AC4A-6F15A7EDB2D5}"/>
                </a:ext>
              </a:extLst>
            </p:cNvPr>
            <p:cNvGrpSpPr/>
            <p:nvPr/>
          </p:nvGrpSpPr>
          <p:grpSpPr>
            <a:xfrm>
              <a:off x="8758790" y="2167823"/>
              <a:ext cx="2298973" cy="3086016"/>
              <a:chOff x="8906428" y="2171181"/>
              <a:chExt cx="2298973" cy="3086016"/>
            </a:xfrm>
          </p:grpSpPr>
          <p:grpSp>
            <p:nvGrpSpPr>
              <p:cNvPr id="50" name="Group 49">
                <a:extLst>
                  <a:ext uri="{FF2B5EF4-FFF2-40B4-BE49-F238E27FC236}">
                    <a16:creationId xmlns:a16="http://schemas.microsoft.com/office/drawing/2014/main" id="{71F03F44-3E3A-4196-A589-3F9D706019A4}"/>
                  </a:ext>
                </a:extLst>
              </p:cNvPr>
              <p:cNvGrpSpPr/>
              <p:nvPr/>
            </p:nvGrpSpPr>
            <p:grpSpPr>
              <a:xfrm>
                <a:off x="8906428" y="2171181"/>
                <a:ext cx="2298973" cy="3086016"/>
                <a:chOff x="4937533" y="2092731"/>
                <a:chExt cx="2298973" cy="3086016"/>
              </a:xfrm>
            </p:grpSpPr>
            <p:sp>
              <p:nvSpPr>
                <p:cNvPr id="51" name="Rectangle 50">
                  <a:extLst>
                    <a:ext uri="{FF2B5EF4-FFF2-40B4-BE49-F238E27FC236}">
                      <a16:creationId xmlns:a16="http://schemas.microsoft.com/office/drawing/2014/main" id="{14A0CD93-225E-4AEF-86C0-E656D738ABA0}"/>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AB027A45-9A5A-49DF-BF57-AAAEBD035F69}"/>
                    </a:ext>
                  </a:extLst>
                </p:cNvPr>
                <p:cNvSpPr/>
                <p:nvPr/>
              </p:nvSpPr>
              <p:spPr bwMode="auto">
                <a:xfrm>
                  <a:off x="4937533" y="3299883"/>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Role-Based Operations</a:t>
                  </a:r>
                </a:p>
              </p:txBody>
            </p:sp>
            <p:sp>
              <p:nvSpPr>
                <p:cNvPr id="53" name="Rectangle 52">
                  <a:extLst>
                    <a:ext uri="{FF2B5EF4-FFF2-40B4-BE49-F238E27FC236}">
                      <a16:creationId xmlns:a16="http://schemas.microsoft.com/office/drawing/2014/main" id="{49263D14-5BDD-40AA-B19F-51DD003E4300}"/>
                    </a:ext>
                  </a:extLst>
                </p:cNvPr>
                <p:cNvSpPr/>
                <p:nvPr/>
              </p:nvSpPr>
              <p:spPr bwMode="auto">
                <a:xfrm>
                  <a:off x="5129323" y="3957816"/>
                  <a:ext cx="1902419"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Central IT to manage</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at-scale operations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Workload owners manage based on their access</a:t>
                  </a:r>
                </a:p>
              </p:txBody>
            </p:sp>
          </p:grpSp>
          <p:pic>
            <p:nvPicPr>
              <p:cNvPr id="7" name="Graphic 6">
                <a:extLst>
                  <a:ext uri="{FF2B5EF4-FFF2-40B4-BE49-F238E27FC236}">
                    <a16:creationId xmlns:a16="http://schemas.microsoft.com/office/drawing/2014/main" id="{2C4D4BD2-18CA-4F1A-8E95-D4D21AC2E2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5200" y="2388794"/>
                <a:ext cx="914400" cy="914400"/>
              </a:xfrm>
              <a:prstGeom prst="rect">
                <a:avLst/>
              </a:prstGeom>
            </p:spPr>
          </p:pic>
        </p:grpSp>
      </p:grpSp>
      <p:grpSp>
        <p:nvGrpSpPr>
          <p:cNvPr id="18" name="Group 17" descr="Any infrastructure, familiar tools">
            <a:extLst>
              <a:ext uri="{FF2B5EF4-FFF2-40B4-BE49-F238E27FC236}">
                <a16:creationId xmlns:a16="http://schemas.microsoft.com/office/drawing/2014/main" id="{1FF68D86-1899-4324-AE95-E5B32604BCBF}"/>
              </a:ext>
            </a:extLst>
          </p:cNvPr>
          <p:cNvGrpSpPr/>
          <p:nvPr/>
        </p:nvGrpSpPr>
        <p:grpSpPr>
          <a:xfrm>
            <a:off x="2108200" y="5923919"/>
            <a:ext cx="8026400" cy="104449"/>
            <a:chOff x="2108200" y="5643727"/>
            <a:chExt cx="8026400" cy="104449"/>
          </a:xfrm>
        </p:grpSpPr>
        <p:cxnSp>
          <p:nvCxnSpPr>
            <p:cNvPr id="12" name="Straight Connector 11">
              <a:extLst>
                <a:ext uri="{FF2B5EF4-FFF2-40B4-BE49-F238E27FC236}">
                  <a16:creationId xmlns:a16="http://schemas.microsoft.com/office/drawing/2014/main" id="{BAAEA3DD-7F75-4096-AB9A-10BFA6B6F1DF}"/>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4" name="Rectangle 40">
              <a:extLst>
                <a:ext uri="{FF2B5EF4-FFF2-40B4-BE49-F238E27FC236}">
                  <a16:creationId xmlns:a16="http://schemas.microsoft.com/office/drawing/2014/main" id="{C784CA90-5263-49BE-B180-2B8B8E27568B}"/>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Rectangle 40">
              <a:extLst>
                <a:ext uri="{FF2B5EF4-FFF2-40B4-BE49-F238E27FC236}">
                  <a16:creationId xmlns:a16="http://schemas.microsoft.com/office/drawing/2014/main" id="{D825EDC4-A9B1-4CA9-92CC-BDF6C83F5755}"/>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23" name="nodes" descr="nodes">
            <a:extLst>
              <a:ext uri="{FF2B5EF4-FFF2-40B4-BE49-F238E27FC236}">
                <a16:creationId xmlns:a16="http://schemas.microsoft.com/office/drawing/2014/main" id="{EF01CB12-EA83-4261-9C35-BC5B0D741B7E}"/>
              </a:ext>
            </a:extLst>
          </p:cNvPr>
          <p:cNvGrpSpPr>
            <a:grpSpLocks noChangeAspect="1"/>
          </p:cNvGrpSpPr>
          <p:nvPr/>
        </p:nvGrpSpPr>
        <p:grpSpPr bwMode="auto">
          <a:xfrm>
            <a:off x="1230020" y="5660274"/>
            <a:ext cx="629757" cy="627777"/>
            <a:chOff x="1016" y="765"/>
            <a:chExt cx="318" cy="317"/>
          </a:xfrm>
        </p:grpSpPr>
        <p:sp>
          <p:nvSpPr>
            <p:cNvPr id="324" name="AutoShape 3">
              <a:extLst>
                <a:ext uri="{FF2B5EF4-FFF2-40B4-BE49-F238E27FC236}">
                  <a16:creationId xmlns:a16="http://schemas.microsoft.com/office/drawing/2014/main" id="{602CF74F-4C4C-4D47-B249-1230BE36F66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77380952-C4D5-46D6-B77F-71F544E934D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6">
              <a:extLst>
                <a:ext uri="{FF2B5EF4-FFF2-40B4-BE49-F238E27FC236}">
                  <a16:creationId xmlns:a16="http://schemas.microsoft.com/office/drawing/2014/main" id="{A1073927-3012-4D79-BAD0-52E3C2DB9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7">
              <a:extLst>
                <a:ext uri="{FF2B5EF4-FFF2-40B4-BE49-F238E27FC236}">
                  <a16:creationId xmlns:a16="http://schemas.microsoft.com/office/drawing/2014/main" id="{F644A2F8-CE4C-490B-BAFD-26DF03D277D6}"/>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8">
              <a:extLst>
                <a:ext uri="{FF2B5EF4-FFF2-40B4-BE49-F238E27FC236}">
                  <a16:creationId xmlns:a16="http://schemas.microsoft.com/office/drawing/2014/main" id="{52E67CB9-4EF6-477A-A233-2DFC9CC570F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9">
              <a:extLst>
                <a:ext uri="{FF2B5EF4-FFF2-40B4-BE49-F238E27FC236}">
                  <a16:creationId xmlns:a16="http://schemas.microsoft.com/office/drawing/2014/main" id="{6D624D7C-AD71-46C8-B642-72318B77D51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10">
              <a:extLst>
                <a:ext uri="{FF2B5EF4-FFF2-40B4-BE49-F238E27FC236}">
                  <a16:creationId xmlns:a16="http://schemas.microsoft.com/office/drawing/2014/main" id="{F5D743C8-7050-4C83-BB64-8AF82A2ECA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1">
              <a:extLst>
                <a:ext uri="{FF2B5EF4-FFF2-40B4-BE49-F238E27FC236}">
                  <a16:creationId xmlns:a16="http://schemas.microsoft.com/office/drawing/2014/main" id="{27708ABB-1250-483E-B3AE-18E0FFA2F8D8}"/>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2">
              <a:extLst>
                <a:ext uri="{FF2B5EF4-FFF2-40B4-BE49-F238E27FC236}">
                  <a16:creationId xmlns:a16="http://schemas.microsoft.com/office/drawing/2014/main" id="{BB5ED897-F71C-4ECD-B948-C449AB3FB45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3">
              <a:extLst>
                <a:ext uri="{FF2B5EF4-FFF2-40B4-BE49-F238E27FC236}">
                  <a16:creationId xmlns:a16="http://schemas.microsoft.com/office/drawing/2014/main" id="{773DE20E-2EE9-42DC-8A49-A07CBF8919B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4">
              <a:extLst>
                <a:ext uri="{FF2B5EF4-FFF2-40B4-BE49-F238E27FC236}">
                  <a16:creationId xmlns:a16="http://schemas.microsoft.com/office/drawing/2014/main" id="{D2FA8BC6-0486-4F91-9F9A-FA114E5BC1B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5">
              <a:extLst>
                <a:ext uri="{FF2B5EF4-FFF2-40B4-BE49-F238E27FC236}">
                  <a16:creationId xmlns:a16="http://schemas.microsoft.com/office/drawing/2014/main" id="{4E725426-7080-4C63-9540-F3DF33F84736}"/>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6">
              <a:extLst>
                <a:ext uri="{FF2B5EF4-FFF2-40B4-BE49-F238E27FC236}">
                  <a16:creationId xmlns:a16="http://schemas.microsoft.com/office/drawing/2014/main" id="{D9E48E33-C7F8-4B46-BDED-3111F48560B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17">
              <a:extLst>
                <a:ext uri="{FF2B5EF4-FFF2-40B4-BE49-F238E27FC236}">
                  <a16:creationId xmlns:a16="http://schemas.microsoft.com/office/drawing/2014/main" id="{FD572DA3-DF8E-4BC3-A847-303E9D60032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8">
              <a:extLst>
                <a:ext uri="{FF2B5EF4-FFF2-40B4-BE49-F238E27FC236}">
                  <a16:creationId xmlns:a16="http://schemas.microsoft.com/office/drawing/2014/main" id="{B4042B7C-3F6B-4032-8F76-E17C99E6927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06" name="Rectangle 205">
            <a:extLst>
              <a:ext uri="{FF2B5EF4-FFF2-40B4-BE49-F238E27FC236}">
                <a16:creationId xmlns:a16="http://schemas.microsoft.com/office/drawing/2014/main" id="{20355A14-F7BE-473C-BD5A-967D9C3E3088}"/>
              </a:ext>
            </a:extLst>
          </p:cNvPr>
          <p:cNvSpPr/>
          <p:nvPr/>
        </p:nvSpPr>
        <p:spPr bwMode="auto">
          <a:xfrm>
            <a:off x="4126012" y="5745310"/>
            <a:ext cx="3939989"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 familiar tools</a:t>
            </a:r>
          </a:p>
        </p:txBody>
      </p:sp>
      <p:grpSp>
        <p:nvGrpSpPr>
          <p:cNvPr id="11" name="Graphic 22" descr="Wrench icon">
            <a:extLst>
              <a:ext uri="{FF2B5EF4-FFF2-40B4-BE49-F238E27FC236}">
                <a16:creationId xmlns:a16="http://schemas.microsoft.com/office/drawing/2014/main" id="{7214E2DE-976B-EE4F-A40B-3EEBE56C4C1D}"/>
              </a:ext>
            </a:extLst>
          </p:cNvPr>
          <p:cNvGrpSpPr/>
          <p:nvPr/>
        </p:nvGrpSpPr>
        <p:grpSpPr>
          <a:xfrm>
            <a:off x="10366215" y="5669004"/>
            <a:ext cx="614274" cy="614274"/>
            <a:chOff x="10366215" y="5669004"/>
            <a:chExt cx="614274" cy="614274"/>
          </a:xfrm>
        </p:grpSpPr>
        <p:sp>
          <p:nvSpPr>
            <p:cNvPr id="22" name="Freeform: Shape 21">
              <a:extLst>
                <a:ext uri="{FF2B5EF4-FFF2-40B4-BE49-F238E27FC236}">
                  <a16:creationId xmlns:a16="http://schemas.microsoft.com/office/drawing/2014/main" id="{A4E6AB81-A69D-4C38-ADD3-41697CAF3D8C}"/>
                </a:ext>
              </a:extLst>
            </p:cNvPr>
            <p:cNvSpPr/>
            <p:nvPr/>
          </p:nvSpPr>
          <p:spPr>
            <a:xfrm>
              <a:off x="10494188" y="5758585"/>
              <a:ext cx="396718" cy="396718"/>
            </a:xfrm>
            <a:custGeom>
              <a:avLst/>
              <a:gdLst>
                <a:gd name="connsiteX0" fmla="*/ 325266 w 396718"/>
                <a:gd name="connsiteY0" fmla="*/ 139946 h 396718"/>
                <a:gd name="connsiteX1" fmla="*/ 256775 w 396718"/>
                <a:gd name="connsiteY1" fmla="*/ 71457 h 396718"/>
                <a:gd name="connsiteX2" fmla="*/ 318502 w 396718"/>
                <a:gd name="connsiteY2" fmla="*/ 9730 h 396718"/>
                <a:gd name="connsiteX3" fmla="*/ 245813 w 396718"/>
                <a:gd name="connsiteY3" fmla="*/ 2273 h 396718"/>
                <a:gd name="connsiteX4" fmla="*/ 181039 w 396718"/>
                <a:gd name="connsiteY4" fmla="*/ 36090 h 396718"/>
                <a:gd name="connsiteX5" fmla="*/ 145605 w 396718"/>
                <a:gd name="connsiteY5" fmla="*/ 99994 h 396718"/>
                <a:gd name="connsiteX6" fmla="*/ 151233 w 396718"/>
                <a:gd name="connsiteY6" fmla="*/ 172845 h 396718"/>
                <a:gd name="connsiteX7" fmla="*/ 14981 w 396718"/>
                <a:gd name="connsiteY7" fmla="*/ 309087 h 396718"/>
                <a:gd name="connsiteX8" fmla="*/ 0 w 396718"/>
                <a:gd name="connsiteY8" fmla="*/ 345413 h 396718"/>
                <a:gd name="connsiteX9" fmla="*/ 14981 w 396718"/>
                <a:gd name="connsiteY9" fmla="*/ 381738 h 396718"/>
                <a:gd name="connsiteX10" fmla="*/ 51306 w 396718"/>
                <a:gd name="connsiteY10" fmla="*/ 396719 h 396718"/>
                <a:gd name="connsiteX11" fmla="*/ 87631 w 396718"/>
                <a:gd name="connsiteY11" fmla="*/ 381738 h 396718"/>
                <a:gd name="connsiteX12" fmla="*/ 223875 w 396718"/>
                <a:gd name="connsiteY12" fmla="*/ 245487 h 396718"/>
                <a:gd name="connsiteX13" fmla="*/ 296725 w 396718"/>
                <a:gd name="connsiteY13" fmla="*/ 251113 h 396718"/>
                <a:gd name="connsiteX14" fmla="*/ 360626 w 396718"/>
                <a:gd name="connsiteY14" fmla="*/ 215682 h 396718"/>
                <a:gd name="connsiteX15" fmla="*/ 394445 w 396718"/>
                <a:gd name="connsiteY15" fmla="*/ 150913 h 396718"/>
                <a:gd name="connsiteX16" fmla="*/ 386993 w 396718"/>
                <a:gd name="connsiteY16" fmla="*/ 78228 h 396718"/>
                <a:gd name="connsiteX17" fmla="*/ 325266 w 396718"/>
                <a:gd name="connsiteY17" fmla="*/ 139946 h 396718"/>
                <a:gd name="connsiteX18" fmla="*/ 69465 w 396718"/>
                <a:gd name="connsiteY18" fmla="*/ 363571 h 396718"/>
                <a:gd name="connsiteX19" fmla="*/ 56315 w 396718"/>
                <a:gd name="connsiteY19" fmla="*/ 370602 h 396718"/>
                <a:gd name="connsiteX20" fmla="*/ 41474 w 396718"/>
                <a:gd name="connsiteY20" fmla="*/ 369142 h 396718"/>
                <a:gd name="connsiteX21" fmla="*/ 29946 w 396718"/>
                <a:gd name="connsiteY21" fmla="*/ 359683 h 396718"/>
                <a:gd name="connsiteX22" fmla="*/ 25618 w 396718"/>
                <a:gd name="connsiteY22" fmla="*/ 345413 h 396718"/>
                <a:gd name="connsiteX23" fmla="*/ 29946 w 396718"/>
                <a:gd name="connsiteY23" fmla="*/ 331142 h 396718"/>
                <a:gd name="connsiteX24" fmla="*/ 41474 w 396718"/>
                <a:gd name="connsiteY24" fmla="*/ 321684 h 396718"/>
                <a:gd name="connsiteX25" fmla="*/ 56315 w 396718"/>
                <a:gd name="connsiteY25" fmla="*/ 320224 h 396718"/>
                <a:gd name="connsiteX26" fmla="*/ 69465 w 396718"/>
                <a:gd name="connsiteY26" fmla="*/ 327254 h 396718"/>
                <a:gd name="connsiteX27" fmla="*/ 76985 w 396718"/>
                <a:gd name="connsiteY27" fmla="*/ 345413 h 396718"/>
                <a:gd name="connsiteX28" fmla="*/ 69465 w 396718"/>
                <a:gd name="connsiteY28" fmla="*/ 363571 h 39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718" h="396718">
                  <a:moveTo>
                    <a:pt x="325266" y="139946"/>
                  </a:moveTo>
                  <a:lnTo>
                    <a:pt x="256775" y="71457"/>
                  </a:lnTo>
                  <a:lnTo>
                    <a:pt x="318502" y="9730"/>
                  </a:lnTo>
                  <a:cubicBezTo>
                    <a:pt x="295526" y="180"/>
                    <a:pt x="270251" y="-2413"/>
                    <a:pt x="245813" y="2273"/>
                  </a:cubicBezTo>
                  <a:cubicBezTo>
                    <a:pt x="221377" y="6959"/>
                    <a:pt x="198853" y="18718"/>
                    <a:pt x="181039" y="36090"/>
                  </a:cubicBezTo>
                  <a:cubicBezTo>
                    <a:pt x="163224" y="53461"/>
                    <a:pt x="150904" y="75681"/>
                    <a:pt x="145605" y="99994"/>
                  </a:cubicBezTo>
                  <a:cubicBezTo>
                    <a:pt x="140307" y="124305"/>
                    <a:pt x="142263" y="149637"/>
                    <a:pt x="151233" y="172845"/>
                  </a:cubicBezTo>
                  <a:lnTo>
                    <a:pt x="14981" y="309087"/>
                  </a:lnTo>
                  <a:cubicBezTo>
                    <a:pt x="5385" y="318742"/>
                    <a:pt x="0" y="331801"/>
                    <a:pt x="0" y="345413"/>
                  </a:cubicBezTo>
                  <a:cubicBezTo>
                    <a:pt x="0" y="359024"/>
                    <a:pt x="5385" y="372084"/>
                    <a:pt x="14981" y="381738"/>
                  </a:cubicBezTo>
                  <a:cubicBezTo>
                    <a:pt x="24636" y="391334"/>
                    <a:pt x="37695" y="396719"/>
                    <a:pt x="51306" y="396719"/>
                  </a:cubicBezTo>
                  <a:cubicBezTo>
                    <a:pt x="64919" y="396719"/>
                    <a:pt x="77977" y="391334"/>
                    <a:pt x="87631" y="381738"/>
                  </a:cubicBezTo>
                  <a:lnTo>
                    <a:pt x="223875" y="245487"/>
                  </a:lnTo>
                  <a:cubicBezTo>
                    <a:pt x="247084" y="254455"/>
                    <a:pt x="272415" y="256412"/>
                    <a:pt x="296725" y="251113"/>
                  </a:cubicBezTo>
                  <a:cubicBezTo>
                    <a:pt x="321035" y="245815"/>
                    <a:pt x="343255" y="233495"/>
                    <a:pt x="360626" y="215682"/>
                  </a:cubicBezTo>
                  <a:cubicBezTo>
                    <a:pt x="377999" y="197869"/>
                    <a:pt x="389757" y="175348"/>
                    <a:pt x="394445" y="150913"/>
                  </a:cubicBezTo>
                  <a:cubicBezTo>
                    <a:pt x="399131" y="126478"/>
                    <a:pt x="396539" y="101204"/>
                    <a:pt x="386993" y="78228"/>
                  </a:cubicBezTo>
                  <a:lnTo>
                    <a:pt x="325266" y="139946"/>
                  </a:lnTo>
                  <a:close/>
                  <a:moveTo>
                    <a:pt x="69465" y="363571"/>
                  </a:moveTo>
                  <a:cubicBezTo>
                    <a:pt x="65873" y="367163"/>
                    <a:pt x="61297" y="369610"/>
                    <a:pt x="56315" y="370602"/>
                  </a:cubicBezTo>
                  <a:cubicBezTo>
                    <a:pt x="51332" y="371594"/>
                    <a:pt x="46168" y="371086"/>
                    <a:pt x="41474" y="369142"/>
                  </a:cubicBezTo>
                  <a:cubicBezTo>
                    <a:pt x="36781" y="367198"/>
                    <a:pt x="32769" y="363906"/>
                    <a:pt x="29946" y="359683"/>
                  </a:cubicBezTo>
                  <a:cubicBezTo>
                    <a:pt x="27124" y="355459"/>
                    <a:pt x="25618" y="350493"/>
                    <a:pt x="25618" y="345413"/>
                  </a:cubicBezTo>
                  <a:cubicBezTo>
                    <a:pt x="25618" y="340332"/>
                    <a:pt x="27124" y="335367"/>
                    <a:pt x="29946" y="331142"/>
                  </a:cubicBezTo>
                  <a:cubicBezTo>
                    <a:pt x="32769" y="326919"/>
                    <a:pt x="36781" y="323628"/>
                    <a:pt x="41474" y="321684"/>
                  </a:cubicBezTo>
                  <a:cubicBezTo>
                    <a:pt x="46168" y="319740"/>
                    <a:pt x="51332" y="319232"/>
                    <a:pt x="56315" y="320224"/>
                  </a:cubicBezTo>
                  <a:cubicBezTo>
                    <a:pt x="61297" y="321215"/>
                    <a:pt x="65873" y="323662"/>
                    <a:pt x="69465" y="327254"/>
                  </a:cubicBezTo>
                  <a:cubicBezTo>
                    <a:pt x="74280" y="332071"/>
                    <a:pt x="76985" y="338602"/>
                    <a:pt x="76985" y="345413"/>
                  </a:cubicBezTo>
                  <a:cubicBezTo>
                    <a:pt x="76985" y="352223"/>
                    <a:pt x="74280" y="358754"/>
                    <a:pt x="69465" y="363571"/>
                  </a:cubicBezTo>
                  <a:close/>
                </a:path>
              </a:pathLst>
            </a:custGeom>
            <a:solidFill>
              <a:srgbClr val="50E6FF"/>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CF8A2AD-C970-432E-9F3A-96FB2CA64C4A}"/>
                </a:ext>
              </a:extLst>
            </p:cNvPr>
            <p:cNvSpPr/>
            <p:nvPr/>
          </p:nvSpPr>
          <p:spPr>
            <a:xfrm>
              <a:off x="103662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3F8F3C2-F05C-47EB-A187-4B0FA3D416C5}"/>
                </a:ext>
              </a:extLst>
            </p:cNvPr>
            <p:cNvSpPr/>
            <p:nvPr/>
          </p:nvSpPr>
          <p:spPr>
            <a:xfrm>
              <a:off x="108525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E973D2EC-F025-4263-BFE1-49794E3A69EE}"/>
                </a:ext>
              </a:extLst>
            </p:cNvPr>
            <p:cNvSpPr/>
            <p:nvPr/>
          </p:nvSpPr>
          <p:spPr>
            <a:xfrm>
              <a:off x="103662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6DF7E8B-D95E-45D8-B79B-A49C4D1BFAC9}"/>
                </a:ext>
              </a:extLst>
            </p:cNvPr>
            <p:cNvSpPr/>
            <p:nvPr/>
          </p:nvSpPr>
          <p:spPr>
            <a:xfrm>
              <a:off x="108525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53927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206"/>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323"/>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323"/>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1"/>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6" grpId="1" animBg="1"/>
    </p:bldLst>
  </p:timing>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E07FCD61-6DFA-4D4D-B187-9A2C4F7ECB3C}"/>
    </a:ext>
  </a:extLst>
</a:theme>
</file>

<file path=ppt/theme/theme10.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1.xml><?xml version="1.0" encoding="utf-8"?>
<a:theme xmlns:a="http://schemas.openxmlformats.org/drawingml/2006/main" name="1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666E34F2-2949-814F-A8BC-006ED952C14F}"/>
    </a:ext>
  </a:extLst>
</a:theme>
</file>

<file path=ppt/theme/theme3.xml><?xml version="1.0" encoding="utf-8"?>
<a:theme xmlns:a="http://schemas.openxmlformats.org/drawingml/2006/main" name="7_WHITE TEMPLATE">
  <a:themeElements>
    <a:clrScheme name="Custom 4">
      <a:dk1>
        <a:srgbClr val="000000"/>
      </a:dk1>
      <a:lt1>
        <a:srgbClr val="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B1E1017E-C446-BF47-967C-6A5C0D853EB6}"/>
    </a:ext>
  </a:extLst>
</a:theme>
</file>

<file path=ppt/theme/theme4.xml><?xml version="1.0" encoding="utf-8"?>
<a:theme xmlns:a="http://schemas.openxmlformats.org/drawingml/2006/main" name="1_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F8023D72-ADFB-EF43-8FD6-48C337FDF7E1}"/>
    </a:ext>
  </a:extLst>
</a:theme>
</file>

<file path=ppt/theme/theme5.xml><?xml version="1.0" encoding="utf-8"?>
<a:theme xmlns:a="http://schemas.openxmlformats.org/drawingml/2006/main" name="6-51096_Microsoft_Inspir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463D9E62-6F6B-430D-B90E-A799C747949F}"/>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9.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6772B93FDBCD64BA86E68CDC4E4EC8E" ma:contentTypeVersion="15" ma:contentTypeDescription="Create a new document." ma:contentTypeScope="" ma:versionID="42e01a9ee90a47185642f60977d6c51e">
  <xsd:schema xmlns:xsd="http://www.w3.org/2001/XMLSchema" xmlns:xs="http://www.w3.org/2001/XMLSchema" xmlns:p="http://schemas.microsoft.com/office/2006/metadata/properties" xmlns:ns2="d6595f65-6316-4eef-b067-ccfe86bac56f" xmlns:ns3="70659073-e5a0-4f5f-9273-8c2344480183" targetNamespace="http://schemas.microsoft.com/office/2006/metadata/properties" ma:root="true" ma:fieldsID="227a1a56f5321813647e6ffb8499d30a" ns2:_="" ns3:_="">
    <xsd:import namespace="d6595f65-6316-4eef-b067-ccfe86bac56f"/>
    <xsd:import namespace="70659073-e5a0-4f5f-9273-8c23444801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Use" minOccurs="0"/>
                <xsd:element ref="ns2:TargetAudience" minOccurs="0"/>
                <xsd:element ref="ns2:Visibility" minOccurs="0"/>
                <xsd:element ref="ns2:Owner_x002d_T"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595f65-6316-4eef-b067-ccfe86bac5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Use" ma:index="12" nillable="true" ma:displayName="Use" ma:format="Dropdown" ma:internalName="Use">
      <xsd:simpleType>
        <xsd:restriction base="dms:Note">
          <xsd:maxLength value="255"/>
        </xsd:restriction>
      </xsd:simpleType>
    </xsd:element>
    <xsd:element name="TargetAudience" ma:index="13" nillable="true" ma:displayName="Target Audience" ma:description="External / Internal" ma:format="Dropdown" ma:internalName="TargetAudience">
      <xsd:simpleType>
        <xsd:restriction base="dms:Text">
          <xsd:maxLength value="255"/>
        </xsd:restriction>
      </xsd:simpleType>
    </xsd:element>
    <xsd:element name="Visibility" ma:index="14" nillable="true" ma:displayName="Visibility " ma:format="Dropdown" ma:internalName="Visibility">
      <xsd:simpleType>
        <xsd:restriction base="dms:Choice">
          <xsd:enumeration value="Internal"/>
          <xsd:enumeration value="External"/>
        </xsd:restriction>
      </xsd:simpleType>
    </xsd:element>
    <xsd:element name="Owner_x002d_T" ma:index="15" nillable="true" ma:displayName="Owner" ma:format="Dropdown" ma:list="UserInfo" ma:SharePointGroup="0" ma:internalName="Owner_x002d_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659073-e5a0-4f5f-9273-8c23444801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70659073-e5a0-4f5f-9273-8c2344480183">
      <UserInfo>
        <DisplayName>Laura Nicolas</DisplayName>
        <AccountId>13</AccountId>
        <AccountType/>
      </UserInfo>
    </SharedWithUsers>
    <TargetAudience xmlns="d6595f65-6316-4eef-b067-ccfe86bac56f">Partner</TargetAudience>
    <Use xmlns="d6595f65-6316-4eef-b067-ccfe86bac56f">Used by Hybrid Team - To introduce Azure Arc practice building journey</Use>
    <Visibility xmlns="d6595f65-6316-4eef-b067-ccfe86bac56f">External</Visibility>
    <Owner_x002d_T xmlns="d6595f65-6316-4eef-b067-ccfe86bac56f">
      <UserInfo>
        <DisplayName>Ali Hussain</DisplayName>
        <AccountId>11</AccountId>
        <AccountType/>
      </UserInfo>
    </Owner_x002d_T>
  </documentManagement>
</p:properties>
</file>

<file path=customXml/itemProps1.xml><?xml version="1.0" encoding="utf-8"?>
<ds:datastoreItem xmlns:ds="http://schemas.openxmlformats.org/officeDocument/2006/customXml" ds:itemID="{58CA0B7B-75E0-42F5-A65D-AC5B76F82B4E}">
  <ds:schemaRefs>
    <ds:schemaRef ds:uri="http://schemas.microsoft.com/sharepoint/v3/contenttype/forms"/>
  </ds:schemaRefs>
</ds:datastoreItem>
</file>

<file path=customXml/itemProps2.xml><?xml version="1.0" encoding="utf-8"?>
<ds:datastoreItem xmlns:ds="http://schemas.openxmlformats.org/officeDocument/2006/customXml" ds:itemID="{DC20A256-1C59-45E4-B92C-131708722B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595f65-6316-4eef-b067-ccfe86bac56f"/>
    <ds:schemaRef ds:uri="70659073-e5a0-4f5f-9273-8c23444801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33E7C9-B80C-4E7C-B5E3-9D9A6A24C4D8}">
  <ds:schemaRefs>
    <ds:schemaRef ds:uri="http://schemas.microsoft.com/office/2006/metadata/properties"/>
    <ds:schemaRef ds:uri="http://purl.org/dc/elements/1.1/"/>
    <ds:schemaRef ds:uri="http://schemas.microsoft.com/office/infopath/2007/PartnerControls"/>
    <ds:schemaRef ds:uri="http://www.w3.org/XML/1998/namespace"/>
    <ds:schemaRef ds:uri="70659073-e5a0-4f5f-9273-8c2344480183"/>
    <ds:schemaRef ds:uri="http://schemas.openxmlformats.org/package/2006/metadata/core-properties"/>
    <ds:schemaRef ds:uri="http://purl.org/dc/terms/"/>
    <ds:schemaRef ds:uri="http://purl.org/dc/dcmitype/"/>
    <ds:schemaRef ds:uri="http://schemas.microsoft.com/office/2006/documentManagement/types"/>
    <ds:schemaRef ds:uri="d6595f65-6316-4eef-b067-ccfe86bac56f"/>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8596</TotalTime>
  <Words>10599</Words>
  <Application>Microsoft Macintosh PowerPoint</Application>
  <PresentationFormat>Widescreen</PresentationFormat>
  <Paragraphs>1265</Paragraphs>
  <Slides>54</Slides>
  <Notes>43</Notes>
  <HiddenSlides>0</HiddenSlides>
  <MMClips>0</MMClips>
  <ScaleCrop>false</ScaleCrop>
  <HeadingPairs>
    <vt:vector size="6" baseType="variant">
      <vt:variant>
        <vt:lpstr>Fonts Used</vt:lpstr>
      </vt:variant>
      <vt:variant>
        <vt:i4>15</vt:i4>
      </vt:variant>
      <vt:variant>
        <vt:lpstr>Theme</vt:lpstr>
      </vt:variant>
      <vt:variant>
        <vt:i4>11</vt:i4>
      </vt:variant>
      <vt:variant>
        <vt:lpstr>Slide Titles</vt:lpstr>
      </vt:variant>
      <vt:variant>
        <vt:i4>54</vt:i4>
      </vt:variant>
    </vt:vector>
  </HeadingPairs>
  <TitlesOfParts>
    <vt:vector size="80" baseType="lpstr">
      <vt:lpstr>-apple-system</vt:lpstr>
      <vt:lpstr>Arial</vt:lpstr>
      <vt:lpstr>Calibri</vt:lpstr>
      <vt:lpstr>Consolas</vt:lpstr>
      <vt:lpstr>Segoe Pro</vt:lpstr>
      <vt:lpstr>Segoe Pro Semibold</vt:lpstr>
      <vt:lpstr>Segoe UI</vt:lpstr>
      <vt:lpstr>Segoe UI </vt:lpstr>
      <vt:lpstr>Segoe UI Semibold</vt:lpstr>
      <vt:lpstr>Segoe UI Semibold (Headings)</vt:lpstr>
      <vt:lpstr>Segoe UI Semilight</vt:lpstr>
      <vt:lpstr>Segoe UI Symbol</vt:lpstr>
      <vt:lpstr>Symbol</vt:lpstr>
      <vt:lpstr>Times New Roman</vt:lpstr>
      <vt:lpstr>Wingdings</vt:lpstr>
      <vt:lpstr>1_Black Template</vt:lpstr>
      <vt:lpstr>Hybrid_Template_Dark</vt:lpstr>
      <vt:lpstr>7_WHITE TEMPLATE</vt:lpstr>
      <vt:lpstr>1_Hybrid_Template_Dark</vt:lpstr>
      <vt:lpstr>6-51096_Microsoft_Inspire_White_Template</vt:lpstr>
      <vt:lpstr>2_Black Template</vt:lpstr>
      <vt:lpstr>9-51153_Microsoft_Ignite_Black_Template</vt:lpstr>
      <vt:lpstr>Black Template</vt:lpstr>
      <vt:lpstr>***Black Template</vt:lpstr>
      <vt:lpstr>3_Black Template</vt:lpstr>
      <vt:lpstr>12_Black Template</vt:lpstr>
      <vt:lpstr>Extend your Azure Practice anywhere with Azure Arc</vt:lpstr>
      <vt:lpstr>PowerPoint Presentation</vt:lpstr>
      <vt:lpstr>Customer environments and application  requirements are evolving</vt:lpstr>
      <vt:lpstr>Hybrid challenges all practices</vt:lpstr>
      <vt:lpstr>Enhance practices with Azure Arc</vt:lpstr>
      <vt:lpstr>Azure Arc</vt:lpstr>
      <vt:lpstr>Single control plane with Azure Arc</vt:lpstr>
      <vt:lpstr>Azure Arc-enabled infrastructure Bring on-premises and multi-cloud infrastructure to Azure with Azure Arc </vt:lpstr>
      <vt:lpstr>Azure Arc-enabled servers Bring on-premises and multi-cloud servers to Azure with Azure Arc</vt:lpstr>
      <vt:lpstr>Azure Arc-enabled servers Azure Arc-enabled servers are auto-enrolled with additional Azure services</vt:lpstr>
      <vt:lpstr>Azure Arc-enabled SQL Server Data management benefits for Azure Arc-enabled servers</vt:lpstr>
      <vt:lpstr>Azure Arc-enabled servers The future of Microsoft Endpoint Configuration Manager (formerly SCCM)</vt:lpstr>
      <vt:lpstr>Azure Arc-enabled servers Co-management with Microsoft Endpoint Configuration Manager (MECM – formerly SCCM)</vt:lpstr>
      <vt:lpstr>Azure Arc-enabled servers Co-management with Microsoft Endpoint Configuration Manager (MECM – formerly SCCM)</vt:lpstr>
      <vt:lpstr>Azure Arc-enabled Kubernetes Connect, manage, and operate Kubernetes clusters and applications running anywhere using Azure Arc</vt:lpstr>
      <vt:lpstr>Azure Arc-enabled Kubernetes</vt:lpstr>
      <vt:lpstr>Azure Arc-enabled Kubernetes</vt:lpstr>
      <vt:lpstr>Azure Arc-enabled data services</vt:lpstr>
      <vt:lpstr>Common hybrid data scenarios </vt:lpstr>
      <vt:lpstr>Customer scenario Run Azure data services anywhere</vt:lpstr>
      <vt:lpstr>Customer scenario Run Azure data services anywhere</vt:lpstr>
      <vt:lpstr>Azure Arc-enabled Kubernetes validation program</vt:lpstr>
      <vt:lpstr>Azure Arc-enabled application services</vt:lpstr>
      <vt:lpstr>Azure Arc-enabled machine learning</vt:lpstr>
      <vt:lpstr>Azure Arc pricing model</vt:lpstr>
      <vt:lpstr>Azure Arc pricing model</vt:lpstr>
      <vt:lpstr>Azure Arc pricing details</vt:lpstr>
      <vt:lpstr>Consistent cloud billing model with Azure</vt:lpstr>
      <vt:lpstr>Azure Arc-enabled servers pricing Example 1</vt:lpstr>
      <vt:lpstr>Azure Arc-enabled servers pricing Example 2</vt:lpstr>
      <vt:lpstr>Azure Arc-enabled Kubernetes pricing Example 3</vt:lpstr>
      <vt:lpstr>Azure Arc-enabled data services Business model comparison</vt:lpstr>
      <vt:lpstr>Azure Lighthouse</vt:lpstr>
      <vt:lpstr>Azure Lighthouse and Azure Arc Azure Arc extends Azure management, services, and Azure Lighthouse anywhere</vt:lpstr>
      <vt:lpstr>Azure Lighthouse and Azure Arc New opportunities for partners</vt:lpstr>
      <vt:lpstr>PowerPoint Presentation</vt:lpstr>
      <vt:lpstr>Example: Azure Arc Partner Opportunity – Migration</vt:lpstr>
      <vt:lpstr>Example: Azure Arc Partner Opportunity – Migration</vt:lpstr>
      <vt:lpstr>Example: Azure Arc Partner Opportunity – Data migration</vt:lpstr>
      <vt:lpstr>Example: Azure Arc Partner Opportunity – New data workload</vt:lpstr>
      <vt:lpstr>Example: Azure Arc Partner Opportunity – App modernization, governance and compliance at-scale</vt:lpstr>
      <vt:lpstr>Example: Azure Arc Partner Opportunity – App modernization, governance and compliance at-scale</vt:lpstr>
      <vt:lpstr>Example: Azure Arc Partner Opportunity – App modernization, governance and compliance at-scale</vt:lpstr>
      <vt:lpstr>PowerPoint Presentation</vt:lpstr>
      <vt:lpstr>PowerPoint Presentation</vt:lpstr>
      <vt:lpstr>PowerPoint Presentation</vt:lpstr>
      <vt:lpstr>PowerPoint Presentation</vt:lpstr>
      <vt:lpstr>PowerPoint Presentation</vt:lpstr>
      <vt:lpstr>PowerPoint Presentation</vt:lpstr>
      <vt:lpstr>Azure Arc roadmap</vt:lpstr>
      <vt:lpstr>PowerPoint Presentation</vt:lpstr>
      <vt:lpstr>Training and resources</vt:lpstr>
      <vt:lpstr>The Azure Arc Jumpstart project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Arc Practice Deck</dc:title>
  <dc:creator>Lauren Husum</dc:creator>
  <cp:keywords/>
  <cp:lastModifiedBy>Arturo Quiroga</cp:lastModifiedBy>
  <cp:revision>5</cp:revision>
  <dcterms:created xsi:type="dcterms:W3CDTF">2019-10-30T21:17:38Z</dcterms:created>
  <dcterms:modified xsi:type="dcterms:W3CDTF">2022-01-20T15:14:29Z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0x010100B6772B93FDBCD64BA86E68CDC4E4EC8E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azeller@microsoft.com</vt:lpwstr>
  </property>
  <property fmtid="{D5CDD505-2E9C-101B-9397-08002B2CF9AE}" pid="6" name="MSIP_Label_f42aa342-8706-4288-bd11-ebb85995028c_SetDate">
    <vt:lpwstr>2019-11-15T17:16:30.2221416Z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a66ef073-4be5-4ccd-aaf6-b24fb9164337</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NewsType">
    <vt:lpwstr/>
  </property>
  <property fmtid="{D5CDD505-2E9C-101B-9397-08002B2CF9AE}" pid="13" name="TaxKeyword">
    <vt:lpwstr/>
  </property>
  <property fmtid="{D5CDD505-2E9C-101B-9397-08002B2CF9AE}" pid="14" name="_dlc_policyId">
    <vt:lpwstr>0x0101000E4CB7077FEE4FF7AE86D4A500EEC780030016C849C62B10EB41ACA8C7EEDEF40BB2006A83F15B98C1FD4E8D76F6993277120D|-2104630519</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128;#product information|a62e948d-5e4b-4b97-9627-6d1d79eb3f6c</vt:lpwstr>
  </property>
  <property fmtid="{D5CDD505-2E9C-101B-9397-08002B2CF9AE}" pid="18" name="Industries">
    <vt:lpwstr/>
  </property>
  <property fmtid="{D5CDD505-2E9C-101B-9397-08002B2CF9AE}" pid="19" name="MSProducts">
    <vt:lpwstr/>
  </property>
  <property fmtid="{D5CDD505-2E9C-101B-9397-08002B2CF9AE}" pid="20" name="Competitors">
    <vt:lpwstr/>
  </property>
  <property fmtid="{D5CDD505-2E9C-101B-9397-08002B2CF9AE}" pid="21" name="ExperienceContentType">
    <vt:lpwstr/>
  </property>
  <property fmtid="{D5CDD505-2E9C-101B-9397-08002B2CF9AE}" pid="22" name="SMSGDomain">
    <vt:lpwstr>1628;#Gear Up|5bd03d8b-c198-4367-bd72-be9dad12d703;#21;#Intelligent Cloud|adc2fe87-c79a-4ded-a449-3f86b954069d;#20;#Microsoft Azure Domain|d600a391-d529-4311-892b-2c05c1ab2538</vt:lpwstr>
  </property>
  <property fmtid="{D5CDD505-2E9C-101B-9397-08002B2CF9AE}" pid="23" name="BusinessArchitecture">
    <vt:lpwstr/>
  </property>
  <property fmtid="{D5CDD505-2E9C-101B-9397-08002B2CF9AE}" pid="24" name="Products">
    <vt:lpwstr>2596;#Azure Management Environment|549bf860-9ad7-47e1-98ed-ad11fc078cd1;#26;#Azure|669a3112-5edf-444b-a003-630063601f07;#91;#Azure SQL Database|e2ac9bca-9ffe-4e7a-8714-5d25e4b5b24a;#3431;#Azure Kubernetes Service|8613eadf-04d1-44ae-bd4e-24a6f3fb4a02</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_docset_NoMedatataSyncRequired">
    <vt:lpwstr>False</vt:lpwstr>
  </property>
  <property fmtid="{D5CDD505-2E9C-101B-9397-08002B2CF9AE}" pid="28" name="e8080b0481964c759b2c36ae49591b31">
    <vt:lpwstr/>
  </property>
  <property fmtid="{D5CDD505-2E9C-101B-9397-08002B2CF9AE}" pid="29" name="TechnicalLevel">
    <vt:lpwstr>3066;#100 (beginner)|7d022d07-ff67-4af8-910d-8ea6b46b5908</vt:lpwstr>
  </property>
  <property fmtid="{D5CDD505-2E9C-101B-9397-08002B2CF9AE}" pid="30" name="Audiences">
    <vt:lpwstr/>
  </property>
  <property fmtid="{D5CDD505-2E9C-101B-9397-08002B2CF9AE}" pid="31" name="SMSG Items">
    <vt:lpwstr>3091;#documents|e037ed84-7d8e-4cbb-9c8f-61e80301a44f</vt:lpwstr>
  </property>
  <property fmtid="{D5CDD505-2E9C-101B-9397-08002B2CF9AE}" pid="32" name="Solution Areas">
    <vt:lpwstr>3089;#Applications and Infrastructure|f69679d5-ce87-4413-9040-82ea79c5c527</vt:lpwstr>
  </property>
  <property fmtid="{D5CDD505-2E9C-101B-9397-08002B2CF9AE}" pid="33" name="ldac8aee9d1f469e8cd8c3f8d6a615f2">
    <vt:lpwstr/>
  </property>
  <property fmtid="{D5CDD505-2E9C-101B-9397-08002B2CF9AE}" pid="34" name="EmployeeRole">
    <vt:lpwstr/>
  </property>
  <property fmtid="{D5CDD505-2E9C-101B-9397-08002B2CF9AE}" pid="35" name="NewsTopic">
    <vt:lpwstr/>
  </property>
  <property fmtid="{D5CDD505-2E9C-101B-9397-08002B2CF9AE}" pid="36" name="Roles">
    <vt:lpwstr/>
  </property>
  <property fmtid="{D5CDD505-2E9C-101B-9397-08002B2CF9AE}" pid="37"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8" name="NewsSource">
    <vt:lpwstr/>
  </property>
  <property fmtid="{D5CDD505-2E9C-101B-9397-08002B2CF9AE}" pid="39" name="MSProfessions">
    <vt:lpwstr>3087;#not role specific|f39e3092-9b1b-420b-9a5e-af4e2e586259</vt:lpwstr>
  </property>
  <property fmtid="{D5CDD505-2E9C-101B-9397-08002B2CF9AE}" pid="40" name="SMSGTags">
    <vt:lpwstr/>
  </property>
  <property fmtid="{D5CDD505-2E9C-101B-9397-08002B2CF9AE}" pid="41" name="_dlc_DocIdItemGuid">
    <vt:lpwstr>25e072aa-8629-44ca-92c9-cc10ea2daf44</vt:lpwstr>
  </property>
  <property fmtid="{D5CDD505-2E9C-101B-9397-08002B2CF9AE}" pid="42" name="MSPhysicalGeography">
    <vt:lpwstr/>
  </property>
  <property fmtid="{D5CDD505-2E9C-101B-9397-08002B2CF9AE}" pid="43" name="j3562c58ee414e028925bc902cfc01a1">
    <vt:lpwstr/>
  </property>
  <property fmtid="{D5CDD505-2E9C-101B-9397-08002B2CF9AE}" pid="44" name="EnterpriseDomainTags">
    <vt:lpwstr/>
  </property>
  <property fmtid="{D5CDD505-2E9C-101B-9397-08002B2CF9AE}" pid="45" name="Segments">
    <vt:lpwstr/>
  </property>
  <property fmtid="{D5CDD505-2E9C-101B-9397-08002B2CF9AE}" pid="46" name="la4444b61d19467597d63190b69ac227">
    <vt:lpwstr/>
  </property>
  <property fmtid="{D5CDD505-2E9C-101B-9397-08002B2CF9AE}" pid="47" name="Partners">
    <vt:lpwstr/>
  </property>
  <property fmtid="{D5CDD505-2E9C-101B-9397-08002B2CF9AE}" pid="48" name="ActivitiesAndPrograms">
    <vt:lpwstr/>
  </property>
  <property fmtid="{D5CDD505-2E9C-101B-9397-08002B2CF9AE}" pid="49" name="Groups">
    <vt:lpwstr>31;#Azure Marketing|0958c357-5252-473f-8b4e-42f27525a99d</vt:lpwstr>
  </property>
  <property fmtid="{D5CDD505-2E9C-101B-9397-08002B2CF9AE}" pid="50" name="Topics">
    <vt:lpwstr>342;#Azure platform|df6aaec2-d07c-4319-b510-15a691aea35b;#29;#features|94b87768-f145-4764-adbd-fec700e47348</vt:lpwstr>
  </property>
  <property fmtid="{D5CDD505-2E9C-101B-9397-08002B2CF9AE}" pid="51" name="Languages">
    <vt:lpwstr/>
  </property>
  <property fmtid="{D5CDD505-2E9C-101B-9397-08002B2CF9AE}" pid="52" name="of67e5d4b76f4a9db8769983fda9cec0">
    <vt:lpwstr/>
  </property>
  <property fmtid="{D5CDD505-2E9C-101B-9397-08002B2CF9AE}" pid="53" name="temp">
    <vt:lpwstr>11;#Ali Hussain</vt:lpwstr>
  </property>
  <property fmtid="{D5CDD505-2E9C-101B-9397-08002B2CF9AE}" pid="54" name="External">
    <vt:bool>true</vt:bool>
  </property>
  <property fmtid="{D5CDD505-2E9C-101B-9397-08002B2CF9AE}" pid="55" name="Owner">
    <vt:lpwstr>Ali Hussain</vt:lpwstr>
  </property>
</Properties>
</file>